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79" r:id="rId12"/>
  </p:sldIdLst>
  <p:sldSz cx="10058400" cy="7772400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PT Sans Narrow" panose="020B0604020202020204" charset="0"/>
      <p:regular r:id="rId22"/>
      <p:bold r:id="rId23"/>
    </p:embeddedFont>
    <p:embeddedFont>
      <p:font typeface="Quattrocento Sans" panose="020B0604020202020204" charset="0"/>
      <p:regular r:id="rId24"/>
      <p:bold r:id="rId25"/>
      <p:italic r:id="rId26"/>
      <p:bold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Roboto Slab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4C4FED-E282-44D8-82EC-FBE28DCF42A6}" v="7" dt="2021-01-20T20:53:48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512" y="7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6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6f9fe7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6f9fe73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4faac53f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4faac53f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4faac53f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4faac53f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4faac53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4faac53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4faac53f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4faac53f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4faac53f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4faac53f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4faac53f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4faac53f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b4faac53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b4faac53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708509" y="4800630"/>
            <a:ext cx="6183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732538" y="4772469"/>
            <a:ext cx="6183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104545" y="1544382"/>
            <a:ext cx="7850270" cy="230292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104553" y="5997707"/>
            <a:ext cx="7850270" cy="230292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104565" y="2647110"/>
            <a:ext cx="7850400" cy="1545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350947" y="4306726"/>
            <a:ext cx="53577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5" y="3886427"/>
            <a:ext cx="10058400" cy="3885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42870" y="1231253"/>
            <a:ext cx="9428400" cy="14235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82" y="7624613"/>
            <a:ext cx="10058400" cy="14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10689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42870" y="1913558"/>
            <a:ext cx="9372600" cy="49908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10689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42870" y="1913331"/>
            <a:ext cx="4399800" cy="49908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5315640" y="1913331"/>
            <a:ext cx="4399800" cy="49908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539275" y="795373"/>
            <a:ext cx="61749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None/>
              <a:defRPr sz="67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None/>
              <a:defRPr sz="67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None/>
              <a:defRPr sz="67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None/>
              <a:defRPr sz="67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None/>
              <a:defRPr sz="67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None/>
              <a:defRPr sz="67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None/>
              <a:defRPr sz="67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None/>
              <a:defRPr sz="67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00"/>
              <a:buNone/>
              <a:defRPr sz="67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5029200" y="0"/>
            <a:ext cx="5029200" cy="777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532643" y="6793200"/>
            <a:ext cx="515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92050" y="1571064"/>
            <a:ext cx="4449600" cy="25323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92050" y="4120611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5433450" y="1094347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42870" y="6393096"/>
            <a:ext cx="6598800" cy="904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PT Sans Narrow"/>
              <a:buNone/>
              <a:defRPr sz="30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82" y="7624613"/>
            <a:ext cx="10058400" cy="14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971773"/>
            <a:ext cx="9372600" cy="23247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100"/>
              <a:buNone/>
              <a:defRPr sz="161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100"/>
              <a:buNone/>
              <a:defRPr sz="161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100"/>
              <a:buNone/>
              <a:defRPr sz="161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100"/>
              <a:buNone/>
              <a:defRPr sz="161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100"/>
              <a:buNone/>
              <a:defRPr sz="161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100"/>
              <a:buNone/>
              <a:defRPr sz="161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100"/>
              <a:buNone/>
              <a:defRPr sz="161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100"/>
              <a:buNone/>
              <a:defRPr sz="161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100"/>
              <a:buNone/>
              <a:defRPr sz="161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42870" y="4526760"/>
            <a:ext cx="9372600" cy="16194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1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PT Sans Narrow"/>
              <a:buNone/>
              <a:defRPr sz="45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PT Sans Narrow"/>
              <a:buNone/>
              <a:defRPr sz="45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PT Sans Narrow"/>
              <a:buNone/>
              <a:defRPr sz="45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PT Sans Narrow"/>
              <a:buNone/>
              <a:defRPr sz="45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PT Sans Narrow"/>
              <a:buNone/>
              <a:defRPr sz="45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PT Sans Narrow"/>
              <a:buNone/>
              <a:defRPr sz="45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PT Sans Narrow"/>
              <a:buNone/>
              <a:defRPr sz="45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PT Sans Narrow"/>
              <a:buNone/>
              <a:defRPr sz="45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PT Sans Narrow"/>
              <a:buNone/>
              <a:defRPr sz="45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913558"/>
            <a:ext cx="9372600" cy="49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  <a:defRPr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  <a:defRPr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■"/>
              <a:defRPr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●"/>
              <a:defRPr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  <a:defRPr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■"/>
              <a:defRPr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●"/>
              <a:defRPr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  <a:defRPr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Font typeface="Open Sans"/>
              <a:buChar char="■"/>
              <a:defRPr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sd41.bc.ca/south-socialstudi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3"/>
          <p:cNvGrpSpPr/>
          <p:nvPr/>
        </p:nvGrpSpPr>
        <p:grpSpPr>
          <a:xfrm>
            <a:off x="675000" y="679200"/>
            <a:ext cx="8708400" cy="6414000"/>
            <a:chOff x="675000" y="691875"/>
            <a:chExt cx="8708400" cy="6414000"/>
          </a:xfrm>
        </p:grpSpPr>
        <p:grpSp>
          <p:nvGrpSpPr>
            <p:cNvPr id="67" name="Google Shape;67;p13"/>
            <p:cNvGrpSpPr/>
            <p:nvPr/>
          </p:nvGrpSpPr>
          <p:grpSpPr>
            <a:xfrm>
              <a:off x="675000" y="691875"/>
              <a:ext cx="8708400" cy="6414000"/>
              <a:chOff x="675000" y="691875"/>
              <a:chExt cx="8708400" cy="6414000"/>
            </a:xfrm>
          </p:grpSpPr>
          <p:sp>
            <p:nvSpPr>
              <p:cNvPr id="68" name="Google Shape;68;p13"/>
              <p:cNvSpPr/>
              <p:nvPr/>
            </p:nvSpPr>
            <p:spPr>
              <a:xfrm>
                <a:off x="675000" y="691875"/>
                <a:ext cx="8708400" cy="35847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3"/>
              <p:cNvSpPr/>
              <p:nvPr/>
            </p:nvSpPr>
            <p:spPr>
              <a:xfrm>
                <a:off x="675000" y="4035075"/>
                <a:ext cx="8708400" cy="30708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0" name="Google Shape;70;p13"/>
              <p:cNvCxnSpPr/>
              <p:nvPr/>
            </p:nvCxnSpPr>
            <p:spPr>
              <a:xfrm>
                <a:off x="684525" y="4035066"/>
                <a:ext cx="8689200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71" name="Google Shape;71;p13"/>
            <p:cNvCxnSpPr/>
            <p:nvPr/>
          </p:nvCxnSpPr>
          <p:spPr>
            <a:xfrm>
              <a:off x="4786350" y="5570475"/>
              <a:ext cx="48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72" name="Google Shape;72;p13" descr="Graphic illustration of a globe commonly used by studen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700" y="297175"/>
            <a:ext cx="1181000" cy="13235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>
            <a:spLocks noGrp="1"/>
          </p:cNvSpPr>
          <p:nvPr>
            <p:ph type="body" idx="4294967295"/>
          </p:nvPr>
        </p:nvSpPr>
        <p:spPr>
          <a:xfrm>
            <a:off x="1011450" y="1780125"/>
            <a:ext cx="8035500" cy="89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</a:rPr>
              <a:t>BURNABY SOUTH SECONDARY SCHOOL AND PROVINCIAL SCHOOL FOR THE DEAF</a:t>
            </a:r>
            <a:endParaRPr sz="2100">
              <a:solidFill>
                <a:srgbClr val="FFFFFF"/>
              </a:solidFill>
            </a:endParaRPr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4294967295"/>
          </p:nvPr>
        </p:nvSpPr>
        <p:spPr>
          <a:xfrm>
            <a:off x="1011450" y="2760275"/>
            <a:ext cx="8035500" cy="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FFFFFF"/>
                </a:solidFill>
              </a:rPr>
              <a:t>Social Studies Department </a:t>
            </a:r>
            <a:endParaRPr sz="4400">
              <a:solidFill>
                <a:srgbClr val="FFFFFF"/>
              </a:solidFill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4294967295"/>
          </p:nvPr>
        </p:nvSpPr>
        <p:spPr>
          <a:xfrm>
            <a:off x="3229350" y="4631500"/>
            <a:ext cx="3599700" cy="6009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Course Overviews</a:t>
            </a:r>
            <a:endParaRPr sz="3000" b="1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4294967295"/>
          </p:nvPr>
        </p:nvSpPr>
        <p:spPr>
          <a:xfrm>
            <a:off x="3771900" y="5719100"/>
            <a:ext cx="2514600" cy="12168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cap="small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5455 Rumble Street </a:t>
            </a:r>
            <a:endParaRPr sz="1700" b="1" cap="small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Burnaby, B.C. V5J 2B7</a:t>
            </a:r>
            <a:endParaRPr sz="1500"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Phone: 604-296-6880</a:t>
            </a:r>
            <a:endParaRPr sz="1500"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3909">
        <p14:flip dir="l"/>
      </p:transition>
    </mc:Choice>
    <mc:Fallback xmlns="">
      <p:transition spd="slow" advTm="3390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426740" y="676802"/>
            <a:ext cx="9204900" cy="103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CURRICULAR COMPETENCIES</a:t>
            </a:r>
            <a:endParaRPr sz="6900">
              <a:solidFill>
                <a:schemeClr val="dk1"/>
              </a:solidFill>
            </a:endParaRPr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426750" y="1836276"/>
            <a:ext cx="9204900" cy="5200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Social Studies, you will work to LEARN:</a:t>
            </a:r>
            <a:endParaRPr sz="17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Significance</a:t>
            </a:r>
            <a:endParaRPr sz="19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685800" lvl="1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FF00"/>
              </a:buClr>
              <a:buSzPts val="2100"/>
              <a:buFont typeface="Arial"/>
              <a:buChar char="✓"/>
            </a:pPr>
            <a:r>
              <a:rPr lang="en" sz="18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Assess the </a:t>
            </a:r>
            <a:r>
              <a:rPr lang="en" sz="1800" b="1" i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significance </a:t>
            </a:r>
            <a:r>
              <a:rPr lang="en" sz="18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of different people, places, events, maps, texts, or developments in time </a:t>
            </a:r>
            <a:endParaRPr sz="18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Evidence</a:t>
            </a:r>
            <a:endParaRPr sz="24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685800" lvl="1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FF00"/>
              </a:buClr>
              <a:buSzPts val="2100"/>
              <a:buFont typeface="Arial"/>
              <a:buChar char="✓"/>
            </a:pPr>
            <a:r>
              <a:rPr lang="en" sz="18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Assess the </a:t>
            </a:r>
            <a:r>
              <a:rPr lang="en" sz="1800" b="1" i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credibility </a:t>
            </a:r>
            <a:r>
              <a:rPr lang="en" sz="18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of multiple sources &amp; the adequacy used to justify conclusions </a:t>
            </a:r>
            <a:endParaRPr sz="18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Continuity &amp; Change</a:t>
            </a:r>
            <a:endParaRPr sz="19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685800" lvl="1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FF00"/>
              </a:buClr>
              <a:buSzPts val="2100"/>
              <a:buFont typeface="Arial"/>
              <a:buChar char="✓"/>
            </a:pPr>
            <a:r>
              <a:rPr lang="en" sz="18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Characterize different time periods in history &amp; turning points that marked different periods in time </a:t>
            </a:r>
            <a:endParaRPr sz="18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Cause &amp; Consequence</a:t>
            </a:r>
            <a:endParaRPr sz="24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685800" lvl="1" indent="-3619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FF00"/>
              </a:buClr>
              <a:buSzPts val="2100"/>
              <a:buFont typeface="Arial"/>
              <a:buChar char="✓"/>
            </a:pPr>
            <a:r>
              <a:rPr lang="en" sz="18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Determine which </a:t>
            </a:r>
            <a:r>
              <a:rPr lang="en" sz="1800" b="1" i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causes </a:t>
            </a:r>
            <a:r>
              <a:rPr lang="en" sz="18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most influenced decisions &amp; changes &amp; their long- &amp; short-term </a:t>
            </a:r>
            <a:r>
              <a:rPr lang="en" sz="1800" b="1" i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consequences </a:t>
            </a:r>
            <a:endParaRPr sz="1800" b="1" i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2000"/>
              </a:spcAft>
              <a:buNone/>
            </a:pPr>
            <a:endParaRPr/>
          </a:p>
        </p:txBody>
      </p:sp>
      <p:sp>
        <p:nvSpPr>
          <p:cNvPr id="83" name="Google Shape;83;p14"/>
          <p:cNvSpPr txBox="1"/>
          <p:nvPr/>
        </p:nvSpPr>
        <p:spPr>
          <a:xfrm>
            <a:off x="426750" y="2005950"/>
            <a:ext cx="3495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i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Critical thinking in Social Studies</a:t>
            </a:r>
            <a:endParaRPr sz="1700" b="1" i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7814">
        <p14:flip dir="l"/>
      </p:transition>
    </mc:Choice>
    <mc:Fallback xmlns="">
      <p:transition spd="slow" advTm="1781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426700" y="738125"/>
            <a:ext cx="8098500" cy="103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CURRICULAR COMPETENCIES</a:t>
            </a:r>
            <a:endParaRPr sz="46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342870" y="1913558"/>
            <a:ext cx="9372600" cy="49908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Perspective</a:t>
            </a:r>
            <a:endParaRPr sz="20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6858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FF00"/>
              </a:buClr>
              <a:buSzPts val="2200"/>
              <a:buFont typeface="Arial"/>
              <a:buChar char="✓"/>
            </a:pP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Explain different </a:t>
            </a:r>
            <a:r>
              <a:rPr lang="en" sz="1900" b="1" i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perspectives </a:t>
            </a: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of people, places, issues or events over time </a:t>
            </a:r>
            <a:endParaRPr sz="19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Ethical Judgment</a:t>
            </a:r>
            <a:endParaRPr sz="20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6858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FF00"/>
              </a:buClr>
              <a:buSzPts val="2200"/>
              <a:buFont typeface="Arial"/>
              <a:buChar char="✓"/>
            </a:pP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Make</a:t>
            </a:r>
            <a:r>
              <a:rPr lang="en" sz="1900" b="1" i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ethical judgments</a:t>
            </a: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and assess the limitations of drawing direct lessons from the past </a:t>
            </a:r>
            <a:endParaRPr sz="2400" b="1"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300" y="4330550"/>
            <a:ext cx="4182801" cy="219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2650" y="4412775"/>
            <a:ext cx="3558925" cy="19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49">
        <p14:flip dir="l"/>
      </p:transition>
    </mc:Choice>
    <mc:Fallback xmlns="">
      <p:transition spd="slow" advTm="44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426748" y="646100"/>
            <a:ext cx="7423800" cy="1036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HONOURS PROGRAM</a:t>
            </a:r>
            <a:endParaRPr sz="7000">
              <a:solidFill>
                <a:schemeClr val="dk1"/>
              </a:solidFill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426740" y="1682890"/>
            <a:ext cx="9204900" cy="465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Quattrocento Sans"/>
                <a:ea typeface="Quattrocento Sans"/>
                <a:cs typeface="Quattrocento Sans"/>
                <a:sym typeface="Quattrocento Sans"/>
              </a:rPr>
              <a:t>The Social Studies Department offers Honours courses in Grades 8-10 as well as an AP Program.  Did you know that you can enroll in any Social Studies Honours course?   Speak to your Social Studies teacher!</a:t>
            </a:r>
            <a:endParaRPr sz="16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Quattrocento Sans"/>
                <a:ea typeface="Quattrocento Sans"/>
                <a:cs typeface="Quattrocento Sans"/>
                <a:sym typeface="Quattrocento Sans"/>
              </a:rPr>
              <a:t>Grade 8-9: Students can sign up for the Honours portfolio where students get enrichment opportunities.</a:t>
            </a:r>
            <a:endParaRPr sz="16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latin typeface="Quattrocento Sans"/>
                <a:ea typeface="Quattrocento Sans"/>
                <a:cs typeface="Quattrocento Sans"/>
                <a:sym typeface="Quattrocento Sans"/>
              </a:rPr>
              <a:t>Are you someone who:</a:t>
            </a:r>
            <a:endParaRPr sz="19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270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Quattrocento Sans"/>
              <a:buChar char="✔"/>
            </a:pPr>
            <a:r>
              <a:rPr lang="en" sz="1600" b="1">
                <a:latin typeface="Quattrocento Sans"/>
                <a:ea typeface="Quattrocento Sans"/>
                <a:cs typeface="Quattrocento Sans"/>
                <a:sym typeface="Quattrocento Sans"/>
              </a:rPr>
              <a:t>Is curious about, or has an obvious interest in Social Studies?</a:t>
            </a:r>
            <a:endParaRPr sz="16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270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Quattrocento Sans"/>
              <a:buChar char="✔"/>
            </a:pPr>
            <a:r>
              <a:rPr lang="en" sz="1600" b="1">
                <a:latin typeface="Quattrocento Sans"/>
                <a:ea typeface="Quattrocento Sans"/>
                <a:cs typeface="Quattrocento Sans"/>
                <a:sym typeface="Quattrocento Sans"/>
              </a:rPr>
              <a:t>Has good critical thinking skills?</a:t>
            </a:r>
            <a:endParaRPr sz="16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270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Quattrocento Sans"/>
              <a:buChar char="✔"/>
            </a:pPr>
            <a:r>
              <a:rPr lang="en" sz="1600" b="1">
                <a:latin typeface="Quattrocento Sans"/>
                <a:ea typeface="Quattrocento Sans"/>
                <a:cs typeface="Quattrocento Sans"/>
                <a:sym typeface="Quattrocento Sans"/>
              </a:rPr>
              <a:t>Likes to learn new concepts, skills and strategies quickly?</a:t>
            </a:r>
            <a:endParaRPr sz="16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270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Quattrocento Sans"/>
              <a:buChar char="✔"/>
            </a:pPr>
            <a:r>
              <a:rPr lang="en" sz="1600" b="1">
                <a:latin typeface="Quattrocento Sans"/>
                <a:ea typeface="Quattrocento Sans"/>
                <a:cs typeface="Quattrocento Sans"/>
                <a:sym typeface="Quattrocento Sans"/>
              </a:rPr>
              <a:t>Is able to express their ideas clearly &amp; effectively in writing and discussions or debates?</a:t>
            </a:r>
            <a:endParaRPr sz="16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270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Quattrocento Sans"/>
              <a:buChar char="✔"/>
            </a:pPr>
            <a:r>
              <a:rPr lang="en" sz="1600" b="1">
                <a:latin typeface="Quattrocento Sans"/>
                <a:ea typeface="Quattrocento Sans"/>
                <a:cs typeface="Quattrocento Sans"/>
                <a:sym typeface="Quattrocento Sans"/>
              </a:rPr>
              <a:t>Is an active citizen? For example:</a:t>
            </a:r>
            <a:endParaRPr sz="16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584200" lvl="1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Char char="o"/>
            </a:pPr>
            <a:r>
              <a:rPr lang="en" sz="1600" b="1">
                <a:latin typeface="Quattrocento Sans"/>
                <a:ea typeface="Quattrocento Sans"/>
                <a:cs typeface="Quattrocento Sans"/>
                <a:sym typeface="Quattrocento Sans"/>
              </a:rPr>
              <a:t>Eager to engage in small or large group activities, discussions or debates</a:t>
            </a:r>
            <a:endParaRPr sz="16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584200" lvl="1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Char char="o"/>
            </a:pPr>
            <a:r>
              <a:rPr lang="en" sz="1600" b="1">
                <a:latin typeface="Quattrocento Sans"/>
                <a:ea typeface="Quattrocento Sans"/>
                <a:cs typeface="Quattrocento Sans"/>
                <a:sym typeface="Quattrocento Sans"/>
              </a:rPr>
              <a:t>Respects diversity</a:t>
            </a:r>
            <a:endParaRPr sz="16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584200" lvl="1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attrocento Sans"/>
              <a:buChar char="o"/>
            </a:pPr>
            <a:r>
              <a:rPr lang="en" sz="1600" b="1">
                <a:latin typeface="Quattrocento Sans"/>
                <a:ea typeface="Quattrocento Sans"/>
                <a:cs typeface="Quattrocento Sans"/>
                <a:sym typeface="Quattrocento Sans"/>
              </a:rPr>
              <a:t>Takes responsibility for their own actions</a:t>
            </a:r>
            <a:endParaRPr sz="16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270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Font typeface="Quattrocento Sans"/>
              <a:buChar char="✔"/>
            </a:pPr>
            <a:r>
              <a:rPr lang="en" sz="1600" b="1">
                <a:latin typeface="Quattrocento Sans"/>
                <a:ea typeface="Quattrocento Sans"/>
                <a:cs typeface="Quattrocento Sans"/>
                <a:sym typeface="Quattrocento Sans"/>
              </a:rPr>
              <a:t>Is in good academic standing?</a:t>
            </a:r>
            <a:endParaRPr sz="16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Quattrocento Sans"/>
                <a:ea typeface="Quattrocento Sans"/>
                <a:cs typeface="Quattrocento Sans"/>
                <a:sym typeface="Quattrocento Sans"/>
              </a:rPr>
              <a:t>If you answered yes then you should think about signing up for honours.</a:t>
            </a:r>
            <a:endParaRPr sz="16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Quattrocento Sans"/>
                <a:ea typeface="Quattrocento Sans"/>
                <a:cs typeface="Quattrocento Sans"/>
                <a:sym typeface="Quattrocento Sans"/>
              </a:rPr>
              <a:t>Contact Information:</a:t>
            </a:r>
            <a:endParaRPr sz="18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Quattrocento Sans"/>
                <a:ea typeface="Quattrocento Sans"/>
                <a:cs typeface="Quattrocento Sans"/>
                <a:sym typeface="Quattrocento Sans"/>
              </a:rPr>
              <a:t>Tanu Sandhu, Department Head</a:t>
            </a:r>
            <a:endParaRPr sz="16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Quattrocento Sans"/>
                <a:ea typeface="Quattrocento Sans"/>
                <a:cs typeface="Quattrocento Sans"/>
                <a:sym typeface="Quattrocento Sans"/>
              </a:rPr>
              <a:t>tanu.sandhu@burnabyschools.ca</a:t>
            </a:r>
            <a:endParaRPr sz="1600" b="1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b="1">
              <a:solidFill>
                <a:schemeClr val="lt1"/>
              </a:solidFill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2550" y="5473850"/>
            <a:ext cx="2209100" cy="1914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7033">
        <p14:flip dir="l"/>
      </p:transition>
    </mc:Choice>
    <mc:Fallback xmlns="">
      <p:transition spd="slow" advTm="3703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426740" y="615452"/>
            <a:ext cx="9204900" cy="103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STUDIES 8</a:t>
            </a:r>
            <a:endParaRPr sz="49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351300" y="1918900"/>
            <a:ext cx="9355800" cy="3777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Explore the issues, life-changing events &amp; amazing people that helped shape our world between 750-1750. </a:t>
            </a:r>
            <a:endParaRPr sz="19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Socials 8 is organized into 4 big ideas: </a:t>
            </a:r>
            <a:endParaRPr sz="19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Quattrocento Sans"/>
              <a:buAutoNum type="arabicPeriod"/>
            </a:pP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Long term change is shaped by cause &amp; conflict; </a:t>
            </a:r>
            <a:endParaRPr sz="19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Quattrocento Sans"/>
              <a:buAutoNum type="arabicPeriod"/>
            </a:pP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Human &amp; environmental factors shape changes in population &amp; living standards; </a:t>
            </a:r>
            <a:endParaRPr sz="19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Quattrocento Sans"/>
              <a:buAutoNum type="arabicPeriod"/>
            </a:pP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Expansion &amp; exploration led to varying consequences for different groups; </a:t>
            </a:r>
            <a:endParaRPr sz="19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Quattrocento Sans"/>
              <a:buAutoNum type="arabicPeriod"/>
            </a:pP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Changing ideas about the world created tension between people wanting to adopt new ideas &amp; wanting to preserve established traditions.</a:t>
            </a:r>
            <a:endParaRPr sz="30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4225" y="5440281"/>
            <a:ext cx="2257799" cy="1989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050" y="5620000"/>
            <a:ext cx="1705176" cy="19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3667" y="5679487"/>
            <a:ext cx="2257819" cy="18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175" y="5810450"/>
            <a:ext cx="2613350" cy="146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7484">
        <p14:flip dir="l"/>
      </p:transition>
    </mc:Choice>
    <mc:Fallback xmlns="">
      <p:transition spd="slow" advTm="17484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1068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4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STUDIES 9</a:t>
            </a:r>
            <a:endParaRPr sz="7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426750" y="1969547"/>
            <a:ext cx="9204900" cy="34932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 will explore the issues, events &amp; peoples  (between 1750-1919) related to 4 big ideas: </a:t>
            </a:r>
            <a:endParaRPr sz="19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9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Quattrocento Sans"/>
              <a:buAutoNum type="arabicPeriod"/>
            </a:pP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Emerging ideas &amp; ideologies profoundly influenced societies &amp; events;</a:t>
            </a:r>
            <a:endParaRPr sz="19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Quattrocento Sans"/>
              <a:buAutoNum type="arabicPeriod"/>
            </a:pP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Collective identity was/is “constructed” &amp; can change over time;</a:t>
            </a:r>
            <a:endParaRPr sz="19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Quattrocento Sans"/>
              <a:buAutoNum type="arabicPeriod"/>
            </a:pP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physical environment influences the nature of political, social &amp; economic change; </a:t>
            </a:r>
            <a:endParaRPr sz="19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Quattrocento Sans"/>
              <a:buAutoNum type="arabicPeriod"/>
            </a:pP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Disparities in power alter the balance of relationships between individuals &amp; society.</a:t>
            </a:r>
            <a:endParaRPr sz="19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225" y="5828100"/>
            <a:ext cx="203815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100" y="5828100"/>
            <a:ext cx="184012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8575" y="5723038"/>
            <a:ext cx="4897050" cy="181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8519">
        <p14:flip dir="l"/>
      </p:transition>
    </mc:Choice>
    <mc:Fallback xmlns="">
      <p:transition spd="slow" advTm="18519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1068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SOCIAL STUDIES 10</a:t>
            </a:r>
            <a:endParaRPr sz="47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426700" y="1826250"/>
            <a:ext cx="9444600" cy="56724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Within the time period 1918-present day, you will explore issues, ideas, events &amp; peoples related to 4 big ideas: </a:t>
            </a:r>
            <a:endParaRPr sz="19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Quattrocento Sans"/>
              <a:buAutoNum type="arabicPeriod"/>
            </a:pP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Conflicts have been a powerful force in shaping our contemporary world</a:t>
            </a:r>
            <a:endParaRPr sz="19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Quattrocento Sans"/>
              <a:buAutoNum type="arabicPeriod"/>
            </a:pP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development of political institutions is influenced by economic, social, ideological, &amp; geographic factors</a:t>
            </a:r>
            <a:endParaRPr sz="19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Quattrocento Sans"/>
              <a:buAutoNum type="arabicPeriod"/>
            </a:pP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Worldviews lead to different perspectives &amp; ideas about developments in Canadian society</a:t>
            </a:r>
            <a:endParaRPr sz="19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Quattrocento Sans"/>
              <a:buAutoNum type="arabicPeriod"/>
            </a:pPr>
            <a:r>
              <a:rPr lang="en" sz="1900" b="1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Historical and contemporary injustices challenge the narrative and identity of Canada as an inclusive, multicultural society. </a:t>
            </a:r>
            <a:endParaRPr sz="1900" b="1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 sz="2300"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7675" y="5423323"/>
            <a:ext cx="1381014" cy="20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7101" y="5875973"/>
            <a:ext cx="231512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138" y="587597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56175" y="5795456"/>
            <a:ext cx="2315125" cy="1703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731">
        <p14:flip dir="l"/>
      </p:transition>
    </mc:Choice>
    <mc:Fallback xmlns="">
      <p:transition spd="slow" advTm="1973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>
            <a:spLocks noGrp="1"/>
          </p:cNvSpPr>
          <p:nvPr>
            <p:ph type="body" idx="1"/>
          </p:nvPr>
        </p:nvSpPr>
        <p:spPr>
          <a:xfrm>
            <a:off x="175350" y="550550"/>
            <a:ext cx="9707700" cy="60354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Times New Roman"/>
              <a:buNone/>
            </a:pPr>
            <a:r>
              <a:rPr lang="en" sz="6600" b="1">
                <a:latin typeface="Times New Roman"/>
                <a:ea typeface="Times New Roman"/>
                <a:cs typeface="Times New Roman"/>
                <a:sym typeface="Times New Roman"/>
              </a:rPr>
              <a:t>Talk to your Social Studies Teacher today about the best path for you!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ctr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" sz="3400" b="1">
                <a:latin typeface="Times New Roman"/>
                <a:ea typeface="Times New Roman"/>
                <a:cs typeface="Times New Roman"/>
                <a:sym typeface="Times New Roman"/>
              </a:rPr>
              <a:t>To view this powerpoint in more detail head to our blog at </a:t>
            </a:r>
            <a:r>
              <a:rPr lang="en" sz="34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http://blogs.sd41.bc.ca/south-socialstudies/</a:t>
            </a:r>
            <a:endParaRPr sz="3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0" algn="ctr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" sz="3400" b="1">
                <a:latin typeface="Times New Roman"/>
                <a:ea typeface="Times New Roman"/>
                <a:cs typeface="Times New Roman"/>
                <a:sym typeface="Times New Roman"/>
              </a:rPr>
              <a:t>Follow us on instagram </a:t>
            </a:r>
            <a:r>
              <a:rPr lang="en" sz="3400" b="1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@bbysocialstudies</a:t>
            </a:r>
            <a:endParaRPr sz="3400" b="1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20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571">
        <p14:flip dir="l"/>
      </p:transition>
    </mc:Choice>
    <mc:Fallback xmlns="">
      <p:transition spd="slow" advTm="16571">
        <p:fade/>
      </p:transition>
    </mc:Fallback>
  </mc:AlternateContent>
</p:sld>
</file>

<file path=ppt/theme/theme1.xml><?xml version="1.0" encoding="utf-8"?>
<a:theme xmlns:a="http://schemas.openxmlformats.org/drawingml/2006/main" name="Tropic">
  <a:themeElements>
    <a:clrScheme name="Tropic">
      <a:dk1>
        <a:srgbClr val="5AD1B8"/>
      </a:dk1>
      <a:lt1>
        <a:srgbClr val="FFD2D2"/>
      </a:lt1>
      <a:dk2>
        <a:srgbClr val="FFFFFF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B324B66C5247468AD4CE6F31989378" ma:contentTypeVersion="11" ma:contentTypeDescription="Create a new document." ma:contentTypeScope="" ma:versionID="dc10f3302c20f5f0b4f7cd99d34250d2">
  <xsd:schema xmlns:xsd="http://www.w3.org/2001/XMLSchema" xmlns:xs="http://www.w3.org/2001/XMLSchema" xmlns:p="http://schemas.microsoft.com/office/2006/metadata/properties" xmlns:ns3="8ba97f49-756d-4980-a3bd-8f0c6a406b3d" xmlns:ns4="f8daeef7-b629-4693-bdb3-375b25f03efe" targetNamespace="http://schemas.microsoft.com/office/2006/metadata/properties" ma:root="true" ma:fieldsID="722c2cdb3d82f807b41211d97ea2aeea" ns3:_="" ns4:_="">
    <xsd:import namespace="8ba97f49-756d-4980-a3bd-8f0c6a406b3d"/>
    <xsd:import namespace="f8daeef7-b629-4693-bdb3-375b25f03e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97f49-756d-4980-a3bd-8f0c6a406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aeef7-b629-4693-bdb3-375b25f03e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2AF8A2-6A23-42E0-AA4E-4D23CD007A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7E76C4-5396-4AE6-9791-3966C2630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a97f49-756d-4980-a3bd-8f0c6a406b3d"/>
    <ds:schemaRef ds:uri="f8daeef7-b629-4693-bdb3-375b25f03e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70B5D3-2444-41B7-95FC-D60A6E3A6885}">
  <ds:schemaRefs>
    <ds:schemaRef ds:uri="http://schemas.microsoft.com/office/2006/metadata/properties"/>
    <ds:schemaRef ds:uri="8ba97f49-756d-4980-a3bd-8f0c6a406b3d"/>
    <ds:schemaRef ds:uri="http://purl.org/dc/terms/"/>
    <ds:schemaRef ds:uri="http://schemas.openxmlformats.org/package/2006/metadata/core-properties"/>
    <ds:schemaRef ds:uri="http://purl.org/dc/dcmitype/"/>
    <ds:schemaRef ds:uri="f8daeef7-b629-4693-bdb3-375b25f03efe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604</Words>
  <Application>Microsoft Office PowerPoint</Application>
  <PresentationFormat>Custom</PresentationFormat>
  <Paragraphs>70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Times New Roman</vt:lpstr>
      <vt:lpstr>Roboto</vt:lpstr>
      <vt:lpstr>Arial</vt:lpstr>
      <vt:lpstr>PT Sans Narrow</vt:lpstr>
      <vt:lpstr>Quattrocento Sans</vt:lpstr>
      <vt:lpstr>Cambria</vt:lpstr>
      <vt:lpstr>Open Sans</vt:lpstr>
      <vt:lpstr>Roboto Slab</vt:lpstr>
      <vt:lpstr>Tropic</vt:lpstr>
      <vt:lpstr>Social Studies Department </vt:lpstr>
      <vt:lpstr>CURRICULAR COMPETENCIES</vt:lpstr>
      <vt:lpstr>CURRICULAR COMPETENCIES</vt:lpstr>
      <vt:lpstr>THE HONOURS PROGRAM</vt:lpstr>
      <vt:lpstr>SOCIAL STUDIES 8</vt:lpstr>
      <vt:lpstr>SOCIAL STUDIES 9</vt:lpstr>
      <vt:lpstr>SOCIAL STUDIES 10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 Department</dc:title>
  <dc:creator>Tanu Sandhu</dc:creator>
  <cp:lastModifiedBy>Tanu Sandhu</cp:lastModifiedBy>
  <cp:revision>4</cp:revision>
  <dcterms:modified xsi:type="dcterms:W3CDTF">2021-01-20T20:54:13Z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0x010100F5B324B66C5247468AD4CE6F31989378</vt:lpwstr>
  </property>
</Properties>
</file>