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4" r:id="rId1"/>
  </p:sldMasterIdLst>
  <p:notesMasterIdLst>
    <p:notesMasterId r:id="rId40"/>
  </p:notesMasterIdLst>
  <p:sldIdLst>
    <p:sldId id="256" r:id="rId2"/>
    <p:sldId id="258" r:id="rId3"/>
    <p:sldId id="286" r:id="rId4"/>
    <p:sldId id="270" r:id="rId5"/>
    <p:sldId id="298" r:id="rId6"/>
    <p:sldId id="287" r:id="rId7"/>
    <p:sldId id="288" r:id="rId8"/>
    <p:sldId id="291" r:id="rId9"/>
    <p:sldId id="290" r:id="rId10"/>
    <p:sldId id="292" r:id="rId11"/>
    <p:sldId id="313" r:id="rId12"/>
    <p:sldId id="311" r:id="rId13"/>
    <p:sldId id="314" r:id="rId14"/>
    <p:sldId id="315" r:id="rId15"/>
    <p:sldId id="317" r:id="rId16"/>
    <p:sldId id="318" r:id="rId17"/>
    <p:sldId id="321" r:id="rId18"/>
    <p:sldId id="316" r:id="rId19"/>
    <p:sldId id="319" r:id="rId20"/>
    <p:sldId id="322" r:id="rId21"/>
    <p:sldId id="324" r:id="rId22"/>
    <p:sldId id="323" r:id="rId23"/>
    <p:sldId id="299" r:id="rId24"/>
    <p:sldId id="293" r:id="rId25"/>
    <p:sldId id="296" r:id="rId26"/>
    <p:sldId id="295" r:id="rId27"/>
    <p:sldId id="261" r:id="rId28"/>
    <p:sldId id="297" r:id="rId29"/>
    <p:sldId id="312" r:id="rId30"/>
    <p:sldId id="308" r:id="rId31"/>
    <p:sldId id="302" r:id="rId32"/>
    <p:sldId id="305" r:id="rId33"/>
    <p:sldId id="306" r:id="rId34"/>
    <p:sldId id="307" r:id="rId35"/>
    <p:sldId id="309" r:id="rId36"/>
    <p:sldId id="300" r:id="rId37"/>
    <p:sldId id="260" r:id="rId38"/>
    <p:sldId id="303" r:id="rId3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Sniglet" panose="020B0604020202020204" charset="0"/>
      <p:regular r:id="rId45"/>
    </p:embeddedFont>
    <p:embeddedFont>
      <p:font typeface="Wingdings 3" panose="05040102010807070707" pitchFamily="18" charset="2"/>
      <p:regular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B86D6-2F08-48AA-B3D8-03D10B3BC6E6}" v="2" dt="2021-02-25T22:12:09.628"/>
  </p1510:revLst>
</p1510:revInfo>
</file>

<file path=ppt/tableStyles.xml><?xml version="1.0" encoding="utf-8"?>
<a:tblStyleLst xmlns:a="http://schemas.openxmlformats.org/drawingml/2006/main" def="{F6AB7763-BA5E-4DA7-A7FC-AA039E102FB8}">
  <a:tblStyle styleId="{F6AB7763-BA5E-4DA7-A7FC-AA039E102F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uang" userId="c04983a5-5850-4cef-9576-eccfd9a26f80" providerId="ADAL" clId="{2E8B86D6-2F08-48AA-B3D8-03D10B3BC6E6}"/>
    <pc:docChg chg="undo custSel delSld modSld sldOrd">
      <pc:chgData name="Anna Kuang" userId="c04983a5-5850-4cef-9576-eccfd9a26f80" providerId="ADAL" clId="{2E8B86D6-2F08-48AA-B3D8-03D10B3BC6E6}" dt="2021-02-25T23:15:22.365" v="559" actId="20577"/>
      <pc:docMkLst>
        <pc:docMk/>
      </pc:docMkLst>
      <pc:sldChg chg="del">
        <pc:chgData name="Anna Kuang" userId="c04983a5-5850-4cef-9576-eccfd9a26f80" providerId="ADAL" clId="{2E8B86D6-2F08-48AA-B3D8-03D10B3BC6E6}" dt="2021-02-25T22:13:31.936" v="552" actId="2696"/>
        <pc:sldMkLst>
          <pc:docMk/>
          <pc:sldMk cId="0" sldId="279"/>
        </pc:sldMkLst>
      </pc:sldChg>
      <pc:sldChg chg="modSp">
        <pc:chgData name="Anna Kuang" userId="c04983a5-5850-4cef-9576-eccfd9a26f80" providerId="ADAL" clId="{2E8B86D6-2F08-48AA-B3D8-03D10B3BC6E6}" dt="2021-02-23T23:46:20.221" v="468" actId="20577"/>
        <pc:sldMkLst>
          <pc:docMk/>
          <pc:sldMk cId="2392864029" sldId="293"/>
        </pc:sldMkLst>
        <pc:spChg chg="mod">
          <ac:chgData name="Anna Kuang" userId="c04983a5-5850-4cef-9576-eccfd9a26f80" providerId="ADAL" clId="{2E8B86D6-2F08-48AA-B3D8-03D10B3BC6E6}" dt="2021-02-23T23:46:20.221" v="468" actId="20577"/>
          <ac:spMkLst>
            <pc:docMk/>
            <pc:sldMk cId="2392864029" sldId="293"/>
            <ac:spMk id="3" creationId="{F1B23D43-C428-486E-B2F6-1789801E7A3C}"/>
          </ac:spMkLst>
        </pc:spChg>
      </pc:sldChg>
      <pc:sldChg chg="modSp">
        <pc:chgData name="Anna Kuang" userId="c04983a5-5850-4cef-9576-eccfd9a26f80" providerId="ADAL" clId="{2E8B86D6-2F08-48AA-B3D8-03D10B3BC6E6}" dt="2021-02-23T23:48:02.652" v="488" actId="20577"/>
        <pc:sldMkLst>
          <pc:docMk/>
          <pc:sldMk cId="1134813957" sldId="297"/>
        </pc:sldMkLst>
        <pc:spChg chg="mod">
          <ac:chgData name="Anna Kuang" userId="c04983a5-5850-4cef-9576-eccfd9a26f80" providerId="ADAL" clId="{2E8B86D6-2F08-48AA-B3D8-03D10B3BC6E6}" dt="2021-02-23T23:48:02.652" v="488" actId="20577"/>
          <ac:spMkLst>
            <pc:docMk/>
            <pc:sldMk cId="1134813957" sldId="297"/>
            <ac:spMk id="3" creationId="{D7EB8606-9C8A-416F-ADBB-4B247157ECCD}"/>
          </ac:spMkLst>
        </pc:spChg>
      </pc:sldChg>
      <pc:sldChg chg="modSp">
        <pc:chgData name="Anna Kuang" userId="c04983a5-5850-4cef-9576-eccfd9a26f80" providerId="ADAL" clId="{2E8B86D6-2F08-48AA-B3D8-03D10B3BC6E6}" dt="2021-02-23T23:39:11.698" v="284" actId="20577"/>
        <pc:sldMkLst>
          <pc:docMk/>
          <pc:sldMk cId="3149668848" sldId="302"/>
        </pc:sldMkLst>
        <pc:spChg chg="mod">
          <ac:chgData name="Anna Kuang" userId="c04983a5-5850-4cef-9576-eccfd9a26f80" providerId="ADAL" clId="{2E8B86D6-2F08-48AA-B3D8-03D10B3BC6E6}" dt="2021-02-23T23:39:11.698" v="284" actId="20577"/>
          <ac:spMkLst>
            <pc:docMk/>
            <pc:sldMk cId="3149668848" sldId="302"/>
            <ac:spMk id="5" creationId="{B787FAF3-BE9C-419D-B622-D58388C3DECE}"/>
          </ac:spMkLst>
        </pc:spChg>
      </pc:sldChg>
      <pc:sldChg chg="modSp">
        <pc:chgData name="Anna Kuang" userId="c04983a5-5850-4cef-9576-eccfd9a26f80" providerId="ADAL" clId="{2E8B86D6-2F08-48AA-B3D8-03D10B3BC6E6}" dt="2021-02-25T23:15:22.365" v="559" actId="20577"/>
        <pc:sldMkLst>
          <pc:docMk/>
          <pc:sldMk cId="3063488196" sldId="303"/>
        </pc:sldMkLst>
        <pc:spChg chg="mod">
          <ac:chgData name="Anna Kuang" userId="c04983a5-5850-4cef-9576-eccfd9a26f80" providerId="ADAL" clId="{2E8B86D6-2F08-48AA-B3D8-03D10B3BC6E6}" dt="2021-02-25T23:15:22.365" v="559" actId="20577"/>
          <ac:spMkLst>
            <pc:docMk/>
            <pc:sldMk cId="3063488196" sldId="303"/>
            <ac:spMk id="3" creationId="{C0881C25-D151-494D-812B-3089FD3600EB}"/>
          </ac:spMkLst>
        </pc:spChg>
      </pc:sldChg>
      <pc:sldChg chg="modSp">
        <pc:chgData name="Anna Kuang" userId="c04983a5-5850-4cef-9576-eccfd9a26f80" providerId="ADAL" clId="{2E8B86D6-2F08-48AA-B3D8-03D10B3BC6E6}" dt="2021-02-25T22:10:31.993" v="523" actId="20577"/>
        <pc:sldMkLst>
          <pc:docMk/>
          <pc:sldMk cId="1393219478" sldId="311"/>
        </pc:sldMkLst>
        <pc:spChg chg="mod">
          <ac:chgData name="Anna Kuang" userId="c04983a5-5850-4cef-9576-eccfd9a26f80" providerId="ADAL" clId="{2E8B86D6-2F08-48AA-B3D8-03D10B3BC6E6}" dt="2021-02-25T22:10:31.993" v="523" actId="20577"/>
          <ac:spMkLst>
            <pc:docMk/>
            <pc:sldMk cId="1393219478" sldId="311"/>
            <ac:spMk id="3" creationId="{1B43DCF2-4F60-4FD9-8EAF-21C4F93377E6}"/>
          </ac:spMkLst>
        </pc:spChg>
      </pc:sldChg>
      <pc:sldChg chg="modSp">
        <pc:chgData name="Anna Kuang" userId="c04983a5-5850-4cef-9576-eccfd9a26f80" providerId="ADAL" clId="{2E8B86D6-2F08-48AA-B3D8-03D10B3BC6E6}" dt="2021-02-23T23:21:41.336" v="213" actId="113"/>
        <pc:sldMkLst>
          <pc:docMk/>
          <pc:sldMk cId="1233358860" sldId="312"/>
        </pc:sldMkLst>
        <pc:spChg chg="mod">
          <ac:chgData name="Anna Kuang" userId="c04983a5-5850-4cef-9576-eccfd9a26f80" providerId="ADAL" clId="{2E8B86D6-2F08-48AA-B3D8-03D10B3BC6E6}" dt="2021-02-23T23:21:41.336" v="213" actId="113"/>
          <ac:spMkLst>
            <pc:docMk/>
            <pc:sldMk cId="1233358860" sldId="312"/>
            <ac:spMk id="3" creationId="{D7EB8606-9C8A-416F-ADBB-4B247157ECCD}"/>
          </ac:spMkLst>
        </pc:spChg>
      </pc:sldChg>
      <pc:sldChg chg="modSp">
        <pc:chgData name="Anna Kuang" userId="c04983a5-5850-4cef-9576-eccfd9a26f80" providerId="ADAL" clId="{2E8B86D6-2F08-48AA-B3D8-03D10B3BC6E6}" dt="2021-02-25T22:10:56.426" v="541" actId="20577"/>
        <pc:sldMkLst>
          <pc:docMk/>
          <pc:sldMk cId="3385971726" sldId="315"/>
        </pc:sldMkLst>
        <pc:spChg chg="mod">
          <ac:chgData name="Anna Kuang" userId="c04983a5-5850-4cef-9576-eccfd9a26f80" providerId="ADAL" clId="{2E8B86D6-2F08-48AA-B3D8-03D10B3BC6E6}" dt="2021-02-25T22:10:56.426" v="541" actId="20577"/>
          <ac:spMkLst>
            <pc:docMk/>
            <pc:sldMk cId="3385971726" sldId="315"/>
            <ac:spMk id="3" creationId="{45EF3683-5135-44CD-B215-B7A1296EC512}"/>
          </ac:spMkLst>
        </pc:spChg>
      </pc:sldChg>
      <pc:sldChg chg="addSp modSp">
        <pc:chgData name="Anna Kuang" userId="c04983a5-5850-4cef-9576-eccfd9a26f80" providerId="ADAL" clId="{2E8B86D6-2F08-48AA-B3D8-03D10B3BC6E6}" dt="2021-02-25T22:12:34.774" v="551" actId="113"/>
        <pc:sldMkLst>
          <pc:docMk/>
          <pc:sldMk cId="3933596671" sldId="316"/>
        </pc:sldMkLst>
        <pc:spChg chg="mod">
          <ac:chgData name="Anna Kuang" userId="c04983a5-5850-4cef-9576-eccfd9a26f80" providerId="ADAL" clId="{2E8B86D6-2F08-48AA-B3D8-03D10B3BC6E6}" dt="2021-02-25T22:12:34.774" v="551" actId="113"/>
          <ac:spMkLst>
            <pc:docMk/>
            <pc:sldMk cId="3933596671" sldId="316"/>
            <ac:spMk id="3" creationId="{45EF3683-5135-44CD-B215-B7A1296EC512}"/>
          </ac:spMkLst>
        </pc:spChg>
        <pc:cxnChg chg="add mod">
          <ac:chgData name="Anna Kuang" userId="c04983a5-5850-4cef-9576-eccfd9a26f80" providerId="ADAL" clId="{2E8B86D6-2F08-48AA-B3D8-03D10B3BC6E6}" dt="2021-02-25T22:12:17.422" v="547" actId="208"/>
          <ac:cxnSpMkLst>
            <pc:docMk/>
            <pc:sldMk cId="3933596671" sldId="316"/>
            <ac:cxnSpMk id="8" creationId="{333F744D-39EB-4BBC-BDAD-7950129F4F8D}"/>
          </ac:cxnSpMkLst>
        </pc:cxnChg>
      </pc:sldChg>
      <pc:sldChg chg="modSp">
        <pc:chgData name="Anna Kuang" userId="c04983a5-5850-4cef-9576-eccfd9a26f80" providerId="ADAL" clId="{2E8B86D6-2F08-48AA-B3D8-03D10B3BC6E6}" dt="2021-02-25T22:11:14.442" v="543" actId="20577"/>
        <pc:sldMkLst>
          <pc:docMk/>
          <pc:sldMk cId="3319785997" sldId="317"/>
        </pc:sldMkLst>
        <pc:spChg chg="mod">
          <ac:chgData name="Anna Kuang" userId="c04983a5-5850-4cef-9576-eccfd9a26f80" providerId="ADAL" clId="{2E8B86D6-2F08-48AA-B3D8-03D10B3BC6E6}" dt="2021-02-25T22:11:14.442" v="543" actId="20577"/>
          <ac:spMkLst>
            <pc:docMk/>
            <pc:sldMk cId="3319785997" sldId="317"/>
            <ac:spMk id="9" creationId="{255C8A1E-0ADD-44B5-8261-A4E332CE4774}"/>
          </ac:spMkLst>
        </pc:spChg>
      </pc:sldChg>
      <pc:sldChg chg="del">
        <pc:chgData name="Anna Kuang" userId="c04983a5-5850-4cef-9576-eccfd9a26f80" providerId="ADAL" clId="{2E8B86D6-2F08-48AA-B3D8-03D10B3BC6E6}" dt="2021-02-25T22:11:46.526" v="545" actId="2696"/>
        <pc:sldMkLst>
          <pc:docMk/>
          <pc:sldMk cId="3916153100" sldId="320"/>
        </pc:sldMkLst>
      </pc:sldChg>
      <pc:sldChg chg="ord">
        <pc:chgData name="Anna Kuang" userId="c04983a5-5850-4cef-9576-eccfd9a26f80" providerId="ADAL" clId="{2E8B86D6-2F08-48AA-B3D8-03D10B3BC6E6}" dt="2021-02-25T22:11:35.133" v="544"/>
        <pc:sldMkLst>
          <pc:docMk/>
          <pc:sldMk cId="151647243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List the companies you worked for, dates of employment, the positions you held, and a bulleted list of responsibilities and achievements.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48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44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Video: https://www.youtube.com/watch?v=bOSKynkOgQE&amp;feature=emb_title</a:t>
            </a:r>
          </a:p>
        </p:txBody>
      </p:sp>
    </p:spTree>
    <p:extLst>
      <p:ext uri="{BB962C8B-B14F-4D97-AF65-F5344CB8AC3E}">
        <p14:creationId xmlns:p14="http://schemas.microsoft.com/office/powerpoint/2010/main" val="4202959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38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Make your first impression count!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The Balance Careers: https://www.thebalancecareers.com/resume-types-chronological-functional-combination-2063235</a:t>
            </a:r>
          </a:p>
        </p:txBody>
      </p:sp>
    </p:spTree>
    <p:extLst>
      <p:ext uri="{BB962C8B-B14F-4D97-AF65-F5344CB8AC3E}">
        <p14:creationId xmlns:p14="http://schemas.microsoft.com/office/powerpoint/2010/main" val="414509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The Balance Careers: https://www.thebalancecareers.com/chronological-resume-example-2063152</a:t>
            </a:r>
          </a:p>
        </p:txBody>
      </p:sp>
    </p:spTree>
    <p:extLst>
      <p:ext uri="{BB962C8B-B14F-4D97-AF65-F5344CB8AC3E}">
        <p14:creationId xmlns:p14="http://schemas.microsoft.com/office/powerpoint/2010/main" val="39890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The Balance Careers: https://www.thebalancecareers.com/what-is-a-functional-resume-2061997</a:t>
            </a:r>
          </a:p>
        </p:txBody>
      </p:sp>
    </p:spTree>
    <p:extLst>
      <p:ext uri="{BB962C8B-B14F-4D97-AF65-F5344CB8AC3E}">
        <p14:creationId xmlns:p14="http://schemas.microsoft.com/office/powerpoint/2010/main" val="560934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The Balance Careers: https://www.thebalancecareers.com/what-is-a-functional-resume-2061997</a:t>
            </a:r>
          </a:p>
        </p:txBody>
      </p:sp>
    </p:spTree>
    <p:extLst>
      <p:ext uri="{BB962C8B-B14F-4D97-AF65-F5344CB8AC3E}">
        <p14:creationId xmlns:p14="http://schemas.microsoft.com/office/powerpoint/2010/main" val="362307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Photo from The Balance Careers: https://www.thebalancecareers.com/resume-profile-examples-2062828</a:t>
            </a:r>
          </a:p>
        </p:txBody>
      </p:sp>
    </p:spTree>
    <p:extLst>
      <p:ext uri="{BB962C8B-B14F-4D97-AF65-F5344CB8AC3E}">
        <p14:creationId xmlns:p14="http://schemas.microsoft.com/office/powerpoint/2010/main" val="2621589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Photo from The Balance Careers: https://www.thebalancecareers.com/resume-profile-examples-2062828</a:t>
            </a:r>
          </a:p>
        </p:txBody>
      </p:sp>
    </p:spTree>
    <p:extLst>
      <p:ext uri="{BB962C8B-B14F-4D97-AF65-F5344CB8AC3E}">
        <p14:creationId xmlns:p14="http://schemas.microsoft.com/office/powerpoint/2010/main" val="244897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441985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496533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069759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26194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342038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78796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920854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288237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831262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976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049502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49502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80981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marL="914354" lvl="1" indent="-380981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371532" lvl="2" indent="-380981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1828709" lvl="3" indent="-380981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2285886" lvl="4" indent="-380981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2743062" lvl="5" indent="-380981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3200240" lvl="6" indent="-380981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3657418" lvl="7" indent="-380981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4114594" lvl="8" indent="-380981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595302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174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64803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441675" y="1628400"/>
            <a:ext cx="6260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93681" algn="ctr" rtl="0">
              <a:spcBef>
                <a:spcPts val="600"/>
              </a:spcBef>
              <a:spcAft>
                <a:spcPts val="0"/>
              </a:spcAft>
              <a:buSzPts val="2600"/>
              <a:buChar char="+"/>
              <a:defRPr sz="2600"/>
            </a:lvl1pPr>
            <a:lvl2pPr marL="914354" lvl="1" indent="-393681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2pPr>
            <a:lvl3pPr marL="1371532" lvl="2" indent="-393681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3pPr>
            <a:lvl4pPr marL="1828709" lvl="3" indent="-393681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4pPr>
            <a:lvl5pPr marL="2285886" lvl="4" indent="-393681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5pPr>
            <a:lvl6pPr marL="2743062" lvl="5" indent="-393681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6pPr>
            <a:lvl7pPr marL="3200240" lvl="6" indent="-393681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7pPr>
            <a:lvl8pPr marL="3657418" lvl="7" indent="-393681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8pPr>
            <a:lvl9pPr marL="4114594" lvl="8" indent="-393681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595302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517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303661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26384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986227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289901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385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418585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021450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2848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</p:sldLayoutIdLst>
  <p:transition>
    <p:fade thruBlk="1"/>
  </p:transition>
  <p:hf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hebalancecareers.com/resume-objective-examples-and-writing-tips-2063595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balancecareers.com/resume-profile-examples-2062828" TargetMode="Externa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OSKynkOgQE&amp;feature=emb_titl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F60Tceob2M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watch?v=i6kgZEWufmc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hebalancecareers.com/resume-examples-listed-by-style-206316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1221133" y="1991850"/>
            <a:ext cx="6180159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RESUME 101 </a:t>
            </a:r>
            <a:br>
              <a:rPr lang="en-US" dirty="0"/>
            </a:br>
            <a:r>
              <a:rPr lang="en-US" sz="4000" dirty="0"/>
              <a:t>How to Write a Strong Resume</a:t>
            </a:r>
            <a:endParaRPr sz="4000" dirty="0"/>
          </a:p>
        </p:txBody>
      </p:sp>
      <p:pic>
        <p:nvPicPr>
          <p:cNvPr id="1028" name="Picture 4" descr="Image result for resume icon">
            <a:extLst>
              <a:ext uri="{FF2B5EF4-FFF2-40B4-BE49-F238E27FC236}">
                <a16:creationId xmlns:a16="http://schemas.microsoft.com/office/drawing/2014/main" id="{983948CD-3BAB-40F4-88D4-C3358E3E4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24" y="1514372"/>
            <a:ext cx="1905000" cy="1905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43EAC3C-4E36-4C6F-956B-9FBB74A3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66" y="471949"/>
            <a:ext cx="3124882" cy="12167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  <a:sym typeface="Patrick Hand SC"/>
              </a:rPr>
              <a:t>Combination Resume</a:t>
            </a:r>
            <a:endParaRPr lang="en-US" sz="3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0"/>
            <a:ext cx="419604" cy="2782230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53114" y="-47700"/>
            <a:ext cx="51435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751C2-8039-46DC-B0E2-B5A4D212B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8953" y="28970"/>
            <a:ext cx="3930107" cy="50855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EB0E9F-0707-4244-93B7-9EDF7073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21796"/>
            <a:ext cx="628649" cy="5757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00000000-1234-1234-1234-123412341234}" type="slidenum">
              <a:rPr lang="en-US" sz="28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10</a:t>
            </a:fld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A57A533-0A7D-4680-A6EB-7C973897E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5138" y="1664395"/>
            <a:ext cx="3272913" cy="316553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457200">
              <a:spcBef>
                <a:spcPts val="1000"/>
              </a:spcBef>
            </a:pPr>
            <a:r>
              <a:rPr lang="en-US" sz="1700" dirty="0">
                <a:solidFill>
                  <a:srgbClr val="EBEBEB"/>
                </a:solidFill>
              </a:rPr>
              <a:t>Lists your skills and experience first, then your employment history.</a:t>
            </a:r>
          </a:p>
          <a:p>
            <a:r>
              <a:rPr lang="en-US" sz="1700" dirty="0">
                <a:solidFill>
                  <a:schemeClr val="bg1"/>
                </a:solidFill>
              </a:rPr>
              <a:t>As a student, a combination resume is deal.</a:t>
            </a:r>
          </a:p>
          <a:p>
            <a:r>
              <a:rPr lang="en-US" sz="1700" dirty="0">
                <a:solidFill>
                  <a:schemeClr val="bg1"/>
                </a:solidFill>
              </a:rPr>
              <a:t>It combines both the chronological and functional resume styles.</a:t>
            </a:r>
          </a:p>
          <a:p>
            <a:r>
              <a:rPr lang="en-US" sz="1700" dirty="0">
                <a:solidFill>
                  <a:schemeClr val="bg1"/>
                </a:solidFill>
              </a:rPr>
              <a:t>It showcases the skills you have that are relevant for the job you are applying for, while also providing your work history. </a:t>
            </a:r>
          </a:p>
          <a:p>
            <a:pPr defTabSz="457200">
              <a:spcBef>
                <a:spcPts val="1000"/>
              </a:spcBef>
              <a:buFont typeface="Wingdings 3" charset="2"/>
              <a:buChar char=""/>
            </a:pPr>
            <a:endParaRPr lang="en-US" sz="14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25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1C64E-C7AF-43B5-9C3E-A167C11E2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Sections to Include on your Resume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D1742B-7EAB-4FBA-8E1A-19ED6F36E33D}"/>
              </a:ext>
            </a:extLst>
          </p:cNvPr>
          <p:cNvSpPr/>
          <p:nvPr/>
        </p:nvSpPr>
        <p:spPr>
          <a:xfrm>
            <a:off x="7870804" y="37753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8655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2B437-086D-4E53-B587-784FBD0C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02" y="360947"/>
            <a:ext cx="7295250" cy="750300"/>
          </a:xfrm>
        </p:spPr>
        <p:txBody>
          <a:bodyPr/>
          <a:lstStyle/>
          <a:p>
            <a:r>
              <a:rPr lang="en-US" b="1" dirty="0"/>
              <a:t>Header &amp; Contact Info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3DCF2-4F60-4FD9-8EAF-21C4F9337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463" y="1305715"/>
            <a:ext cx="3054385" cy="2706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First and Last Name </a:t>
            </a:r>
            <a:r>
              <a:rPr lang="en-US" sz="1600" dirty="0"/>
              <a:t>(Use a larger text, but no larger than 20-24 point size)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Mailing address</a:t>
            </a:r>
          </a:p>
          <a:p>
            <a:pPr marL="533373" lvl="1" indent="0">
              <a:buNone/>
            </a:pPr>
            <a:r>
              <a:rPr lang="en-US" sz="1600" dirty="0"/>
              <a:t>(Professional email)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Phone Number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Email address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LinkedIn (optional)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318AC-8F5C-4054-B1A6-569B50AF9E7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96052" y="282676"/>
            <a:ext cx="548700" cy="30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D885789-2E14-4085-BF98-719F2E21BF4C}"/>
              </a:ext>
            </a:extLst>
          </p:cNvPr>
          <p:cNvSpPr txBox="1">
            <a:spLocks/>
          </p:cNvSpPr>
          <p:nvPr/>
        </p:nvSpPr>
        <p:spPr>
          <a:xfrm>
            <a:off x="4608506" y="1508697"/>
            <a:ext cx="3328281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78" marR="0" lvl="0" indent="-38098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354" marR="0" lvl="1" indent="-38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532" marR="0" lvl="2" indent="-38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709" marR="0" lvl="3" indent="-38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5886" marR="0" lvl="4" indent="-38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062" marR="0" lvl="5" indent="-38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240" marR="0" lvl="6" indent="-38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418" marR="0" lvl="7" indent="-38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594" marR="0" lvl="8" indent="-38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76197" indent="0">
              <a:buFont typeface="Sniglet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EC5FAA-81E1-4C8A-B2AD-F1B763A40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60"/>
          <a:stretch/>
        </p:blipFill>
        <p:spPr>
          <a:xfrm>
            <a:off x="3317974" y="1189518"/>
            <a:ext cx="5547826" cy="293929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800E0A9-4E38-4172-A566-D07013F3B270}"/>
              </a:ext>
            </a:extLst>
          </p:cNvPr>
          <p:cNvSpPr/>
          <p:nvPr/>
        </p:nvSpPr>
        <p:spPr>
          <a:xfrm>
            <a:off x="3317974" y="1189518"/>
            <a:ext cx="4729934" cy="9333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1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A575-3B78-428C-A988-30BB0156A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7" y="464116"/>
            <a:ext cx="7020900" cy="750300"/>
          </a:xfrm>
        </p:spPr>
        <p:txBody>
          <a:bodyPr/>
          <a:lstStyle/>
          <a:p>
            <a:r>
              <a:rPr lang="en-US" b="1" dirty="0"/>
              <a:t>Objective (optional)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65440-4729-4D81-AA47-017C0D080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089" y="1187054"/>
            <a:ext cx="3277716" cy="2706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States your goals for employment.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Listed at the top of your resume.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1-2 sentences long.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Some career experts say resume objectives are outdated and some say it’s still valuable.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err="1">
                <a:hlinkClick r:id="rId2"/>
              </a:rPr>
              <a:t>Clich</a:t>
            </a:r>
            <a:r>
              <a:rPr lang="en-US" sz="1800" b="1" dirty="0">
                <a:hlinkClick r:id="rId2"/>
              </a:rPr>
              <a:t> here for more info &amp; examples</a:t>
            </a: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ECB46-2225-4AE9-BE0E-11BAC04D02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447E1-DDD7-4EF6-9799-DB77C1991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60"/>
          <a:stretch/>
        </p:blipFill>
        <p:spPr>
          <a:xfrm>
            <a:off x="3717983" y="1328259"/>
            <a:ext cx="5275847" cy="279519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037BAF-5B83-4567-8ECC-D6FFC8DD7AB8}"/>
              </a:ext>
            </a:extLst>
          </p:cNvPr>
          <p:cNvSpPr/>
          <p:nvPr/>
        </p:nvSpPr>
        <p:spPr>
          <a:xfrm>
            <a:off x="3717983" y="2086328"/>
            <a:ext cx="4476597" cy="6395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09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E032-482C-4C6F-B319-67E517D22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80" y="409535"/>
            <a:ext cx="8003822" cy="750300"/>
          </a:xfrm>
        </p:spPr>
        <p:txBody>
          <a:bodyPr/>
          <a:lstStyle/>
          <a:p>
            <a:r>
              <a:rPr lang="en-US" b="1" dirty="0"/>
              <a:t>Profile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F3683-5135-44CD-B215-B7A1296EC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756" y="1358404"/>
            <a:ext cx="7699022" cy="2706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Alternate headings you can use: Overview, Summary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This section of your resume lists a brief summary of your skills and experiences that are related to the position you are applying for.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This section is at the top of your resume, under your name/contact info.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hlinkClick r:id="rId2"/>
              </a:rPr>
              <a:t>Click here for more info and examples</a:t>
            </a: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A3D3B-4711-4623-9955-B4CFA23433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597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5C8A1E-0ADD-44B5-8261-A4E332CE4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248" y="2341023"/>
            <a:ext cx="1922140" cy="1028700"/>
          </a:xfrm>
        </p:spPr>
        <p:txBody>
          <a:bodyPr>
            <a:noAutofit/>
          </a:bodyPr>
          <a:lstStyle/>
          <a:p>
            <a:r>
              <a:rPr lang="en-US" sz="1600" dirty="0"/>
              <a:t>The Profile can be written as a short paragraph like this: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B3CE1-1CED-48B2-B262-AB8240A6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E5CBB-2977-48B0-B1D4-5A1B142F4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844" y="797562"/>
            <a:ext cx="6173435" cy="41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8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5C8A1E-0ADD-44B5-8261-A4E332CE4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248" y="2341023"/>
            <a:ext cx="1922140" cy="1028700"/>
          </a:xfrm>
        </p:spPr>
        <p:txBody>
          <a:bodyPr>
            <a:noAutofit/>
          </a:bodyPr>
          <a:lstStyle/>
          <a:p>
            <a:r>
              <a:rPr lang="en-US" sz="1600" dirty="0"/>
              <a:t>Or it can be in bullet points like this: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B3CE1-1CED-48B2-B262-AB8240A6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E6187-BE3E-4D14-9C95-E2D8FD3CB3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60"/>
          <a:stretch/>
        </p:blipFill>
        <p:spPr>
          <a:xfrm>
            <a:off x="2358418" y="1185012"/>
            <a:ext cx="6305507" cy="334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95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A8B9EA-B958-4E46-9815-0F852645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95" y="457200"/>
            <a:ext cx="7053542" cy="1050398"/>
          </a:xfrm>
        </p:spPr>
        <p:txBody>
          <a:bodyPr/>
          <a:lstStyle/>
          <a:p>
            <a:r>
              <a:rPr lang="en-US" b="1" dirty="0"/>
              <a:t>Education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082EB2-C9B5-4588-AFC3-C9B0C391E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43" y="1340274"/>
            <a:ext cx="1882518" cy="3005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You can add “</a:t>
            </a:r>
            <a:r>
              <a:rPr lang="en-US" sz="1600" b="1" dirty="0"/>
              <a:t>Expected graduation</a:t>
            </a:r>
            <a:r>
              <a:rPr lang="en-US" sz="1600" dirty="0"/>
              <a:t>”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“</a:t>
            </a:r>
            <a:r>
              <a:rPr lang="en-US" sz="1600" b="1" dirty="0"/>
              <a:t>Relevant coursework</a:t>
            </a:r>
            <a:r>
              <a:rPr lang="en-US" sz="1600" dirty="0"/>
              <a:t>” is a list of courses that relate to the position you are applying to, otherwise you can leave out.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0391D-ED5B-428F-B4AF-D26AFD1E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" dirty="0"/>
              <a:t>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C53D0D-6B98-4D9A-A232-5729B4C19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361" y="1222374"/>
            <a:ext cx="6942313" cy="332634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806065B-09EC-41BD-B223-3F21A7EF1BBD}"/>
              </a:ext>
            </a:extLst>
          </p:cNvPr>
          <p:cNvCxnSpPr/>
          <p:nvPr/>
        </p:nvCxnSpPr>
        <p:spPr>
          <a:xfrm flipH="1">
            <a:off x="7764406" y="1562736"/>
            <a:ext cx="358393" cy="3273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4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E032-482C-4C6F-B319-67E517D22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80" y="366501"/>
            <a:ext cx="7020900" cy="750300"/>
          </a:xfrm>
        </p:spPr>
        <p:txBody>
          <a:bodyPr/>
          <a:lstStyle/>
          <a:p>
            <a:r>
              <a:rPr lang="en-US" b="1" dirty="0"/>
              <a:t>Work 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F3683-5135-44CD-B215-B7A1296EC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080" y="1037678"/>
            <a:ext cx="3432187" cy="2706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You can have two sections: one for </a:t>
            </a:r>
            <a:r>
              <a:rPr lang="en-US" sz="1600" b="1" dirty="0"/>
              <a:t>work experience </a:t>
            </a:r>
            <a:r>
              <a:rPr lang="en-US" sz="1600" dirty="0"/>
              <a:t>and one for </a:t>
            </a:r>
            <a:r>
              <a:rPr lang="en-US" sz="1600" b="1" dirty="0"/>
              <a:t>volunteer/additional experience</a:t>
            </a:r>
            <a:r>
              <a:rPr lang="en-US" sz="16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If you have not yet accumulated much work experience, you can combine both work and volunteer experience under one heading – work experience.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In this section you will list your work history.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A3D3B-4711-4623-9955-B4CFA23433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D934C-14CC-468F-BB7D-C1FB6C7973EB}"/>
              </a:ext>
            </a:extLst>
          </p:cNvPr>
          <p:cNvSpPr/>
          <p:nvPr/>
        </p:nvSpPr>
        <p:spPr>
          <a:xfrm>
            <a:off x="7849829" y="426843"/>
            <a:ext cx="48282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/>
              <a:t>19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74D565B-2122-4BB1-A216-E39D93161B72}"/>
              </a:ext>
            </a:extLst>
          </p:cNvPr>
          <p:cNvSpPr txBox="1">
            <a:spLocks/>
          </p:cNvSpPr>
          <p:nvPr/>
        </p:nvSpPr>
        <p:spPr>
          <a:xfrm>
            <a:off x="4572000" y="1116801"/>
            <a:ext cx="3977810" cy="2706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178" lvl="0" indent="-380981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2400"/>
              <a:buFont typeface="Wingdings 3" charset="2"/>
              <a:buChar char="+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914354" lvl="1" indent="-380981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2400"/>
              <a:buFont typeface="Wingdings 3" charset="2"/>
              <a:buChar char="+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371532" lvl="2" indent="-380981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2400"/>
              <a:buFont typeface="Wingdings 3" charset="2"/>
              <a:buChar char="+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828709" lvl="3" indent="-380981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2400"/>
              <a:buFont typeface="Wingdings 3" charset="2"/>
              <a:buChar char="+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285886" lvl="4" indent="-380981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2400"/>
              <a:buFont typeface="Wingdings 3" charset="2"/>
              <a:buChar char="+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743062" lvl="5" indent="-380981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2400"/>
              <a:buFont typeface="Wingdings 3" charset="2"/>
              <a:buChar char="+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3200240" lvl="6" indent="-380981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2400"/>
              <a:buFont typeface="Wingdings 3" charset="2"/>
              <a:buChar char="+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657418" lvl="7" indent="-380981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2400"/>
              <a:buFont typeface="Wingdings 3" charset="2"/>
              <a:buChar char="+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4114594" lvl="8" indent="-380981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2400"/>
              <a:buFont typeface="Wingdings 3" charset="2"/>
              <a:buChar char="+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76197" indent="0">
              <a:buNone/>
            </a:pPr>
            <a:r>
              <a:rPr lang="en-US" sz="1600" b="1" dirty="0"/>
              <a:t>Must include: </a:t>
            </a:r>
          </a:p>
          <a:p>
            <a:pPr marL="76197" indent="0">
              <a:buNone/>
            </a:pPr>
            <a:endParaRPr lang="en-US" sz="1600" b="1" dirty="0"/>
          </a:p>
          <a:p>
            <a:pPr marL="76197" indent="0">
              <a:buNone/>
            </a:pPr>
            <a:r>
              <a:rPr lang="en-US" sz="1600" b="1" dirty="0"/>
              <a:t>Company #1</a:t>
            </a:r>
            <a:endParaRPr lang="en-US" sz="1600" dirty="0"/>
          </a:p>
          <a:p>
            <a:pPr marL="76197" indent="0">
              <a:buNone/>
            </a:pPr>
            <a:r>
              <a:rPr lang="en-US" sz="1600" dirty="0"/>
              <a:t>City, State</a:t>
            </a:r>
            <a:br>
              <a:rPr lang="en-US" sz="1600" dirty="0"/>
            </a:br>
            <a:r>
              <a:rPr lang="en-US" sz="1600" dirty="0"/>
              <a:t>Dates Worked</a:t>
            </a:r>
          </a:p>
          <a:p>
            <a:endParaRPr lang="en-US" sz="1600" b="1" dirty="0"/>
          </a:p>
          <a:p>
            <a:pPr marL="76197" indent="0">
              <a:buNone/>
            </a:pPr>
            <a:r>
              <a:rPr lang="en-US" sz="1600" b="1" dirty="0"/>
              <a:t>Job Title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Responsibilities / Achievements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Responsibilities / Achievements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</a:rPr>
              <a:t>Make sure to use accomplishment statements!!!</a:t>
            </a:r>
          </a:p>
          <a:p>
            <a:pPr marL="76197" indent="0">
              <a:buNone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3F744D-39EB-4BBC-BDAD-7950129F4F8D}"/>
              </a:ext>
            </a:extLst>
          </p:cNvPr>
          <p:cNvCxnSpPr/>
          <p:nvPr/>
        </p:nvCxnSpPr>
        <p:spPr>
          <a:xfrm>
            <a:off x="4312356" y="1207911"/>
            <a:ext cx="0" cy="3631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596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685D59-311F-47F7-ADEE-1F06EF40A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32" y="97128"/>
            <a:ext cx="7493246" cy="49492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2E704C-B3F0-48A9-8D8D-44C77B172928}"/>
              </a:ext>
            </a:extLst>
          </p:cNvPr>
          <p:cNvSpPr/>
          <p:nvPr/>
        </p:nvSpPr>
        <p:spPr>
          <a:xfrm>
            <a:off x="7849829" y="381687"/>
            <a:ext cx="48282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25559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093927" y="1100977"/>
            <a:ext cx="59763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6000" dirty="0"/>
              <a:t>Hello!</a:t>
            </a:r>
            <a:endParaRPr sz="6000"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2115191" y="2054114"/>
            <a:ext cx="5476456" cy="21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800" dirty="0"/>
              <a:t>Please take the time to read over the PowerPoint information to help you write/up-date your resume.</a:t>
            </a:r>
            <a:endParaRPr sz="2800"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65" name="Google Shape;65;p14"/>
          <p:cNvSpPr/>
          <p:nvPr/>
        </p:nvSpPr>
        <p:spPr>
          <a:xfrm flipH="1">
            <a:off x="1082115" y="898787"/>
            <a:ext cx="923991" cy="85136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2A95B7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A7E87-3DE1-4C5A-AA50-F38A4063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0A508-17CB-44F2-B4A5-7C05F7D5E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6" y="138112"/>
            <a:ext cx="76581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94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B2F196-F8CD-48C7-93CE-7C896260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945" y="509679"/>
            <a:ext cx="7053542" cy="1050398"/>
          </a:xfrm>
        </p:spPr>
        <p:txBody>
          <a:bodyPr/>
          <a:lstStyle/>
          <a:p>
            <a:r>
              <a:rPr lang="en-US" b="1" dirty="0"/>
              <a:t>Certifications, Awards and Accomplishments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6B828E-C99E-4BD2-9DB6-415C6D859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945" y="1698042"/>
            <a:ext cx="7642110" cy="31466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List any certificates you have.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Mention any awards and achievements you have earned. Remember to include dates of when you received the awards in reverse chronological order.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F7787-14B7-4E71-BD90-2E515094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7088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C96FD-87B1-40EC-A866-59635FDA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64" y="502356"/>
            <a:ext cx="7053542" cy="1050398"/>
          </a:xfrm>
        </p:spPr>
        <p:txBody>
          <a:bodyPr/>
          <a:lstStyle/>
          <a:p>
            <a:r>
              <a:rPr lang="en-US" b="1" dirty="0"/>
              <a:t>Personal Interests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2F645-496E-45E6-9D61-8CE923838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02" y="1494533"/>
            <a:ext cx="7629642" cy="31466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If you have personal interests that strongly relate to the position you are applying for, list them.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This is helpful if you are applying for jobs where you don’t have a lot of related work experience, but experience achieved in other ways.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6CD13F-92FA-4F60-BC77-D97D3BE7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4428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36918-35DD-4709-984B-86D23C3075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WHAT MAKES A GOOD RESUME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DDFF10-F102-43EC-9E29-9F1FB1393D68}"/>
              </a:ext>
            </a:extLst>
          </p:cNvPr>
          <p:cNvSpPr/>
          <p:nvPr/>
        </p:nvSpPr>
        <p:spPr>
          <a:xfrm>
            <a:off x="7870804" y="377530"/>
            <a:ext cx="48282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465822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742D-D867-4F17-B728-078E3412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Use “Accomplishment Statements”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23D43-C428-486E-B2F6-1789801E7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598" y="1915891"/>
            <a:ext cx="7020900" cy="2706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Showcase what you </a:t>
            </a:r>
            <a:r>
              <a:rPr lang="en-US" sz="1800" b="1" dirty="0">
                <a:solidFill>
                  <a:srgbClr val="FF0000"/>
                </a:solidFill>
              </a:rPr>
              <a:t>accomplished </a:t>
            </a:r>
            <a:r>
              <a:rPr lang="en-US" sz="1800" dirty="0">
                <a:solidFill>
                  <a:schemeClr val="tx1"/>
                </a:solidFill>
              </a:rPr>
              <a:t>in each position rather than list your roles and duties.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Providing quantifiable (numerical) achievements help your resume STAND OUT.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Start your accomplishment statement with a action verb, there is no need to say “I managed…”, start with “managed…”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hlinkClick r:id="rId3"/>
              </a:rPr>
              <a:t>Video </a:t>
            </a:r>
            <a:r>
              <a:rPr lang="en-US" sz="1800" dirty="0"/>
              <a:t>on how to write accomplishment statements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76197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7DB88-6406-4D20-8EAD-CA3ABBD71FF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96052" y="368909"/>
            <a:ext cx="548700" cy="30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92864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742D-D867-4F17-B728-078E3412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Salesperson Example: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23D43-C428-486E-B2F6-1789801E7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197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Rather than: </a:t>
            </a:r>
          </a:p>
          <a:p>
            <a:pPr marL="533373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Assisted customers with their purchases.</a:t>
            </a:r>
          </a:p>
          <a:p>
            <a:pPr marL="76197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76197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Use: </a:t>
            </a:r>
          </a:p>
          <a:p>
            <a:pPr marL="533373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Exceeded retail sales goal by an average of 10% each month.</a:t>
            </a:r>
          </a:p>
          <a:p>
            <a:pPr marL="76197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7DB88-6406-4D20-8EAD-CA3ABBD71FF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96052" y="323750"/>
            <a:ext cx="548700" cy="30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88955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742D-D867-4F17-B728-078E3412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Take Time to Personalize 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23D43-C428-486E-B2F6-1789801E7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Personalize</a:t>
            </a:r>
            <a:r>
              <a:rPr lang="en-US" sz="1800" dirty="0"/>
              <a:t> your resume to each job you apply for. 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Refer to the job posting and match what you write on your resume to the criteria the employer is seeking.</a:t>
            </a:r>
          </a:p>
          <a:p>
            <a:pPr marL="990551" lvl="2" indent="0">
              <a:buNone/>
            </a:pPr>
            <a:r>
              <a:rPr lang="en-US" sz="1800" dirty="0"/>
              <a:t>Example: If you are applying for a manager role, your job history should reflect leadership roles and skills.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7DB88-6406-4D20-8EAD-CA3ABBD71FF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96052" y="323750"/>
            <a:ext cx="548700" cy="30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26006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3. Make it Relevant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049502" y="1394897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197" indent="0">
              <a:buNone/>
            </a:pPr>
            <a:r>
              <a:rPr lang="en-US" sz="1800" dirty="0"/>
              <a:t>What you exclude is just as important to what you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Your resume should reflect experience that is </a:t>
            </a:r>
            <a:r>
              <a:rPr lang="en-US" sz="1800" b="1" dirty="0">
                <a:solidFill>
                  <a:srgbClr val="FF0000"/>
                </a:solidFill>
              </a:rPr>
              <a:t>relevant</a:t>
            </a:r>
            <a:r>
              <a:rPr lang="en-US" sz="1800" dirty="0"/>
              <a:t> to the job you are applying 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Your resume should reflect experiences no more than </a:t>
            </a:r>
            <a:r>
              <a:rPr lang="en-US" sz="1800" b="1" dirty="0">
                <a:solidFill>
                  <a:srgbClr val="FF0000"/>
                </a:solidFill>
              </a:rPr>
              <a:t>10 years in the past</a:t>
            </a:r>
            <a:r>
              <a:rPr lang="en-US" sz="1800" dirty="0"/>
              <a:t>.</a:t>
            </a:r>
            <a:endParaRPr sz="1800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7796052" y="345014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0307-BC8A-486E-8637-E04152AE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Format your resume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B8606-9C8A-416F-ADBB-4B247157E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197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Format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Infographic resumes are trendy in some industries (art/fashion/web design industries), but for most jobs it’s safe to use a traditional format; white page, black text, and legible font.</a:t>
            </a:r>
          </a:p>
          <a:p>
            <a:pPr marL="76197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Spacing</a:t>
            </a:r>
            <a:r>
              <a:rPr lang="en-US" sz="1800" dirty="0"/>
              <a:t>: Keep it consistent</a:t>
            </a:r>
          </a:p>
          <a:p>
            <a:pPr marL="76197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Text</a:t>
            </a:r>
            <a:r>
              <a:rPr lang="en-US" sz="1800" dirty="0"/>
              <a:t>: Use bullet points, headings, bolding, white spacing, and short, concise sentences. Avoid long sentences and chucks of text.</a:t>
            </a:r>
          </a:p>
          <a:p>
            <a:pPr marL="76197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Margins</a:t>
            </a:r>
            <a:r>
              <a:rPr lang="en-US" sz="1800" dirty="0"/>
              <a:t>: even on all sides if possible</a:t>
            </a:r>
          </a:p>
          <a:p>
            <a:pPr marL="76197" indent="0">
              <a:buNone/>
            </a:pPr>
            <a:endParaRPr lang="en-US" sz="1600" dirty="0"/>
          </a:p>
          <a:p>
            <a:pPr marL="76197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3D1A8-37A3-4CE4-83F0-5AE4C002F41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96052" y="323750"/>
            <a:ext cx="548700" cy="30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34813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0307-BC8A-486E-8637-E04152AE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Format your resume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B8606-9C8A-416F-ADBB-4B247157E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197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Fonts</a:t>
            </a:r>
            <a:r>
              <a:rPr lang="en-US" sz="1800" dirty="0"/>
              <a:t>: use basic fonts such as Ariel, Times New Roman, Calibri, Helvetica or Georgia. </a:t>
            </a:r>
          </a:p>
          <a:p>
            <a:pPr marL="76197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Font size</a:t>
            </a:r>
            <a:r>
              <a:rPr lang="en-US" sz="1800" dirty="0"/>
              <a:t>: </a:t>
            </a:r>
          </a:p>
          <a:p>
            <a:pPr marL="419097" indent="-342900">
              <a:buAutoNum type="alphaLcParenR"/>
            </a:pPr>
            <a:r>
              <a:rPr lang="en-US" sz="1800" b="1" dirty="0"/>
              <a:t>Name</a:t>
            </a:r>
            <a:r>
              <a:rPr lang="en-US" sz="1800" dirty="0"/>
              <a:t> should be size no larger than 20-24 pt.</a:t>
            </a:r>
          </a:p>
          <a:p>
            <a:pPr marL="419097" indent="-342900">
              <a:buAutoNum type="alphaLcParenR"/>
            </a:pPr>
            <a:r>
              <a:rPr lang="en-US" sz="1650" b="1" dirty="0"/>
              <a:t>Subheadings</a:t>
            </a:r>
            <a:r>
              <a:rPr lang="en-US" sz="1650" dirty="0"/>
              <a:t> should be no larger than 16 pt. </a:t>
            </a:r>
          </a:p>
          <a:p>
            <a:pPr marL="419097" indent="-342900">
              <a:buAutoNum type="alphaLcParenR"/>
            </a:pPr>
            <a:r>
              <a:rPr lang="en-US" sz="1650" b="1" dirty="0"/>
              <a:t>All other text </a:t>
            </a:r>
            <a:r>
              <a:rPr lang="en-US" sz="1650" dirty="0"/>
              <a:t>should be no larger than 12 and no smaller than 10.5.</a:t>
            </a:r>
            <a:endParaRPr lang="en-US" sz="1800" dirty="0"/>
          </a:p>
          <a:p>
            <a:pPr marL="76197" indent="0">
              <a:buNone/>
            </a:pPr>
            <a:r>
              <a:rPr lang="en-US" sz="1800" b="1" dirty="0" err="1">
                <a:solidFill>
                  <a:srgbClr val="FFC000"/>
                </a:solidFill>
              </a:rPr>
              <a:t>Colour</a:t>
            </a:r>
            <a:r>
              <a:rPr lang="en-US" sz="1800" b="1" dirty="0">
                <a:solidFill>
                  <a:srgbClr val="FFC000"/>
                </a:solidFill>
              </a:rPr>
              <a:t> scheme</a:t>
            </a:r>
            <a:r>
              <a:rPr lang="en-US" sz="1800" dirty="0"/>
              <a:t>: white background, black for letters and third color to emphasize headings/ highlight important parts.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3D1A8-37A3-4CE4-83F0-5AE4C002F41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96052" y="297712"/>
            <a:ext cx="548700" cy="422494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3335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24A63F-268D-4F44-BAFD-5B60C9F8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Resume?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3E3D1A-F1B6-462F-9D14-8C9FCF13C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 resume is a compilation of your education, work experience, credentials and accomplishments.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Most jobs and professions require a resume as part of the hiring process.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It’s the first thing a recruiter or hiring manager will look at when reviewing job applications.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7999B-AD32-45F8-972C-907DCC7FB4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124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56C9B-27B8-42EB-A3C6-355EB69E5B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Common Mistakes on Resumes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C9845-249F-433E-A812-EA19BAF1FB3B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7797283" y="459674"/>
            <a:ext cx="549275" cy="303212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24696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0307-BC8A-486E-8637-E04152AE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Mistake #1</a:t>
            </a:r>
            <a:r>
              <a:rPr lang="en-US" dirty="0"/>
              <a:t>: Not Proofreading Your Resume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7FAF3-BE9C-419D-B622-D58388C3D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9502" y="1937156"/>
            <a:ext cx="7020900" cy="2706900"/>
          </a:xfrm>
        </p:spPr>
        <p:txBody>
          <a:bodyPr/>
          <a:lstStyle/>
          <a:p>
            <a:pPr marL="444478" indent="-342882">
              <a:buFont typeface="Arial" panose="020B0604020202020204" pitchFamily="34" charset="0"/>
              <a:buChar char="•"/>
            </a:pPr>
            <a:r>
              <a:rPr lang="en-US" sz="1800" dirty="0"/>
              <a:t>Have someone proofread your resume for spelling and grammatical errors</a:t>
            </a:r>
          </a:p>
          <a:p>
            <a:pPr marL="444478" indent="-342882">
              <a:buFont typeface="Arial" panose="020B0604020202020204" pitchFamily="34" charset="0"/>
              <a:buChar char="•"/>
            </a:pPr>
            <a:r>
              <a:rPr lang="en-US" sz="1800" dirty="0"/>
              <a:t>Ensure to be </a:t>
            </a:r>
            <a:r>
              <a:rPr lang="en-US" sz="1800" b="1" dirty="0">
                <a:solidFill>
                  <a:srgbClr val="FF0000"/>
                </a:solidFill>
              </a:rPr>
              <a:t>consistent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with verb tenses </a:t>
            </a:r>
          </a:p>
          <a:p>
            <a:pPr marL="558773" lvl="1" indent="0">
              <a:buNone/>
            </a:pPr>
            <a:r>
              <a:rPr lang="en-US" sz="1800" dirty="0"/>
              <a:t>- Past work experience, use past tense verbs</a:t>
            </a:r>
          </a:p>
          <a:p>
            <a:pPr marL="558773" lvl="1" indent="0">
              <a:buNone/>
            </a:pPr>
            <a:r>
              <a:rPr lang="en-US" sz="1800" dirty="0"/>
              <a:t>- Current work experience, use present tense verbs</a:t>
            </a:r>
          </a:p>
          <a:p>
            <a:pPr marL="901655" lvl="1" indent="-342882"/>
            <a:endParaRPr lang="en-US" dirty="0"/>
          </a:p>
          <a:p>
            <a:pPr marL="101595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3D1A8-37A3-4CE4-83F0-5AE4C002F41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96052" y="347644"/>
            <a:ext cx="548700" cy="30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49668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0307-BC8A-486E-8637-E04152AE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Mistake #2</a:t>
            </a:r>
            <a:r>
              <a:rPr lang="en-US" dirty="0"/>
              <a:t>: Too Much Personal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7FAF3-BE9C-419D-B622-D58388C3D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1550" y="1905259"/>
            <a:ext cx="7020900" cy="2706900"/>
          </a:xfrm>
        </p:spPr>
        <p:txBody>
          <a:bodyPr/>
          <a:lstStyle/>
          <a:p>
            <a:pPr marL="101595" indent="0">
              <a:buNone/>
            </a:pPr>
            <a:r>
              <a:rPr lang="en-US" sz="1800" dirty="0"/>
              <a:t>Don’t need to include:</a:t>
            </a:r>
          </a:p>
          <a:p>
            <a:pPr marL="444478" indent="-342882"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sz="1800" dirty="0"/>
              <a:t>profile picture</a:t>
            </a:r>
          </a:p>
          <a:p>
            <a:pPr marL="444478" indent="-342882"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sz="1800" dirty="0"/>
              <a:t>Gender</a:t>
            </a:r>
          </a:p>
          <a:p>
            <a:pPr marL="444478" indent="-342882"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sz="1800" dirty="0"/>
              <a:t>date of birth</a:t>
            </a:r>
          </a:p>
          <a:p>
            <a:pPr marL="444478" indent="-342882"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sz="1800" dirty="0"/>
              <a:t>Nationality</a:t>
            </a:r>
          </a:p>
          <a:p>
            <a:pPr marL="444478" indent="-342882"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sz="1800" dirty="0"/>
              <a:t>marital status</a:t>
            </a:r>
          </a:p>
          <a:p>
            <a:pPr marL="901655" lvl="1" indent="-342882"/>
            <a:endParaRPr lang="en-US" dirty="0"/>
          </a:p>
          <a:p>
            <a:pPr marL="101595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3D1A8-37A3-4CE4-83F0-5AE4C002F41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96052" y="313183"/>
            <a:ext cx="548700" cy="30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8821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D83F-D50F-42A7-A5F2-F320D0D0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Mistake #3</a:t>
            </a:r>
            <a:r>
              <a:rPr lang="en-US" dirty="0"/>
              <a:t>: Employment Dates Without Months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6097B-2619-4A1A-9BD4-2359A64F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9502" y="1915891"/>
            <a:ext cx="7020900" cy="27069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US" sz="1800" dirty="0"/>
              <a:t>2009-2010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June 2009 – Dec 2010</a:t>
            </a:r>
          </a:p>
          <a:p>
            <a:pPr marL="76197" indent="0">
              <a:buClr>
                <a:schemeClr val="accent1"/>
              </a:buClr>
              <a:buNone/>
            </a:pPr>
            <a:endParaRPr lang="en-US" sz="1800" dirty="0"/>
          </a:p>
          <a:p>
            <a:pPr marL="76197" indent="0">
              <a:buClr>
                <a:schemeClr val="accent1"/>
              </a:buClr>
              <a:buNone/>
            </a:pPr>
            <a:r>
              <a:rPr lang="en-US" sz="1800" dirty="0"/>
              <a:t>Don’t just write down the years, include the months so employers/recruiters don’t have to guess/question your work duration.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BFE7C-C6C4-4DD3-A01A-1295B88FBD1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96052" y="368909"/>
            <a:ext cx="548700" cy="30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7804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E3EB3-C42A-4593-B931-E9AD1679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Mistake #4</a:t>
            </a:r>
            <a:r>
              <a:rPr lang="en-US" dirty="0"/>
              <a:t>: Does Not Show Accomplishments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6E759-184E-43C1-824D-19DF9EC50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9502" y="1979687"/>
            <a:ext cx="7020900" cy="2706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BAD: </a:t>
            </a:r>
            <a:r>
              <a:rPr lang="en-US" sz="1800" dirty="0"/>
              <a:t>listing only your roles and responsibilities.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This </a:t>
            </a:r>
            <a:r>
              <a:rPr lang="en-US" sz="1800" b="1" dirty="0">
                <a:solidFill>
                  <a:srgbClr val="FF0000"/>
                </a:solidFill>
              </a:rPr>
              <a:t>does not </a:t>
            </a:r>
            <a:r>
              <a:rPr lang="en-US" sz="1800" dirty="0"/>
              <a:t>show employers/recruiters what you have accomplished or how you were successful in that role.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Your resume is not a JOB DESCRIPTION.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Ensure you are writing quantifiable achievements.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0AA3D-5246-45AB-8A9E-764792986E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96052" y="323750"/>
            <a:ext cx="548700" cy="30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39980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4465F-D488-4A83-8A64-1EF42BA8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Mistake #5</a:t>
            </a:r>
            <a:r>
              <a:rPr lang="en-US" dirty="0"/>
              <a:t>: Including Irrelevant Work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8ED24-E988-477C-9862-C5C6CD4E2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9502" y="1947789"/>
            <a:ext cx="7020900" cy="2706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Do not need to include all of your work history, especially when it’s not relevant to the job you are applying for.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Keep your resume concise and to the point – they won’t want to read a 4 page resume.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21073-9F9B-4BBD-80CB-08FA3B4C52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4166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3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35" name="Picture 15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36" name="Oval 17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19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38" name="Picture 21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39" name="Rectangle 23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C0307-BC8A-486E-8637-E04152AE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471949"/>
            <a:ext cx="4641143" cy="12167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</a:pPr>
            <a:r>
              <a:rPr lang="en-US" sz="3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Video Recommendations</a:t>
            </a:r>
          </a:p>
        </p:txBody>
      </p:sp>
      <p:sp>
        <p:nvSpPr>
          <p:cNvPr id="4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1980" y="0"/>
            <a:ext cx="419604" cy="2782230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Freeform: Shape 29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11347" y="710534"/>
            <a:ext cx="5143501" cy="3722434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9" name="Graphic 8" descr="Presentation with media">
            <a:extLst>
              <a:ext uri="{FF2B5EF4-FFF2-40B4-BE49-F238E27FC236}">
                <a16:creationId xmlns:a16="http://schemas.microsoft.com/office/drawing/2014/main" id="{F4671759-5738-482B-BAA8-A893D41A4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7403" y="1291495"/>
            <a:ext cx="2560507" cy="2560507"/>
          </a:xfrm>
          <a:prstGeom prst="rect">
            <a:avLst/>
          </a:prstGeom>
          <a:effectLst/>
        </p:spPr>
      </p:pic>
      <p:sp>
        <p:nvSpPr>
          <p:cNvPr id="43" name="Rectangle 31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3D1A8-37A3-4CE4-83F0-5AE4C002F41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64405" y="221796"/>
            <a:ext cx="628649" cy="5757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z="28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7FAF3-BE9C-419D-B622-D58388C3D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697" y="1828800"/>
            <a:ext cx="4641142" cy="2839064"/>
          </a:xfrm>
        </p:spPr>
        <p:txBody>
          <a:bodyPr vert="horz" lIns="91440" tIns="45720" rIns="91440" bIns="45720" rtlCol="0">
            <a:normAutofit/>
          </a:bodyPr>
          <a:lstStyle/>
          <a:p>
            <a:pPr marL="101595" indent="0" defTabSz="457200">
              <a:spcBef>
                <a:spcPts val="1000"/>
              </a:spcBef>
              <a:buSzPct val="80000"/>
              <a:buNone/>
            </a:pPr>
            <a:r>
              <a:rPr lang="en-US" sz="1600" dirty="0">
                <a:solidFill>
                  <a:srgbClr val="FFFFFF"/>
                </a:solidFill>
              </a:rPr>
              <a:t>Videos about common resume mistakes from job recruiters:</a:t>
            </a:r>
          </a:p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1</a:t>
            </a:r>
            <a:endParaRPr lang="en-US" sz="1600" dirty="0">
              <a:solidFill>
                <a:srgbClr val="FFFFFF"/>
              </a:solidFill>
            </a:endParaRPr>
          </a:p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u="sng" dirty="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2</a:t>
            </a:r>
            <a:endParaRPr lang="en-US" sz="1600" u="sng" dirty="0">
              <a:solidFill>
                <a:srgbClr val="FFFFFF"/>
              </a:solidFill>
            </a:endParaRPr>
          </a:p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28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441651" y="1927885"/>
            <a:ext cx="6260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/>
              <a:t>To succeed in today’s job market, </a:t>
            </a:r>
            <a:r>
              <a:rPr lang="en-US" b="1" dirty="0">
                <a:solidFill>
                  <a:schemeClr val="tx1"/>
                </a:solidFill>
              </a:rPr>
              <a:t>think of your resume as an advertisement targeted towards your future employer.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7816369" y="391927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37</a:t>
            </a:fld>
            <a:endParaRPr dirty="0"/>
          </a:p>
        </p:txBody>
      </p:sp>
      <p:sp>
        <p:nvSpPr>
          <p:cNvPr id="80" name="Google Shape;80;p16"/>
          <p:cNvSpPr/>
          <p:nvPr/>
        </p:nvSpPr>
        <p:spPr>
          <a:xfrm>
            <a:off x="4110027" y="990111"/>
            <a:ext cx="923991" cy="85136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2A95B7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A061-2BAF-4012-91FA-7105E48B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Q3 Assignment: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81C25-D151-494D-812B-3089FD360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Please use </a:t>
            </a:r>
            <a:r>
              <a:rPr lang="en-US" sz="1800"/>
              <a:t>the resume template </a:t>
            </a:r>
            <a:r>
              <a:rPr lang="en-US" sz="1800" dirty="0"/>
              <a:t>provided to you in Teams to write an up-to-date resume.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Use the information and additional links in the slide to guide you.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Goal is to write some awesome accomplishment statements under each work experience position you have held!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C57D5-96CB-4879-ABCF-4D2D9804B3E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96052" y="333941"/>
            <a:ext cx="548700" cy="30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38</a:t>
            </a:fld>
            <a:endParaRPr lang="en" dirty="0"/>
          </a:p>
        </p:txBody>
      </p:sp>
      <p:pic>
        <p:nvPicPr>
          <p:cNvPr id="6" name="Graphic 5" descr="Computer">
            <a:extLst>
              <a:ext uri="{FF2B5EF4-FFF2-40B4-BE49-F238E27FC236}">
                <a16:creationId xmlns:a16="http://schemas.microsoft.com/office/drawing/2014/main" id="{9304E09E-8F37-407A-B51A-6BB20B991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0752" y="293239"/>
            <a:ext cx="1411870" cy="14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8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ctrTitle" idx="4294967295"/>
          </p:nvPr>
        </p:nvSpPr>
        <p:spPr>
          <a:xfrm>
            <a:off x="685800" y="1294390"/>
            <a:ext cx="7772400" cy="1160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9600" dirty="0"/>
              <a:t>6 </a:t>
            </a:r>
            <a:r>
              <a:rPr lang="en-US" sz="9600" dirty="0"/>
              <a:t>seconds</a:t>
            </a:r>
            <a:endParaRPr sz="9600" dirty="0"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4294967295"/>
          </p:nvPr>
        </p:nvSpPr>
        <p:spPr>
          <a:xfrm>
            <a:off x="1328737" y="2861369"/>
            <a:ext cx="6486525" cy="1160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dirty="0"/>
              <a:t>Is the average time recruiters and hiring managers spend </a:t>
            </a:r>
            <a:r>
              <a:rPr lang="en-US" dirty="0">
                <a:solidFill>
                  <a:schemeClr val="tx1"/>
                </a:solidFill>
              </a:rPr>
              <a:t>reviewing your resume before they make an initial decision.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BF5101-AC78-4D69-AC99-2D4B123B65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RESUME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96866-1D46-485F-B725-AE227A9ED41B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840288"/>
            <a:ext cx="549275" cy="303212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335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B7EA-7046-4567-B45F-97E6A6DF7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67072-FD7C-49AF-B0E8-F1EAC32FC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There are several basic types of resume styles, each serving a different purpose.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three most common ones are chronological, functional, combination. </a:t>
            </a:r>
          </a:p>
          <a:p>
            <a:pPr marL="76197" indent="0">
              <a:buNone/>
            </a:pPr>
            <a:endParaRPr lang="en-US" dirty="0"/>
          </a:p>
          <a:p>
            <a:pPr marL="76197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0E498-9C32-4364-8F28-A8EC992665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677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6D8F4-7BDD-4F7C-85DC-DE2D1809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78149-6B0D-4171-98DF-5587982EB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16" y="326802"/>
            <a:ext cx="6738388" cy="4489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FB9F06-E4B3-4E3A-A62B-863C10FB32BD}"/>
              </a:ext>
            </a:extLst>
          </p:cNvPr>
          <p:cNvSpPr txBox="1"/>
          <p:nvPr/>
        </p:nvSpPr>
        <p:spPr>
          <a:xfrm>
            <a:off x="7592271" y="1882451"/>
            <a:ext cx="1314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  <a:hlinkClick r:id="rId4"/>
              </a:rPr>
              <a:t>Click here </a:t>
            </a:r>
            <a:r>
              <a:rPr lang="en-US" sz="1600" dirty="0">
                <a:latin typeface="+mj-lt"/>
              </a:rPr>
              <a:t>to read more about the different resume styles.</a:t>
            </a:r>
          </a:p>
        </p:txBody>
      </p:sp>
    </p:spTree>
    <p:extLst>
      <p:ext uri="{BB962C8B-B14F-4D97-AF65-F5344CB8AC3E}">
        <p14:creationId xmlns:p14="http://schemas.microsoft.com/office/powerpoint/2010/main" val="326445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9E7BC8-4FF1-4465-9270-8363242EECFC}"/>
              </a:ext>
            </a:extLst>
          </p:cNvPr>
          <p:cNvSpPr/>
          <p:nvPr/>
        </p:nvSpPr>
        <p:spPr>
          <a:xfrm>
            <a:off x="341705" y="545860"/>
            <a:ext cx="3597705" cy="1216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  <a:sym typeface="Patrick Hand SC"/>
              </a:rPr>
              <a:t>Chronological Resume</a:t>
            </a:r>
            <a:endParaRPr lang="en-US" sz="39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0"/>
            <a:ext cx="419604" cy="2782230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53114" y="-47700"/>
            <a:ext cx="51435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DD87B-FDA7-4297-AE26-652331FD7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0481" y="-2"/>
            <a:ext cx="3932152" cy="508820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EB0E9F-0707-4244-93B7-9EDF7073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21796"/>
            <a:ext cx="628649" cy="5757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00000000-1234-1234-1234-123412341234}" type="slidenum">
              <a:rPr lang="en-US" sz="28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171B0BF-D3E1-48E2-8FD2-205FF992B291}"/>
              </a:ext>
            </a:extLst>
          </p:cNvPr>
          <p:cNvSpPr txBox="1">
            <a:spLocks/>
          </p:cNvSpPr>
          <p:nvPr/>
        </p:nvSpPr>
        <p:spPr>
          <a:xfrm>
            <a:off x="341705" y="1952318"/>
            <a:ext cx="3124882" cy="28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The most common resume type.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6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Lists your work experience in reverse chronological order, from the most to the least recent.</a:t>
            </a:r>
          </a:p>
        </p:txBody>
      </p:sp>
    </p:spTree>
    <p:extLst>
      <p:ext uri="{BB962C8B-B14F-4D97-AF65-F5344CB8AC3E}">
        <p14:creationId xmlns:p14="http://schemas.microsoft.com/office/powerpoint/2010/main" val="3171230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5287813-6264-489B-B899-CE152201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2" y="469499"/>
            <a:ext cx="3124882" cy="12167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39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  <a:sym typeface="Patrick Hand SC"/>
              </a:rPr>
              <a:t>Functional Resume</a:t>
            </a:r>
            <a:endParaRPr lang="en-US" sz="39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0"/>
            <a:ext cx="419604" cy="2782230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53114" y="-47700"/>
            <a:ext cx="51435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EDD43-074A-404A-9039-8C166CED12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25" t="6822" r="4607" b="10490"/>
          <a:stretch/>
        </p:blipFill>
        <p:spPr>
          <a:xfrm>
            <a:off x="4321180" y="51833"/>
            <a:ext cx="4250129" cy="50398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EB0E9F-0707-4244-93B7-9EDF7073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21796"/>
            <a:ext cx="628649" cy="5757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00000000-1234-1234-1234-123412341234}" type="slidenum">
              <a:rPr lang="en-US" sz="28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9</a:t>
            </a:fld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FD3BFB8-F308-4C2C-A7F5-91C843EF85E8}"/>
              </a:ext>
            </a:extLst>
          </p:cNvPr>
          <p:cNvSpPr txBox="1">
            <a:spLocks/>
          </p:cNvSpPr>
          <p:nvPr/>
        </p:nvSpPr>
        <p:spPr>
          <a:xfrm>
            <a:off x="449942" y="1870483"/>
            <a:ext cx="3124882" cy="28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 functional resume only showcases you skills. No work history.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Used by job seekers who are changing careers or have gaps in their employment history.</a:t>
            </a:r>
          </a:p>
        </p:txBody>
      </p:sp>
    </p:spTree>
    <p:extLst>
      <p:ext uri="{BB962C8B-B14F-4D97-AF65-F5344CB8AC3E}">
        <p14:creationId xmlns:p14="http://schemas.microsoft.com/office/powerpoint/2010/main" val="3092952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1399</Words>
  <Application>Microsoft Office PowerPoint</Application>
  <PresentationFormat>On-screen Show (16:9)</PresentationFormat>
  <Paragraphs>187</Paragraphs>
  <Slides>38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Wingdings 3</vt:lpstr>
      <vt:lpstr>Arial</vt:lpstr>
      <vt:lpstr>Wingdings</vt:lpstr>
      <vt:lpstr>Sniglet</vt:lpstr>
      <vt:lpstr>Century Gothic</vt:lpstr>
      <vt:lpstr>Ion</vt:lpstr>
      <vt:lpstr>RESUME 101  How to Write a Strong Resume</vt:lpstr>
      <vt:lpstr>Hello!</vt:lpstr>
      <vt:lpstr>What is a Resume?</vt:lpstr>
      <vt:lpstr>6 seconds</vt:lpstr>
      <vt:lpstr>RESUME STYLES</vt:lpstr>
      <vt:lpstr>Resume Styles</vt:lpstr>
      <vt:lpstr>PowerPoint Presentation</vt:lpstr>
      <vt:lpstr>PowerPoint Presentation</vt:lpstr>
      <vt:lpstr>Functional Resume</vt:lpstr>
      <vt:lpstr>Combination Resume</vt:lpstr>
      <vt:lpstr>Sections to Include on your Resume</vt:lpstr>
      <vt:lpstr>Header &amp; Contact Info</vt:lpstr>
      <vt:lpstr>Objective (optional)</vt:lpstr>
      <vt:lpstr>Profile </vt:lpstr>
      <vt:lpstr>PowerPoint Presentation</vt:lpstr>
      <vt:lpstr>PowerPoint Presentation</vt:lpstr>
      <vt:lpstr>Education</vt:lpstr>
      <vt:lpstr>Work Experience</vt:lpstr>
      <vt:lpstr>PowerPoint Presentation</vt:lpstr>
      <vt:lpstr>PowerPoint Presentation</vt:lpstr>
      <vt:lpstr>Certifications, Awards and Accomplishments</vt:lpstr>
      <vt:lpstr>Personal Interests</vt:lpstr>
      <vt:lpstr>WHAT MAKES A GOOD RESUME</vt:lpstr>
      <vt:lpstr>1. Use “Accomplishment Statements” </vt:lpstr>
      <vt:lpstr>Salesperson Example:</vt:lpstr>
      <vt:lpstr>2. Take Time to Personalize it</vt:lpstr>
      <vt:lpstr>3. Make it Relevant</vt:lpstr>
      <vt:lpstr>4. Format your resume</vt:lpstr>
      <vt:lpstr>4. Format your resume</vt:lpstr>
      <vt:lpstr>Common Mistakes on Resumes</vt:lpstr>
      <vt:lpstr>Mistake #1: Not Proofreading Your Resume </vt:lpstr>
      <vt:lpstr>Mistake #2: Too Much Personal Information </vt:lpstr>
      <vt:lpstr>Mistake #3: Employment Dates Without Months</vt:lpstr>
      <vt:lpstr>Mistake #4: Does Not Show Accomplishments</vt:lpstr>
      <vt:lpstr>Mistake #5: Including Irrelevant Work History</vt:lpstr>
      <vt:lpstr>Video Recommendations</vt:lpstr>
      <vt:lpstr>PowerPoint Presentation</vt:lpstr>
      <vt:lpstr>Q3 Assignment: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 101  How to Write a Strong Resume</dc:title>
  <dc:creator>Anna Kuang</dc:creator>
  <cp:lastModifiedBy>Anna Kuang</cp:lastModifiedBy>
  <cp:revision>2</cp:revision>
  <dcterms:created xsi:type="dcterms:W3CDTF">2021-02-23T22:00:25Z</dcterms:created>
  <dcterms:modified xsi:type="dcterms:W3CDTF">2021-02-25T23:15:32Z</dcterms:modified>
</cp:coreProperties>
</file>