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304.xml" ContentType="application/vnd.openxmlformats-officedocument.presentationml.slideLayout+xml"/>
  <Override PartName="/ppt/slideMasters/slideMaster27.xml" ContentType="application/vnd.openxmlformats-officedocument.presentationml.slideMaster+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77.xml" ContentType="application/vnd.openxmlformats-officedocument.presentationml.slideLayout+xml"/>
  <Override PartName="/ppt/slideLayouts/slideLayout288.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32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01.xml" ContentType="application/vnd.openxmlformats-officedocument.presentationml.slideLayout+xml"/>
  <Override PartName="/ppt/slideLayouts/slideLayout31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Layouts/slideLayout317.xml" ContentType="application/vnd.openxmlformats-officedocument.presentationml.slideLayout+xml"/>
  <Override PartName="/ppt/slideLayouts/slideLayout32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theme/theme31.xml" ContentType="application/vnd.openxmlformats-officedocument.them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9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 id="2147483652" r:id="rId3"/>
    <p:sldMasterId id="2147483653" r:id="rId4"/>
    <p:sldMasterId id="2147483654" r:id="rId5"/>
    <p:sldMasterId id="2147483655" r:id="rId6"/>
    <p:sldMasterId id="2147483656" r:id="rId7"/>
    <p:sldMasterId id="2147483657" r:id="rId8"/>
    <p:sldMasterId id="2147483658" r:id="rId9"/>
    <p:sldMasterId id="2147483659" r:id="rId10"/>
    <p:sldMasterId id="2147483660" r:id="rId11"/>
    <p:sldMasterId id="2147483661" r:id="rId12"/>
    <p:sldMasterId id="2147483662" r:id="rId13"/>
    <p:sldMasterId id="2147483663" r:id="rId14"/>
    <p:sldMasterId id="2147483664" r:id="rId15"/>
    <p:sldMasterId id="2147483665" r:id="rId16"/>
    <p:sldMasterId id="2147483666" r:id="rId17"/>
    <p:sldMasterId id="2147483667" r:id="rId18"/>
    <p:sldMasterId id="2147483668" r:id="rId19"/>
    <p:sldMasterId id="2147483669" r:id="rId20"/>
    <p:sldMasterId id="2147483670" r:id="rId21"/>
    <p:sldMasterId id="2147483671" r:id="rId22"/>
    <p:sldMasterId id="2147483672" r:id="rId23"/>
    <p:sldMasterId id="2147483673" r:id="rId24"/>
    <p:sldMasterId id="2147483674" r:id="rId25"/>
    <p:sldMasterId id="2147483675" r:id="rId26"/>
    <p:sldMasterId id="2147483676" r:id="rId27"/>
    <p:sldMasterId id="2147483677" r:id="rId28"/>
    <p:sldMasterId id="2147483678" r:id="rId29"/>
    <p:sldMasterId id="2147483679" r:id="rId30"/>
  </p:sldMasterIdLst>
  <p:notesMasterIdLst>
    <p:notesMasterId r:id="rId54"/>
  </p:notesMasterIdLst>
  <p:sldIdLst>
    <p:sldId id="269" r:id="rId31"/>
    <p:sldId id="278" r:id="rId32"/>
    <p:sldId id="317" r:id="rId33"/>
    <p:sldId id="316" r:id="rId34"/>
    <p:sldId id="315" r:id="rId35"/>
    <p:sldId id="321" r:id="rId36"/>
    <p:sldId id="323" r:id="rId37"/>
    <p:sldId id="270" r:id="rId38"/>
    <p:sldId id="307" r:id="rId39"/>
    <p:sldId id="327" r:id="rId40"/>
    <p:sldId id="325" r:id="rId41"/>
    <p:sldId id="305" r:id="rId42"/>
    <p:sldId id="333" r:id="rId43"/>
    <p:sldId id="308" r:id="rId44"/>
    <p:sldId id="309" r:id="rId45"/>
    <p:sldId id="310" r:id="rId46"/>
    <p:sldId id="331" r:id="rId47"/>
    <p:sldId id="332" r:id="rId48"/>
    <p:sldId id="326" r:id="rId49"/>
    <p:sldId id="328" r:id="rId50"/>
    <p:sldId id="329" r:id="rId51"/>
    <p:sldId id="334" r:id="rId52"/>
    <p:sldId id="335" r:id="rId53"/>
  </p:sldIdLst>
  <p:sldSz cx="13004800" cy="9753600"/>
  <p:notesSz cx="6858000" cy="9144000"/>
  <p:defaultTextStyle>
    <a:defPPr>
      <a:defRPr lang="en-US"/>
    </a:defPPr>
    <a:lvl1pPr algn="ctr" rtl="0" fontAlgn="base">
      <a:spcBef>
        <a:spcPct val="0"/>
      </a:spcBef>
      <a:spcAft>
        <a:spcPct val="0"/>
      </a:spcAft>
      <a:defRPr sz="4200" kern="1200">
        <a:solidFill>
          <a:srgbClr val="414141"/>
        </a:solidFill>
        <a:latin typeface="Gill Sans Light" charset="0"/>
        <a:ea typeface="ヒラギノ角ゴ ProN W3" charset="-128"/>
        <a:cs typeface="+mn-cs"/>
        <a:sym typeface="Gill Sans Light" charset="0"/>
      </a:defRPr>
    </a:lvl1pPr>
    <a:lvl2pPr marL="457200" algn="ctr" rtl="0" fontAlgn="base">
      <a:spcBef>
        <a:spcPct val="0"/>
      </a:spcBef>
      <a:spcAft>
        <a:spcPct val="0"/>
      </a:spcAft>
      <a:defRPr sz="4200" kern="1200">
        <a:solidFill>
          <a:srgbClr val="414141"/>
        </a:solidFill>
        <a:latin typeface="Gill Sans Light" charset="0"/>
        <a:ea typeface="ヒラギノ角ゴ ProN W3" charset="-128"/>
        <a:cs typeface="+mn-cs"/>
        <a:sym typeface="Gill Sans Light" charset="0"/>
      </a:defRPr>
    </a:lvl2pPr>
    <a:lvl3pPr marL="914400" algn="ctr" rtl="0" fontAlgn="base">
      <a:spcBef>
        <a:spcPct val="0"/>
      </a:spcBef>
      <a:spcAft>
        <a:spcPct val="0"/>
      </a:spcAft>
      <a:defRPr sz="4200" kern="1200">
        <a:solidFill>
          <a:srgbClr val="414141"/>
        </a:solidFill>
        <a:latin typeface="Gill Sans Light" charset="0"/>
        <a:ea typeface="ヒラギノ角ゴ ProN W3" charset="-128"/>
        <a:cs typeface="+mn-cs"/>
        <a:sym typeface="Gill Sans Light" charset="0"/>
      </a:defRPr>
    </a:lvl3pPr>
    <a:lvl4pPr marL="1371600" algn="ctr" rtl="0" fontAlgn="base">
      <a:spcBef>
        <a:spcPct val="0"/>
      </a:spcBef>
      <a:spcAft>
        <a:spcPct val="0"/>
      </a:spcAft>
      <a:defRPr sz="4200" kern="1200">
        <a:solidFill>
          <a:srgbClr val="414141"/>
        </a:solidFill>
        <a:latin typeface="Gill Sans Light" charset="0"/>
        <a:ea typeface="ヒラギノ角ゴ ProN W3" charset="-128"/>
        <a:cs typeface="+mn-cs"/>
        <a:sym typeface="Gill Sans Light" charset="0"/>
      </a:defRPr>
    </a:lvl4pPr>
    <a:lvl5pPr marL="1828800" algn="ctr" rtl="0" fontAlgn="base">
      <a:spcBef>
        <a:spcPct val="0"/>
      </a:spcBef>
      <a:spcAft>
        <a:spcPct val="0"/>
      </a:spcAft>
      <a:defRPr sz="4200" kern="1200">
        <a:solidFill>
          <a:srgbClr val="414141"/>
        </a:solidFill>
        <a:latin typeface="Gill Sans Light" charset="0"/>
        <a:ea typeface="ヒラギノ角ゴ ProN W3" charset="-128"/>
        <a:cs typeface="+mn-cs"/>
        <a:sym typeface="Gill Sans Light" charset="0"/>
      </a:defRPr>
    </a:lvl5pPr>
    <a:lvl6pPr marL="2286000" algn="l" defTabSz="914400" rtl="0" eaLnBrk="1" latinLnBrk="0" hangingPunct="1">
      <a:defRPr sz="4200" kern="1200">
        <a:solidFill>
          <a:srgbClr val="414141"/>
        </a:solidFill>
        <a:latin typeface="Gill Sans Light" charset="0"/>
        <a:ea typeface="ヒラギノ角ゴ ProN W3" charset="-128"/>
        <a:cs typeface="+mn-cs"/>
        <a:sym typeface="Gill Sans Light" charset="0"/>
      </a:defRPr>
    </a:lvl6pPr>
    <a:lvl7pPr marL="2743200" algn="l" defTabSz="914400" rtl="0" eaLnBrk="1" latinLnBrk="0" hangingPunct="1">
      <a:defRPr sz="4200" kern="1200">
        <a:solidFill>
          <a:srgbClr val="414141"/>
        </a:solidFill>
        <a:latin typeface="Gill Sans Light" charset="0"/>
        <a:ea typeface="ヒラギノ角ゴ ProN W3" charset="-128"/>
        <a:cs typeface="+mn-cs"/>
        <a:sym typeface="Gill Sans Light" charset="0"/>
      </a:defRPr>
    </a:lvl7pPr>
    <a:lvl8pPr marL="3200400" algn="l" defTabSz="914400" rtl="0" eaLnBrk="1" latinLnBrk="0" hangingPunct="1">
      <a:defRPr sz="4200" kern="1200">
        <a:solidFill>
          <a:srgbClr val="414141"/>
        </a:solidFill>
        <a:latin typeface="Gill Sans Light" charset="0"/>
        <a:ea typeface="ヒラギノ角ゴ ProN W3" charset="-128"/>
        <a:cs typeface="+mn-cs"/>
        <a:sym typeface="Gill Sans Light" charset="0"/>
      </a:defRPr>
    </a:lvl8pPr>
    <a:lvl9pPr marL="3657600" algn="l" defTabSz="914400" rtl="0" eaLnBrk="1" latinLnBrk="0" hangingPunct="1">
      <a:defRPr sz="4200" kern="1200">
        <a:solidFill>
          <a:srgbClr val="414141"/>
        </a:solidFill>
        <a:latin typeface="Gill Sans Light" charset="0"/>
        <a:ea typeface="ヒラギノ角ゴ ProN W3" charset="-128"/>
        <a:cs typeface="+mn-cs"/>
        <a:sym typeface="Gill Sans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C3D61"/>
    <a:srgbClr val="1E119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1374" y="-114"/>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9.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1.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3"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8914"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xmlns="" val="3826690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Light" charset="0"/>
        <a:ea typeface="MS PGothic" pitchFamily="34" charset="-128"/>
        <a:cs typeface="ＭＳ Ｐゴシック" charset="0"/>
      </a:defRPr>
    </a:lvl1pPr>
    <a:lvl2pPr marL="457200" algn="l" rtl="0" eaLnBrk="0" fontAlgn="base" hangingPunct="0">
      <a:spcBef>
        <a:spcPct val="0"/>
      </a:spcBef>
      <a:spcAft>
        <a:spcPct val="0"/>
      </a:spcAft>
      <a:defRPr sz="1200" kern="1200">
        <a:solidFill>
          <a:schemeClr val="tx1"/>
        </a:solidFill>
        <a:latin typeface="Gill Sans Light" charset="0"/>
        <a:ea typeface="MS PGothic" pitchFamily="34" charset="-128"/>
        <a:cs typeface="+mn-cs"/>
      </a:defRPr>
    </a:lvl2pPr>
    <a:lvl3pPr marL="914400" algn="l" rtl="0" eaLnBrk="0" fontAlgn="base" hangingPunct="0">
      <a:spcBef>
        <a:spcPct val="0"/>
      </a:spcBef>
      <a:spcAft>
        <a:spcPct val="0"/>
      </a:spcAft>
      <a:defRPr sz="1200" kern="1200">
        <a:solidFill>
          <a:schemeClr val="tx1"/>
        </a:solidFill>
        <a:latin typeface="Gill Sans Light" charset="0"/>
        <a:ea typeface="MS PGothic" pitchFamily="34" charset="-128"/>
        <a:cs typeface="+mn-cs"/>
      </a:defRPr>
    </a:lvl3pPr>
    <a:lvl4pPr marL="1371600" algn="l" rtl="0" eaLnBrk="0" fontAlgn="base" hangingPunct="0">
      <a:spcBef>
        <a:spcPct val="0"/>
      </a:spcBef>
      <a:spcAft>
        <a:spcPct val="0"/>
      </a:spcAft>
      <a:defRPr sz="1200" kern="1200">
        <a:solidFill>
          <a:schemeClr val="tx1"/>
        </a:solidFill>
        <a:latin typeface="Gill Sans Light" charset="0"/>
        <a:ea typeface="MS PGothic" pitchFamily="34" charset="-128"/>
        <a:cs typeface="+mn-cs"/>
      </a:defRPr>
    </a:lvl4pPr>
    <a:lvl5pPr marL="1828800" algn="l" rtl="0" eaLnBrk="0" fontAlgn="base" hangingPunct="0">
      <a:spcBef>
        <a:spcPct val="0"/>
      </a:spcBef>
      <a:spcAft>
        <a:spcPct val="0"/>
      </a:spcAft>
      <a:defRPr sz="1200" kern="1200">
        <a:solidFill>
          <a:schemeClr val="tx1"/>
        </a:solidFill>
        <a:latin typeface="Gill Sans Light"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ln/>
        </p:spPr>
        <p:txBody>
          <a:bodyPr lIns="91435" tIns="45718" rIns="91435" bIns="45718"/>
          <a:lstStyle/>
          <a:p>
            <a:pPr eaLnBrk="1" hangingPunct="1">
              <a:lnSpc>
                <a:spcPct val="80000"/>
              </a:lnSpc>
            </a:pPr>
            <a:r>
              <a:rPr lang="en-US" sz="800" smtClean="0"/>
              <a:t>Half of all mental disorders begin by age 14, 75% begin by age 24  Teachers/School Counsellors and others who interact with youth are key in the early identification of MH problems.  Professional Help is not always on hand.  People often do not know how to respond. Not everyone needs </a:t>
            </a:r>
            <a:r>
              <a:rPr lang="en-US" altLang="en-US" sz="800" smtClean="0"/>
              <a:t>“</a:t>
            </a:r>
            <a:r>
              <a:rPr lang="en-US" altLang="ja-JP" sz="800" smtClean="0"/>
              <a:t>conventional</a:t>
            </a:r>
            <a:r>
              <a:rPr lang="en-US" altLang="en-US" sz="800" smtClean="0"/>
              <a:t>”</a:t>
            </a:r>
            <a:r>
              <a:rPr lang="en-US" altLang="ja-JP" sz="800" smtClean="0"/>
              <a:t>treatment. </a:t>
            </a:r>
          </a:p>
          <a:p>
            <a:pPr eaLnBrk="1" hangingPunct="1">
              <a:lnSpc>
                <a:spcPct val="80000"/>
              </a:lnSpc>
            </a:pPr>
            <a:endParaRPr lang="en-US" sz="800" smtClean="0"/>
          </a:p>
          <a:p>
            <a:pPr eaLnBrk="1" hangingPunct="1">
              <a:lnSpc>
                <a:spcPct val="80000"/>
              </a:lnSpc>
            </a:pPr>
            <a:endParaRPr lang="en-CA" sz="800" smtClean="0"/>
          </a:p>
          <a:p>
            <a:pPr eaLnBrk="1" hangingPunct="1">
              <a:lnSpc>
                <a:spcPct val="80000"/>
              </a:lnSpc>
            </a:pPr>
            <a:endParaRPr lang="en-CA" sz="800" smtClean="0"/>
          </a:p>
          <a:p>
            <a:pPr eaLnBrk="1" hangingPunct="1">
              <a:lnSpc>
                <a:spcPct val="80000"/>
              </a:lnSpc>
            </a:pPr>
            <a:endParaRPr lang="en-CA" sz="800" smtClean="0"/>
          </a:p>
          <a:p>
            <a:pPr eaLnBrk="1" hangingPunct="1">
              <a:lnSpc>
                <a:spcPct val="80000"/>
              </a:lnSpc>
            </a:pPr>
            <a:endParaRPr lang="en-CA" sz="800" smtClean="0"/>
          </a:p>
          <a:p>
            <a:pPr eaLnBrk="1" hangingPunct="1">
              <a:lnSpc>
                <a:spcPct val="80000"/>
              </a:lnSpc>
            </a:pPr>
            <a:r>
              <a:rPr lang="en-US" sz="800" smtClean="0"/>
              <a:t>Half of all mental disorders begin by age 14, 75% begin by age 24</a:t>
            </a:r>
          </a:p>
          <a:p>
            <a:pPr eaLnBrk="1" hangingPunct="1">
              <a:lnSpc>
                <a:spcPct val="80000"/>
              </a:lnSpc>
            </a:pPr>
            <a:r>
              <a:rPr lang="en-CA" sz="800" smtClean="0"/>
              <a:t>M</a:t>
            </a:r>
            <a:r>
              <a:rPr lang="en-US" sz="800" smtClean="0"/>
              <a:t>Half of all mental disorders begin by age 14, 75% begin by age 24</a:t>
            </a:r>
          </a:p>
          <a:p>
            <a:pPr eaLnBrk="1" hangingPunct="1">
              <a:lnSpc>
                <a:spcPct val="80000"/>
              </a:lnSpc>
            </a:pPr>
            <a:r>
              <a:rPr lang="en-CA" sz="800" smtClean="0"/>
              <a:t>H problems often begin to surface in the teen and young adult years. </a:t>
            </a:r>
          </a:p>
          <a:p>
            <a:pPr eaLnBrk="1" hangingPunct="1">
              <a:lnSpc>
                <a:spcPct val="80000"/>
              </a:lnSpc>
            </a:pPr>
            <a:r>
              <a:rPr lang="en-CA" sz="800" smtClean="0"/>
              <a:t>Being able to recognize signs early enables one to take action to prevent problems from escalating.</a:t>
            </a:r>
          </a:p>
          <a:p>
            <a:pPr eaLnBrk="1" hangingPunct="1">
              <a:lnSpc>
                <a:spcPct val="80000"/>
              </a:lnSpc>
            </a:pPr>
            <a:r>
              <a:rPr lang="en-CA" sz="800" smtClean="0"/>
              <a:t>When issues are identified early, there are actions people can take to prevent things from getting worse.</a:t>
            </a:r>
          </a:p>
          <a:p>
            <a:pPr eaLnBrk="1" hangingPunct="1">
              <a:lnSpc>
                <a:spcPct val="80000"/>
              </a:lnSpc>
            </a:pPr>
            <a:r>
              <a:rPr lang="en-CA" sz="800" smtClean="0"/>
              <a:t>Easy to recognize a cold. </a:t>
            </a:r>
          </a:p>
          <a:p>
            <a:pPr marL="342900" lvl="1" indent="-342900" eaLnBrk="1" hangingPunct="1">
              <a:lnSpc>
                <a:spcPct val="90000"/>
              </a:lnSpc>
            </a:pPr>
            <a:r>
              <a:rPr lang="en-US" sz="1600" smtClean="0"/>
              <a:t>Addressing issues early is key to prevent escalation of problems</a:t>
            </a:r>
          </a:p>
          <a:p>
            <a:pPr eaLnBrk="1" hangingPunct="1">
              <a:lnSpc>
                <a:spcPct val="90000"/>
              </a:lnSpc>
            </a:pPr>
            <a:endParaRPr lang="en-US" sz="1600" smtClean="0"/>
          </a:p>
          <a:p>
            <a:pPr eaLnBrk="1" hangingPunct="1">
              <a:lnSpc>
                <a:spcPct val="90000"/>
              </a:lnSpc>
            </a:pPr>
            <a:r>
              <a:rPr lang="en-US" sz="1600" smtClean="0"/>
              <a:t>Hard to distinguish normal problems that are experienced from time to time and feelings/emotions/behavior indicative of a Mental Health problem</a:t>
            </a:r>
          </a:p>
          <a:p>
            <a:pPr eaLnBrk="1" hangingPunct="1">
              <a:lnSpc>
                <a:spcPct val="80000"/>
              </a:lnSpc>
            </a:pPr>
            <a:r>
              <a:rPr lang="en-CA" sz="800" smtClean="0"/>
              <a:t> Check up at mindcheck</a:t>
            </a:r>
          </a:p>
        </p:txBody>
      </p:sp>
      <p:sp>
        <p:nvSpPr>
          <p:cNvPr id="3481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eaLnBrk="0" hangingPunct="0"/>
            <a:fld id="{D6468A75-4800-47B3-A556-E9F09B2C0FFE}" type="slidenum">
              <a:rPr lang="en-US" sz="1200">
                <a:solidFill>
                  <a:schemeClr val="tx1"/>
                </a:solidFill>
                <a:latin typeface="Arial" pitchFamily="34" charset="0"/>
              </a:rPr>
              <a:pPr algn="r" eaLnBrk="0" hangingPunct="0"/>
              <a:t>2</a:t>
            </a:fld>
            <a:endParaRPr lang="en-US" sz="1200">
              <a:solidFill>
                <a:schemeClr val="tx1"/>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ln/>
        </p:spPr>
        <p:txBody>
          <a:bodyPr/>
          <a:lstStyle/>
          <a:p>
            <a:pPr eaLnBrk="1" hangingPunct="1"/>
            <a:r>
              <a:rPr lang="en-CA" smtClean="0"/>
              <a:t>Goals/Hopes for today</a:t>
            </a:r>
            <a:r>
              <a:rPr lang="en-CA" altLang="en-US" smtClean="0"/>
              <a:t>’</a:t>
            </a:r>
            <a:r>
              <a:rPr lang="en-CA" smtClean="0"/>
              <a:t>s presentation</a:t>
            </a:r>
          </a:p>
          <a:p>
            <a:pPr eaLnBrk="1" hangingPunct="1"/>
            <a:r>
              <a:rPr lang="en-CA" smtClean="0"/>
              <a:t>Check Up! Starting thinking about your own mental health and </a:t>
            </a:r>
            <a:r>
              <a:rPr lang="en-CA" altLang="en-US" smtClean="0"/>
              <a:t>“</a:t>
            </a:r>
            <a:r>
              <a:rPr lang="en-CA" smtClean="0"/>
              <a:t>mental health check ups</a:t>
            </a:r>
            <a:r>
              <a:rPr lang="en-CA" altLang="en-US" smtClean="0"/>
              <a:t>”</a:t>
            </a:r>
            <a:r>
              <a:rPr lang="en-CA" smtClean="0"/>
              <a:t> – touch base with yourself, how I doing, how am I coping? Get you to start thinking about how to take care of your mental heatlh</a:t>
            </a:r>
          </a:p>
          <a:p>
            <a:pPr eaLnBrk="1" hangingPunct="1"/>
            <a:r>
              <a:rPr lang="en-CA" smtClean="0"/>
              <a:t>Where/What Stigma – we want you to start thinking about stigma – what are the personal beliefs you hold about people with Mental Health issues?</a:t>
            </a:r>
          </a:p>
          <a:p>
            <a:pPr eaLnBrk="1" hangingPunct="1"/>
            <a:endParaRPr lang="en-CA" smtClean="0"/>
          </a:p>
          <a:p>
            <a:pPr eaLnBrk="1" hangingPunct="1"/>
            <a:endParaRPr lang="en-CA" smtClean="0"/>
          </a:p>
          <a:p>
            <a:pPr eaLnBrk="1" hangingPunct="1"/>
            <a:endParaRPr lang="en-CA" smtClean="0"/>
          </a:p>
        </p:txBody>
      </p:sp>
      <p:sp>
        <p:nvSpPr>
          <p:cNvPr id="4403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pPr eaLnBrk="0" hangingPunct="0"/>
            <a:fld id="{6E4710F8-5909-44BA-9FC9-1DA7B74CA6E1}" type="slidenum">
              <a:rPr lang="en-US">
                <a:solidFill>
                  <a:schemeClr val="tx1"/>
                </a:solidFill>
                <a:latin typeface="Arial" pitchFamily="34" charset="0"/>
              </a:rPr>
              <a:pPr eaLnBrk="0" hangingPunct="0"/>
              <a:t>14</a:t>
            </a:fld>
            <a:endParaRPr lang="en-US">
              <a:solidFill>
                <a:schemeClr val="tx1"/>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556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33782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5200" y="1384300"/>
            <a:ext cx="1473200" cy="47879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55600" y="1384300"/>
            <a:ext cx="4267200" cy="47879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556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33782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Content Placeholder 2"/>
          <p:cNvSpPr>
            <a:spLocks noGrp="1"/>
          </p:cNvSpPr>
          <p:nvPr>
            <p:ph sz="half" idx="1"/>
          </p:nvPr>
        </p:nvSpPr>
        <p:spPr>
          <a:xfrm>
            <a:off x="355600" y="254000"/>
            <a:ext cx="6070600" cy="923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54000"/>
            <a:ext cx="6070600" cy="923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9232900"/>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55600" y="254000"/>
            <a:ext cx="9067800" cy="92329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Tree>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556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33782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4582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55600" y="254000"/>
            <a:ext cx="9067800" cy="8458200"/>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4582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55600" y="254000"/>
            <a:ext cx="9067800" cy="8458200"/>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55600" y="52705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52705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044700"/>
            <a:ext cx="3073400" cy="45212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55600" y="2044700"/>
            <a:ext cx="9067800" cy="45212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5200" y="1384300"/>
            <a:ext cx="1473200" cy="47879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55600" y="1384300"/>
            <a:ext cx="4267200" cy="47879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Tree>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276475"/>
            <a:ext cx="3073400" cy="64357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55600" y="2276475"/>
            <a:ext cx="906780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556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3378200" y="4876800"/>
            <a:ext cx="28702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276475"/>
            <a:ext cx="3073400" cy="64357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55600" y="2276475"/>
            <a:ext cx="9067800" cy="64357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55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55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6832600"/>
            <a:ext cx="3073400" cy="24511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55600" y="6832600"/>
            <a:ext cx="9067800" cy="24511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55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6832600"/>
            <a:ext cx="3073400" cy="24511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55600" y="6832600"/>
            <a:ext cx="9067800" cy="24511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7564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97790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CA"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smtClean="0"/>
              <a:t>Click to edit Master subtitle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55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578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Gill Sans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55600" y="1384300"/>
            <a:ext cx="5892800" cy="3505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Light" charset="0"/>
              </a:rPr>
              <a:t>Click to edit Master title style</a:t>
            </a:r>
          </a:p>
        </p:txBody>
      </p:sp>
      <p:sp>
        <p:nvSpPr>
          <p:cNvPr id="3074" name="Rectangle 2"/>
          <p:cNvSpPr>
            <a:spLocks noGrp="1" noChangeArrowheads="1"/>
          </p:cNvSpPr>
          <p:nvPr>
            <p:ph type="body" idx="1"/>
          </p:nvPr>
        </p:nvSpPr>
        <p:spPr bwMode="auto">
          <a:xfrm>
            <a:off x="355600" y="4876800"/>
            <a:ext cx="5892800"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txStyles>
    <p:titleStyle>
      <a:lvl1pPr algn="ctr" rtl="0" eaLnBrk="0" fontAlgn="base" hangingPunct="0">
        <a:spcBef>
          <a:spcPct val="0"/>
        </a:spcBef>
        <a:spcAft>
          <a:spcPct val="0"/>
        </a:spcAft>
        <a:defRPr sz="7200">
          <a:solidFill>
            <a:srgbClr val="404140"/>
          </a:solidFill>
          <a:latin typeface="+mj-lt"/>
          <a:ea typeface="+mj-ea"/>
          <a:cs typeface="+mj-cs"/>
          <a:sym typeface="Gill Sans Light" charset="0"/>
        </a:defRPr>
      </a:lvl1pPr>
      <a:lvl2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rgbClr val="404140"/>
          </a:solidFill>
          <a:latin typeface="+mn-lt"/>
          <a:ea typeface="+mn-ea"/>
          <a:cs typeface="+mn-cs"/>
          <a:sym typeface="Gill Sans Light" charset="0"/>
        </a:defRPr>
      </a:lvl1pPr>
      <a:lvl2pPr marL="742950" indent="-285750" algn="ctr" rtl="0" eaLnBrk="0" fontAlgn="base" hangingPunct="0">
        <a:spcBef>
          <a:spcPct val="0"/>
        </a:spcBef>
        <a:spcAft>
          <a:spcPct val="0"/>
        </a:spcAft>
        <a:defRPr sz="3800">
          <a:solidFill>
            <a:srgbClr val="404140"/>
          </a:solidFill>
          <a:latin typeface="+mn-lt"/>
          <a:ea typeface="+mn-ea"/>
          <a:cs typeface="+mn-cs"/>
          <a:sym typeface="Gill Sans Light" charset="0"/>
        </a:defRPr>
      </a:lvl2pPr>
      <a:lvl3pPr marL="1143000" indent="-228600" algn="ctr" rtl="0" eaLnBrk="0" fontAlgn="base" hangingPunct="0">
        <a:spcBef>
          <a:spcPct val="0"/>
        </a:spcBef>
        <a:spcAft>
          <a:spcPct val="0"/>
        </a:spcAft>
        <a:defRPr sz="3800">
          <a:solidFill>
            <a:srgbClr val="404140"/>
          </a:solidFill>
          <a:latin typeface="+mn-lt"/>
          <a:ea typeface="+mn-ea"/>
          <a:cs typeface="+mn-cs"/>
          <a:sym typeface="Gill Sans Light" charset="0"/>
        </a:defRPr>
      </a:lvl3pPr>
      <a:lvl4pPr marL="1600200" indent="-228600" algn="ctr" rtl="0" eaLnBrk="0" fontAlgn="base" hangingPunct="0">
        <a:spcBef>
          <a:spcPct val="0"/>
        </a:spcBef>
        <a:spcAft>
          <a:spcPct val="0"/>
        </a:spcAft>
        <a:defRPr sz="3800">
          <a:solidFill>
            <a:srgbClr val="404140"/>
          </a:solidFill>
          <a:latin typeface="+mn-lt"/>
          <a:ea typeface="+mn-ea"/>
          <a:cs typeface="+mn-cs"/>
          <a:sym typeface="Gill Sans Light" charset="0"/>
        </a:defRPr>
      </a:lvl4pPr>
      <a:lvl5pPr marL="2057400" indent="-228600" algn="ctr" rtl="0" eaLnBrk="0" fontAlgn="base" hangingPunct="0">
        <a:spcBef>
          <a:spcPct val="0"/>
        </a:spcBef>
        <a:spcAft>
          <a:spcPct val="0"/>
        </a:spcAft>
        <a:defRPr sz="3800">
          <a:solidFill>
            <a:srgbClr val="404140"/>
          </a:solidFill>
          <a:latin typeface="+mn-lt"/>
          <a:ea typeface="+mn-ea"/>
          <a:cs typeface="+mn-cs"/>
          <a:sym typeface="Gill Sans Light" charset="0"/>
        </a:defRPr>
      </a:lvl5pPr>
      <a:lvl6pPr marL="457200" algn="ctr" rtl="0" fontAlgn="base">
        <a:spcBef>
          <a:spcPct val="0"/>
        </a:spcBef>
        <a:spcAft>
          <a:spcPct val="0"/>
        </a:spcAft>
        <a:defRPr sz="3800">
          <a:solidFill>
            <a:srgbClr val="404140"/>
          </a:solidFill>
          <a:latin typeface="+mn-lt"/>
          <a:ea typeface="+mn-ea"/>
          <a:cs typeface="+mn-cs"/>
          <a:sym typeface="Gill Sans Light" charset="0"/>
        </a:defRPr>
      </a:lvl6pPr>
      <a:lvl7pPr marL="914400" algn="ctr" rtl="0" fontAlgn="base">
        <a:spcBef>
          <a:spcPct val="0"/>
        </a:spcBef>
        <a:spcAft>
          <a:spcPct val="0"/>
        </a:spcAft>
        <a:defRPr sz="3800">
          <a:solidFill>
            <a:srgbClr val="404140"/>
          </a:solidFill>
          <a:latin typeface="+mn-lt"/>
          <a:ea typeface="+mn-ea"/>
          <a:cs typeface="+mn-cs"/>
          <a:sym typeface="Gill Sans Light" charset="0"/>
        </a:defRPr>
      </a:lvl7pPr>
      <a:lvl8pPr marL="1371600" algn="ctr" rtl="0" fontAlgn="base">
        <a:spcBef>
          <a:spcPct val="0"/>
        </a:spcBef>
        <a:spcAft>
          <a:spcPct val="0"/>
        </a:spcAft>
        <a:defRPr sz="3800">
          <a:solidFill>
            <a:srgbClr val="404140"/>
          </a:solidFill>
          <a:latin typeface="+mn-lt"/>
          <a:ea typeface="+mn-ea"/>
          <a:cs typeface="+mn-cs"/>
          <a:sym typeface="Gill Sans Light" charset="0"/>
        </a:defRPr>
      </a:lvl8pPr>
      <a:lvl9pPr marL="1828800" algn="ctr" rtl="0" fontAlgn="base">
        <a:spcBef>
          <a:spcPct val="0"/>
        </a:spcBef>
        <a:spcAft>
          <a:spcPct val="0"/>
        </a:spcAft>
        <a:defRPr sz="3800">
          <a:solidFill>
            <a:srgbClr val="404140"/>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
        <p:nvSpPr>
          <p:cNvPr id="12290" name="Rectangle 2"/>
          <p:cNvSpPr>
            <a:spLocks noGrp="1" noChangeArrowheads="1"/>
          </p:cNvSpPr>
          <p:nvPr>
            <p:ph type="body" idx="1"/>
          </p:nvPr>
        </p:nvSpPr>
        <p:spPr bwMode="auto">
          <a:xfrm>
            <a:off x="355600" y="3187700"/>
            <a:ext cx="5892800" cy="584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
        <p:nvSpPr>
          <p:cNvPr id="13314" name="Rectangle 2"/>
          <p:cNvSpPr>
            <a:spLocks noGrp="1" noChangeArrowheads="1"/>
          </p:cNvSpPr>
          <p:nvPr>
            <p:ph type="body" idx="1"/>
          </p:nvPr>
        </p:nvSpPr>
        <p:spPr bwMode="auto">
          <a:xfrm>
            <a:off x="355600" y="3187700"/>
            <a:ext cx="5892800" cy="584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body" idx="1"/>
          </p:nvPr>
        </p:nvSpPr>
        <p:spPr bwMode="auto">
          <a:xfrm>
            <a:off x="355600" y="254000"/>
            <a:ext cx="12293600" cy="9232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p:txStyles>
    <p:titleStyle>
      <a:lvl1pPr algn="ctr" rtl="0" eaLnBrk="0" fontAlgn="base" hangingPunct="0">
        <a:spcBef>
          <a:spcPct val="0"/>
        </a:spcBef>
        <a:spcAft>
          <a:spcPct val="0"/>
        </a:spcAft>
        <a:defRPr sz="7200">
          <a:solidFill>
            <a:srgbClr val="404140"/>
          </a:solidFill>
          <a:latin typeface="+mj-lt"/>
          <a:ea typeface="+mj-ea"/>
          <a:cs typeface="+mj-cs"/>
          <a:sym typeface="Gill Sans Light" charset="0"/>
        </a:defRPr>
      </a:lvl1pPr>
      <a:lvl2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1pPr>
      <a:lvl2pPr marL="6350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2pPr>
      <a:lvl3pPr marL="10160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3pPr>
      <a:lvl4pPr marL="13970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4pPr>
      <a:lvl5pPr marL="17780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5pPr>
      <a:lvl6pPr marL="22352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6pPr>
      <a:lvl7pPr marL="26924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7pPr>
      <a:lvl8pPr marL="31496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8pPr>
      <a:lvl9pPr marL="36068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1pPr>
      <a:lvl2pPr marL="685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2pPr>
      <a:lvl3pPr marL="1066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3pPr>
      <a:lvl4pPr marL="1447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4pPr>
      <a:lvl5pPr marL="1828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5pPr>
      <a:lvl6pPr marL="2286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6pPr>
      <a:lvl7pPr marL="27432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7pPr>
      <a:lvl8pPr marL="32004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8pPr>
      <a:lvl9pPr marL="36576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1pPr>
      <a:lvl2pPr marL="685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2pPr>
      <a:lvl3pPr marL="1066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3pPr>
      <a:lvl4pPr marL="1447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4pPr>
      <a:lvl5pPr marL="1828800" indent="-304800" algn="l" rtl="0" eaLnBrk="0" fontAlgn="base" hangingPunct="0">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5pPr>
      <a:lvl6pPr marL="2286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6pPr>
      <a:lvl7pPr marL="27432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7pPr>
      <a:lvl8pPr marL="32004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8pPr>
      <a:lvl9pPr marL="36576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85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66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447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828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8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743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200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57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85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66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447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828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8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743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200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57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bwMode="auto">
          <a:xfrm>
            <a:off x="355600" y="2044700"/>
            <a:ext cx="12293600" cy="3238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Light" charset="0"/>
              </a:rPr>
              <a:t>Click to edit Master title style</a:t>
            </a:r>
          </a:p>
        </p:txBody>
      </p:sp>
      <p:sp>
        <p:nvSpPr>
          <p:cNvPr id="19458" name="Rectangle 2"/>
          <p:cNvSpPr>
            <a:spLocks noGrp="1" noChangeArrowheads="1"/>
          </p:cNvSpPr>
          <p:nvPr>
            <p:ph type="body" idx="1"/>
          </p:nvPr>
        </p:nvSpPr>
        <p:spPr bwMode="auto">
          <a:xfrm>
            <a:off x="355600" y="5270500"/>
            <a:ext cx="12293600"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0482"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355600" y="1384300"/>
            <a:ext cx="5892800" cy="3505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Light" charset="0"/>
              </a:rPr>
              <a:t>Click to edit Master title style</a:t>
            </a:r>
          </a:p>
        </p:txBody>
      </p:sp>
      <p:sp>
        <p:nvSpPr>
          <p:cNvPr id="4098" name="Rectangle 2"/>
          <p:cNvSpPr>
            <a:spLocks noGrp="1" noChangeArrowheads="1"/>
          </p:cNvSpPr>
          <p:nvPr>
            <p:ph type="body" idx="1"/>
          </p:nvPr>
        </p:nvSpPr>
        <p:spPr bwMode="auto">
          <a:xfrm>
            <a:off x="355600" y="4876800"/>
            <a:ext cx="5892800" cy="1295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22530" name="Rectangle 2"/>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25602"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26626"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ransition/>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9698"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30722"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31746" name="Rectangle 2"/>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355600" y="3225800"/>
            <a:ext cx="12293600" cy="330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32770"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ransition/>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355600" y="7416800"/>
            <a:ext cx="12293600" cy="1282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
        <p:nvSpPr>
          <p:cNvPr id="7170" name="Rectangle 2"/>
          <p:cNvSpPr>
            <a:spLocks noGrp="1" noChangeArrowheads="1"/>
          </p:cNvSpPr>
          <p:nvPr>
            <p:ph type="body" idx="1"/>
          </p:nvPr>
        </p:nvSpPr>
        <p:spPr bwMode="auto">
          <a:xfrm>
            <a:off x="355600" y="3187700"/>
            <a:ext cx="12293600" cy="584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355600" y="6832600"/>
            <a:ext cx="12293600" cy="1257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Light" charset="0"/>
              </a:rPr>
              <a:t>Click to edit Master title style</a:t>
            </a:r>
          </a:p>
        </p:txBody>
      </p:sp>
      <p:sp>
        <p:nvSpPr>
          <p:cNvPr id="8194" name="Rectangle 2"/>
          <p:cNvSpPr>
            <a:spLocks noGrp="1" noChangeArrowheads="1"/>
          </p:cNvSpPr>
          <p:nvPr>
            <p:ph type="body" idx="1"/>
          </p:nvPr>
        </p:nvSpPr>
        <p:spPr bwMode="auto">
          <a:xfrm>
            <a:off x="355600" y="8077200"/>
            <a:ext cx="12293600" cy="1206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355600" y="6832600"/>
            <a:ext cx="12293600" cy="1257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a:sym typeface="Gill Sans Light" charset="0"/>
              </a:rPr>
              <a:t>Click to edit Master title style</a:t>
            </a:r>
          </a:p>
        </p:txBody>
      </p:sp>
      <p:sp>
        <p:nvSpPr>
          <p:cNvPr id="9218" name="Rectangle 2"/>
          <p:cNvSpPr>
            <a:spLocks noGrp="1" noChangeArrowheads="1"/>
          </p:cNvSpPr>
          <p:nvPr>
            <p:ph type="body" idx="1"/>
          </p:nvPr>
        </p:nvSpPr>
        <p:spPr bwMode="auto">
          <a:xfrm>
            <a:off x="355600" y="8077200"/>
            <a:ext cx="12293600" cy="1206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42900" indent="-342900" algn="ctr" rtl="0" eaLnBrk="0" fontAlgn="base" hangingPunct="0">
        <a:spcBef>
          <a:spcPct val="0"/>
        </a:spcBef>
        <a:spcAft>
          <a:spcPct val="0"/>
        </a:spcAft>
        <a:defRPr sz="3800">
          <a:solidFill>
            <a:schemeClr val="tx1"/>
          </a:solidFill>
          <a:latin typeface="+mn-lt"/>
          <a:ea typeface="+mn-ea"/>
          <a:cs typeface="+mn-cs"/>
          <a:sym typeface="Gill Sans Light" charset="0"/>
        </a:defRPr>
      </a:lvl1pPr>
      <a:lvl2pPr marL="742950" indent="-285750" algn="ctr" rtl="0" eaLnBrk="0" fontAlgn="base" hangingPunct="0">
        <a:spcBef>
          <a:spcPct val="0"/>
        </a:spcBef>
        <a:spcAft>
          <a:spcPct val="0"/>
        </a:spcAft>
        <a:defRPr sz="3800">
          <a:solidFill>
            <a:schemeClr val="tx1"/>
          </a:solidFill>
          <a:latin typeface="+mn-lt"/>
          <a:ea typeface="+mn-ea"/>
          <a:cs typeface="+mn-cs"/>
          <a:sym typeface="Gill Sans Light" charset="0"/>
        </a:defRPr>
      </a:lvl2pPr>
      <a:lvl3pPr marL="11430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3pPr>
      <a:lvl4pPr marL="16002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4pPr>
      <a:lvl5pPr marL="2057400" indent="-228600" algn="ctr" rtl="0" eaLnBrk="0" fontAlgn="base" hangingPunct="0">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
        <p:nvSpPr>
          <p:cNvPr id="10242" name="Rectangle 2"/>
          <p:cNvSpPr>
            <a:spLocks noGrp="1" noChangeArrowheads="1"/>
          </p:cNvSpPr>
          <p:nvPr>
            <p:ph type="body" idx="1"/>
          </p:nvPr>
        </p:nvSpPr>
        <p:spPr bwMode="auto">
          <a:xfrm>
            <a:off x="6756400" y="3187700"/>
            <a:ext cx="5892800" cy="584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xStyles>
    <p:titleStyle>
      <a:lvl1pPr algn="ctr" rtl="0" eaLnBrk="0" fontAlgn="base" hangingPunct="0">
        <a:spcBef>
          <a:spcPct val="0"/>
        </a:spcBef>
        <a:spcAft>
          <a:spcPct val="0"/>
        </a:spcAft>
        <a:defRPr sz="7200">
          <a:solidFill>
            <a:srgbClr val="404140"/>
          </a:solidFill>
          <a:latin typeface="+mj-lt"/>
          <a:ea typeface="+mj-ea"/>
          <a:cs typeface="+mj-cs"/>
          <a:sym typeface="Gill Sans Light" charset="0"/>
        </a:defRPr>
      </a:lvl1pPr>
      <a:lvl2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1pPr>
      <a:lvl2pPr marL="635000" indent="-304800" algn="l" rtl="0" eaLnBrk="0" fontAlgn="base" hangingPunct="0">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2pPr>
      <a:lvl3pPr marL="1016000" indent="-304800" algn="l" rtl="0" eaLnBrk="0" fontAlgn="base" hangingPunct="0">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3pPr>
      <a:lvl4pPr marL="1397000" indent="-304800" algn="l" rtl="0" eaLnBrk="0" fontAlgn="base" hangingPunct="0">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4pPr>
      <a:lvl5pPr marL="1778000" indent="-304800" algn="l" rtl="0" eaLnBrk="0" fontAlgn="base" hangingPunct="0">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355600" y="254000"/>
            <a:ext cx="12293600" cy="2438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a:sym typeface="Gill Sans Light" charset="0"/>
              </a:rPr>
              <a:t>Click to edit Master title style</a:t>
            </a:r>
          </a:p>
        </p:txBody>
      </p:sp>
      <p:sp>
        <p:nvSpPr>
          <p:cNvPr id="11266" name="Rectangle 2"/>
          <p:cNvSpPr>
            <a:spLocks noGrp="1" noChangeArrowheads="1"/>
          </p:cNvSpPr>
          <p:nvPr>
            <p:ph type="body" idx="1"/>
          </p:nvPr>
        </p:nvSpPr>
        <p:spPr bwMode="auto">
          <a:xfrm>
            <a:off x="355600" y="3187700"/>
            <a:ext cx="12293600" cy="584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p:txStyles>
    <p:titleStyle>
      <a:lvl1pPr algn="ctr" rtl="0" eaLnBrk="0" fontAlgn="base" hangingPunct="0">
        <a:spcBef>
          <a:spcPct val="0"/>
        </a:spcBef>
        <a:spcAft>
          <a:spcPct val="0"/>
        </a:spcAft>
        <a:defRPr sz="7200">
          <a:solidFill>
            <a:schemeClr val="tx1"/>
          </a:solidFill>
          <a:latin typeface="+mj-lt"/>
          <a:ea typeface="+mj-ea"/>
          <a:cs typeface="+mj-cs"/>
          <a:sym typeface="Gill Sans Light" charset="0"/>
        </a:defRPr>
      </a:lvl1pPr>
      <a:lvl2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eaLnBrk="0" fontAlgn="base" hangingPunct="0">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eaLnBrk="0" fontAlgn="base" hangingPunct="0">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hawnfoundation.org" TargetMode="External"/><Relationship Id="rId2" Type="http://schemas.openxmlformats.org/officeDocument/2006/relationships/image" Target="../media/image8.jpeg"/><Relationship Id="rId1" Type="http://schemas.openxmlformats.org/officeDocument/2006/relationships/slideLayout" Target="../slideLayouts/slideLayout79.xml"/><Relationship Id="rId5" Type="http://schemas.openxmlformats.org/officeDocument/2006/relationships/image" Target="../media/image9.png"/><Relationship Id="rId4" Type="http://schemas.openxmlformats.org/officeDocument/2006/relationships/hyperlink" Target="http://www.casel.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8" Type="http://schemas.openxmlformats.org/officeDocument/2006/relationships/hyperlink" Target="http://www.keltymentalhelath.ca" TargetMode="External"/><Relationship Id="rId3" Type="http://schemas.openxmlformats.org/officeDocument/2006/relationships/hyperlink" Target="http://www.heretohelp.bc.ca" TargetMode="External"/><Relationship Id="rId7" Type="http://schemas.openxmlformats.org/officeDocument/2006/relationships/hyperlink" Target="http://www.instituteoffamilies.ca" TargetMode="External"/><Relationship Id="rId2" Type="http://schemas.openxmlformats.org/officeDocument/2006/relationships/hyperlink" Target="http://www.mindcheck.ca" TargetMode="External"/><Relationship Id="rId1" Type="http://schemas.openxmlformats.org/officeDocument/2006/relationships/slideLayout" Target="../slideLayouts/slideLayout5.xml"/><Relationship Id="rId6" Type="http://schemas.openxmlformats.org/officeDocument/2006/relationships/hyperlink" Target="http://www.forcesociety.com" TargetMode="External"/><Relationship Id="rId5" Type="http://schemas.openxmlformats.org/officeDocument/2006/relationships/hyperlink" Target="http://www.psychosissucks.ca" TargetMode="External"/><Relationship Id="rId4" Type="http://schemas.openxmlformats.org/officeDocument/2006/relationships/hyperlink" Target="http://www.youthinbc.com" TargetMode="External"/><Relationship Id="rId9" Type="http://schemas.openxmlformats.org/officeDocument/2006/relationships/hyperlink" Target="http://www.teenmentalhealth.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8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355600" y="6946900"/>
            <a:ext cx="12293600" cy="1282700"/>
          </a:xfrm>
        </p:spPr>
        <p:txBody>
          <a:bodyPr/>
          <a:lstStyle/>
          <a:p>
            <a:pPr eaLnBrk="1" hangingPunct="1">
              <a:defRPr/>
            </a:pPr>
            <a:r>
              <a:rPr lang="en-US" b="1" dirty="0" smtClean="0"/>
              <a:t>Addressing Mental Health Concerns at School </a:t>
            </a:r>
          </a:p>
        </p:txBody>
      </p:sp>
      <p:sp>
        <p:nvSpPr>
          <p:cNvPr id="32770" name="Rectangle 2"/>
          <p:cNvSpPr>
            <a:spLocks/>
          </p:cNvSpPr>
          <p:nvPr/>
        </p:nvSpPr>
        <p:spPr bwMode="auto">
          <a:xfrm>
            <a:off x="12039600" y="2641600"/>
            <a:ext cx="114300" cy="889000"/>
          </a:xfrm>
          <a:prstGeom prst="rect">
            <a:avLst/>
          </a:prstGeom>
          <a:noFill/>
          <a:ln w="12700">
            <a:noFill/>
            <a:miter lim="800000"/>
            <a:headEnd/>
            <a:tailEnd/>
          </a:ln>
        </p:spPr>
        <p:txBody>
          <a:bodyPr wrap="none" lIns="0" tIns="0" rIns="0" bIns="0" anchor="ctr">
            <a:spAutoFit/>
          </a:bodyPr>
          <a:lstStyle/>
          <a:p>
            <a:endParaRPr lang="en-US" sz="1200">
              <a:solidFill>
                <a:schemeClr val="tx1"/>
              </a:solidFill>
              <a:latin typeface="Times" charset="0"/>
              <a:ea typeface="MS PGothic" pitchFamily="34" charset="-128"/>
              <a:sym typeface="Times" charset="0"/>
            </a:endParaRPr>
          </a:p>
          <a:p>
            <a:endParaRPr lang="en-US">
              <a:solidFill>
                <a:schemeClr val="tx1"/>
              </a:solidFill>
              <a:ea typeface="MS PGothic" pitchFamily="34" charset="-128"/>
            </a:endParaRPr>
          </a:p>
        </p:txBody>
      </p:sp>
      <p:pic>
        <p:nvPicPr>
          <p:cNvPr id="32771" name="Picture 3"/>
          <p:cNvPicPr>
            <a:picLocks noChangeAspect="1" noChangeArrowheads="1"/>
          </p:cNvPicPr>
          <p:nvPr/>
        </p:nvPicPr>
        <p:blipFill>
          <a:blip r:embed="rId2"/>
          <a:srcRect/>
          <a:stretch>
            <a:fillRect/>
          </a:stretch>
        </p:blipFill>
        <p:spPr bwMode="auto">
          <a:xfrm>
            <a:off x="1317625" y="373063"/>
            <a:ext cx="10352088" cy="57277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850"/>
            <a:ext cx="11974513" cy="2438400"/>
          </a:xfrm>
        </p:spPr>
        <p:txBody>
          <a:bodyPr/>
          <a:lstStyle/>
          <a:p>
            <a:pPr algn="l">
              <a:defRPr/>
            </a:pPr>
            <a:r>
              <a:rPr lang="en-US" dirty="0" smtClean="0"/>
              <a:t>   </a:t>
            </a:r>
            <a:r>
              <a:rPr lang="en-US" dirty="0" err="1" smtClean="0"/>
              <a:t>MindUP</a:t>
            </a:r>
            <a:r>
              <a:rPr lang="en-US" dirty="0" smtClean="0"/>
              <a:t>!</a:t>
            </a:r>
            <a:endParaRPr lang="en-US" dirty="0"/>
          </a:p>
        </p:txBody>
      </p:sp>
      <p:pic>
        <p:nvPicPr>
          <p:cNvPr id="50178" name="Picture 3" descr="banner-green-girlinfield1.jpg"/>
          <p:cNvPicPr>
            <a:picLocks noChangeAspect="1"/>
          </p:cNvPicPr>
          <p:nvPr/>
        </p:nvPicPr>
        <p:blipFill>
          <a:blip r:embed="rId2"/>
          <a:srcRect/>
          <a:stretch>
            <a:fillRect/>
          </a:stretch>
        </p:blipFill>
        <p:spPr bwMode="auto">
          <a:xfrm>
            <a:off x="741363" y="2212975"/>
            <a:ext cx="11593512" cy="1841500"/>
          </a:xfrm>
          <a:prstGeom prst="rect">
            <a:avLst/>
          </a:prstGeom>
          <a:noFill/>
          <a:ln w="9525">
            <a:noFill/>
            <a:miter lim="800000"/>
            <a:headEnd/>
            <a:tailEnd/>
          </a:ln>
        </p:spPr>
      </p:pic>
      <p:sp>
        <p:nvSpPr>
          <p:cNvPr id="50179" name="Rectangle 4"/>
          <p:cNvSpPr>
            <a:spLocks noChangeArrowheads="1"/>
          </p:cNvSpPr>
          <p:nvPr/>
        </p:nvSpPr>
        <p:spPr bwMode="auto">
          <a:xfrm>
            <a:off x="5494338" y="2428875"/>
            <a:ext cx="6502400" cy="1322388"/>
          </a:xfrm>
          <a:prstGeom prst="rect">
            <a:avLst/>
          </a:prstGeom>
          <a:noFill/>
          <a:ln w="9525">
            <a:noFill/>
            <a:miter lim="800000"/>
            <a:headEnd/>
            <a:tailEnd/>
          </a:ln>
        </p:spPr>
        <p:txBody>
          <a:bodyPr>
            <a:spAutoFit/>
          </a:bodyPr>
          <a:lstStyle/>
          <a:p>
            <a:r>
              <a:rPr lang="en-US" sz="2000" i="1">
                <a:solidFill>
                  <a:schemeClr val="bg1"/>
                </a:solidFill>
              </a:rPr>
              <a:t>I love MindUP! It is a way to focus your  mind, calm down and reflect on a situation  when you need to make a choice.</a:t>
            </a:r>
          </a:p>
          <a:p>
            <a:r>
              <a:rPr lang="en-US" sz="2000">
                <a:solidFill>
                  <a:schemeClr val="bg1"/>
                </a:solidFill>
              </a:rPr>
              <a:t>- Tyler G., Seventh Grade Student</a:t>
            </a:r>
          </a:p>
        </p:txBody>
      </p:sp>
      <p:sp>
        <p:nvSpPr>
          <p:cNvPr id="50180" name="TextBox 5"/>
          <p:cNvSpPr txBox="1">
            <a:spLocks noChangeArrowheads="1"/>
          </p:cNvSpPr>
          <p:nvPr/>
        </p:nvSpPr>
        <p:spPr bwMode="auto">
          <a:xfrm>
            <a:off x="5710238" y="1131888"/>
            <a:ext cx="5256212" cy="739775"/>
          </a:xfrm>
          <a:prstGeom prst="rect">
            <a:avLst/>
          </a:prstGeom>
          <a:noFill/>
          <a:ln w="9525">
            <a:noFill/>
            <a:miter lim="800000"/>
            <a:headEnd/>
            <a:tailEnd/>
          </a:ln>
        </p:spPr>
        <p:txBody>
          <a:bodyPr>
            <a:spAutoFit/>
          </a:bodyPr>
          <a:lstStyle/>
          <a:p>
            <a:r>
              <a:rPr lang="en-US" sz="3200" dirty="0">
                <a:hlinkClick r:id="rId3"/>
              </a:rPr>
              <a:t>www.thehawnfoundation.org</a:t>
            </a:r>
            <a:r>
              <a:rPr lang="en-US" sz="2800" dirty="0"/>
              <a:t>  </a:t>
            </a:r>
            <a:r>
              <a:rPr lang="en-US" dirty="0"/>
              <a:t> </a:t>
            </a:r>
          </a:p>
        </p:txBody>
      </p:sp>
      <p:sp>
        <p:nvSpPr>
          <p:cNvPr id="50181" name="TextBox 6"/>
          <p:cNvSpPr txBox="1">
            <a:spLocks noChangeArrowheads="1"/>
          </p:cNvSpPr>
          <p:nvPr/>
        </p:nvSpPr>
        <p:spPr bwMode="auto">
          <a:xfrm>
            <a:off x="1029792" y="4588768"/>
            <a:ext cx="5195887" cy="1200150"/>
          </a:xfrm>
          <a:prstGeom prst="rect">
            <a:avLst/>
          </a:prstGeom>
          <a:noFill/>
          <a:ln w="9525">
            <a:noFill/>
            <a:miter lim="800000"/>
            <a:headEnd/>
            <a:tailEnd/>
          </a:ln>
        </p:spPr>
        <p:txBody>
          <a:bodyPr wrap="none">
            <a:spAutoFit/>
          </a:bodyPr>
          <a:lstStyle/>
          <a:p>
            <a:r>
              <a:rPr lang="en-US" sz="7200" dirty="0"/>
              <a:t>SEL Programs </a:t>
            </a:r>
          </a:p>
        </p:txBody>
      </p:sp>
      <p:sp>
        <p:nvSpPr>
          <p:cNvPr id="50182" name="TextBox 7"/>
          <p:cNvSpPr txBox="1">
            <a:spLocks noChangeArrowheads="1"/>
          </p:cNvSpPr>
          <p:nvPr/>
        </p:nvSpPr>
        <p:spPr bwMode="auto">
          <a:xfrm>
            <a:off x="525463" y="5956300"/>
            <a:ext cx="6553200" cy="2800767"/>
          </a:xfrm>
          <a:prstGeom prst="rect">
            <a:avLst/>
          </a:prstGeom>
          <a:noFill/>
          <a:ln w="9525">
            <a:noFill/>
            <a:miter lim="800000"/>
            <a:headEnd/>
            <a:tailEnd/>
          </a:ln>
        </p:spPr>
        <p:txBody>
          <a:bodyPr>
            <a:spAutoFit/>
          </a:bodyPr>
          <a:lstStyle/>
          <a:p>
            <a:pPr algn="l"/>
            <a:r>
              <a:rPr lang="en-US" sz="2400" dirty="0"/>
              <a:t>Social and emotional learning is a framework for promoting mental health and reducing risk behavior in children and youth.   SEL programming may reduce the number of students who require early intervention, because participation in SEL programs fosters in children the skill they will need to cope with life</a:t>
            </a:r>
            <a:r>
              <a:rPr lang="en-US" altLang="en-US" sz="2400" dirty="0"/>
              <a:t>’</a:t>
            </a:r>
            <a:r>
              <a:rPr lang="en-US" sz="2400" dirty="0"/>
              <a:t>s </a:t>
            </a:r>
            <a:r>
              <a:rPr lang="en-US" sz="2400" dirty="0" smtClean="0"/>
              <a:t>challenges.       </a:t>
            </a:r>
            <a:r>
              <a:rPr lang="en-US" sz="3200" dirty="0" smtClean="0">
                <a:hlinkClick r:id="rId4"/>
              </a:rPr>
              <a:t>www.casel.org</a:t>
            </a:r>
            <a:r>
              <a:rPr lang="en-US" sz="3200" dirty="0" smtClean="0"/>
              <a:t> </a:t>
            </a:r>
            <a:endParaRPr lang="en-US" sz="3200" dirty="0"/>
          </a:p>
        </p:txBody>
      </p:sp>
      <p:pic>
        <p:nvPicPr>
          <p:cNvPr id="50183" name="Picture 8" descr="SELandMH-1 (dragged).pdf"/>
          <p:cNvPicPr>
            <a:picLocks noChangeAspect="1"/>
          </p:cNvPicPr>
          <p:nvPr/>
        </p:nvPicPr>
        <p:blipFill>
          <a:blip r:embed="rId5"/>
          <a:srcRect/>
          <a:stretch>
            <a:fillRect/>
          </a:stretch>
        </p:blipFill>
        <p:spPr bwMode="auto">
          <a:xfrm>
            <a:off x="7439025" y="4197350"/>
            <a:ext cx="4849813" cy="555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96850"/>
            <a:ext cx="12293600" cy="2438400"/>
          </a:xfrm>
        </p:spPr>
        <p:txBody>
          <a:bodyPr/>
          <a:lstStyle/>
          <a:p>
            <a:r>
              <a:rPr lang="en-US" dirty="0" smtClean="0">
                <a:solidFill>
                  <a:schemeClr val="tx2"/>
                </a:solidFill>
              </a:rPr>
              <a:t> Supportive  Interventions </a:t>
            </a:r>
            <a:endParaRPr lang="en-US" dirty="0" smtClean="0"/>
          </a:p>
        </p:txBody>
      </p:sp>
      <p:sp>
        <p:nvSpPr>
          <p:cNvPr id="51202" name="Isosceles Triangle 3"/>
          <p:cNvSpPr>
            <a:spLocks noChangeArrowheads="1"/>
          </p:cNvSpPr>
          <p:nvPr/>
        </p:nvSpPr>
        <p:spPr bwMode="auto">
          <a:xfrm>
            <a:off x="-30163" y="1924050"/>
            <a:ext cx="8950326" cy="7632700"/>
          </a:xfrm>
          <a:prstGeom prst="triangle">
            <a:avLst>
              <a:gd name="adj" fmla="val 49523"/>
            </a:avLst>
          </a:prstGeom>
          <a:solidFill>
            <a:srgbClr val="6C7472">
              <a:alpha val="41176"/>
            </a:srgbClr>
          </a:solidFill>
          <a:ln w="9525">
            <a:solidFill>
              <a:srgbClr val="6C7472"/>
            </a:solidFill>
            <a:miter lim="800000"/>
            <a:headEnd/>
            <a:tailEnd/>
          </a:ln>
        </p:spPr>
        <p:txBody>
          <a:bodyPr/>
          <a:lstStyle/>
          <a:p>
            <a:endParaRPr lang="en-US"/>
          </a:p>
        </p:txBody>
      </p:sp>
      <p:sp>
        <p:nvSpPr>
          <p:cNvPr id="5" name="Rectangle 4"/>
          <p:cNvSpPr/>
          <p:nvPr/>
        </p:nvSpPr>
        <p:spPr>
          <a:xfrm>
            <a:off x="8003768" y="2788568"/>
            <a:ext cx="4989513" cy="5262979"/>
          </a:xfrm>
          <a:prstGeom prst="rect">
            <a:avLst/>
          </a:prstGeom>
        </p:spPr>
        <p:txBody>
          <a:bodyPr>
            <a:spAutoFit/>
          </a:bodyPr>
          <a:lstStyle/>
          <a:p>
            <a:pPr marL="342900" indent="-342900" algn="l">
              <a:buFont typeface="Arial" pitchFamily="34" charset="0"/>
              <a:buChar char="•"/>
            </a:pPr>
            <a:r>
              <a:rPr lang="en-US" sz="2400" dirty="0">
                <a:solidFill>
                  <a:srgbClr val="202020"/>
                </a:solidFill>
              </a:rPr>
              <a:t>Child and Youth Mental Health</a:t>
            </a:r>
          </a:p>
          <a:p>
            <a:pPr marL="342900" indent="-342900" algn="l">
              <a:buFont typeface="Arial" pitchFamily="34" charset="0"/>
              <a:buChar char="•"/>
            </a:pPr>
            <a:r>
              <a:rPr lang="en-US" sz="2400" dirty="0">
                <a:solidFill>
                  <a:srgbClr val="202020"/>
                </a:solidFill>
              </a:rPr>
              <a:t>Youth Crisis Response </a:t>
            </a:r>
          </a:p>
          <a:p>
            <a:pPr marL="342900" indent="-342900" algn="l">
              <a:buFont typeface="Arial" pitchFamily="34" charset="0"/>
              <a:buChar char="•"/>
            </a:pPr>
            <a:r>
              <a:rPr lang="en-US" sz="2400" dirty="0">
                <a:solidFill>
                  <a:srgbClr val="202020"/>
                </a:solidFill>
              </a:rPr>
              <a:t>EPI – Early Psychosis Program </a:t>
            </a:r>
          </a:p>
          <a:p>
            <a:pPr marL="342900" indent="-342900" algn="l">
              <a:buFont typeface="Arial" pitchFamily="34" charset="0"/>
              <a:buChar char="•"/>
            </a:pPr>
            <a:r>
              <a:rPr lang="en-US" sz="2400" dirty="0">
                <a:solidFill>
                  <a:srgbClr val="202020"/>
                </a:solidFill>
              </a:rPr>
              <a:t>Odyssey </a:t>
            </a:r>
            <a:endParaRPr lang="en-US" sz="2400" dirty="0" smtClean="0">
              <a:solidFill>
                <a:srgbClr val="202020"/>
              </a:solidFill>
            </a:endParaRPr>
          </a:p>
          <a:p>
            <a:pPr marL="342900" indent="-342900" algn="l">
              <a:buFont typeface="Arial" pitchFamily="34" charset="0"/>
              <a:buChar char="•"/>
            </a:pPr>
            <a:r>
              <a:rPr lang="en-US" sz="2400" dirty="0" smtClean="0">
                <a:solidFill>
                  <a:srgbClr val="202020"/>
                </a:solidFill>
              </a:rPr>
              <a:t>Burnaby Addictions Services </a:t>
            </a:r>
          </a:p>
          <a:p>
            <a:pPr marL="342900" indent="-342900" algn="l">
              <a:buFont typeface="Arial" pitchFamily="34" charset="0"/>
              <a:buChar char="•"/>
            </a:pPr>
            <a:r>
              <a:rPr lang="en-US" sz="2400" dirty="0" err="1" smtClean="0">
                <a:solidFill>
                  <a:srgbClr val="202020"/>
                </a:solidFill>
              </a:rPr>
              <a:t>Cameray</a:t>
            </a:r>
            <a:r>
              <a:rPr lang="en-US" sz="2400" dirty="0" smtClean="0">
                <a:solidFill>
                  <a:srgbClr val="202020"/>
                </a:solidFill>
              </a:rPr>
              <a:t> </a:t>
            </a:r>
            <a:endParaRPr lang="en-US" sz="2400" dirty="0">
              <a:solidFill>
                <a:srgbClr val="202020"/>
              </a:solidFill>
            </a:endParaRPr>
          </a:p>
          <a:p>
            <a:pPr marL="342900" indent="-342900" algn="l">
              <a:buFont typeface="Arial" pitchFamily="34" charset="0"/>
              <a:buChar char="•"/>
            </a:pPr>
            <a:r>
              <a:rPr lang="en-US" sz="2400" dirty="0">
                <a:solidFill>
                  <a:srgbClr val="202020"/>
                </a:solidFill>
              </a:rPr>
              <a:t>HUB – Clinic </a:t>
            </a:r>
            <a:r>
              <a:rPr lang="en-US" sz="2400" dirty="0" err="1">
                <a:solidFill>
                  <a:srgbClr val="202020"/>
                </a:solidFill>
              </a:rPr>
              <a:t>Counsellor</a:t>
            </a:r>
            <a:r>
              <a:rPr lang="en-US" sz="2400" dirty="0">
                <a:solidFill>
                  <a:srgbClr val="202020"/>
                </a:solidFill>
              </a:rPr>
              <a:t> </a:t>
            </a:r>
          </a:p>
          <a:p>
            <a:pPr marL="342900" indent="-342900" algn="l">
              <a:buFont typeface="Arial" pitchFamily="34" charset="0"/>
              <a:buChar char="•"/>
            </a:pPr>
            <a:r>
              <a:rPr lang="en-US" sz="2400" dirty="0">
                <a:solidFill>
                  <a:srgbClr val="202020"/>
                </a:solidFill>
              </a:rPr>
              <a:t>FORCE </a:t>
            </a:r>
          </a:p>
          <a:p>
            <a:pPr marL="342900" indent="-342900" algn="l">
              <a:buFont typeface="Arial" pitchFamily="34" charset="0"/>
              <a:buChar char="•"/>
            </a:pPr>
            <a:r>
              <a:rPr lang="en-US" sz="2400" dirty="0">
                <a:solidFill>
                  <a:srgbClr val="202020"/>
                </a:solidFill>
              </a:rPr>
              <a:t>Connect Parent Group </a:t>
            </a:r>
          </a:p>
          <a:p>
            <a:pPr marL="342900" indent="-342900" algn="l">
              <a:buFont typeface="Arial" pitchFamily="34" charset="0"/>
              <a:buChar char="•"/>
            </a:pPr>
            <a:r>
              <a:rPr lang="en-US" sz="2400" dirty="0">
                <a:solidFill>
                  <a:srgbClr val="202020"/>
                </a:solidFill>
              </a:rPr>
              <a:t>Friends for Life </a:t>
            </a:r>
          </a:p>
          <a:p>
            <a:pPr marL="342900" indent="-342900" algn="l">
              <a:buFont typeface="Arial" pitchFamily="34" charset="0"/>
              <a:buChar char="•"/>
            </a:pPr>
            <a:r>
              <a:rPr lang="en-US" sz="2400" dirty="0">
                <a:solidFill>
                  <a:srgbClr val="202020"/>
                </a:solidFill>
              </a:rPr>
              <a:t>Staff support – youth workers and </a:t>
            </a:r>
            <a:r>
              <a:rPr lang="en-US" sz="2400" dirty="0" err="1">
                <a:solidFill>
                  <a:srgbClr val="202020"/>
                </a:solidFill>
              </a:rPr>
              <a:t>counsellors</a:t>
            </a:r>
            <a:endParaRPr lang="en-US" sz="2400" dirty="0">
              <a:solidFill>
                <a:srgbClr val="202020"/>
              </a:solidFill>
            </a:endParaRPr>
          </a:p>
          <a:p>
            <a:pPr marL="342900" indent="-342900" algn="l">
              <a:buFont typeface="Arial" pitchFamily="34" charset="0"/>
              <a:buChar char="•"/>
            </a:pPr>
            <a:r>
              <a:rPr lang="en-US" sz="2400" dirty="0">
                <a:solidFill>
                  <a:srgbClr val="202020"/>
                </a:solidFill>
              </a:rPr>
              <a:t>Crisis lines and website  support  </a:t>
            </a:r>
          </a:p>
          <a:p>
            <a:pPr marL="342900" indent="-342900" algn="l">
              <a:buFont typeface="Arial" pitchFamily="34" charset="0"/>
              <a:buChar char="•"/>
            </a:pPr>
            <a:r>
              <a:rPr lang="en-US" sz="2400" dirty="0">
                <a:solidFill>
                  <a:srgbClr val="202020"/>
                </a:solidFill>
              </a:rPr>
              <a:t>Kids in the Know </a:t>
            </a:r>
            <a:r>
              <a:rPr lang="en-US" sz="2400" dirty="0" smtClean="0">
                <a:solidFill>
                  <a:srgbClr val="202020"/>
                </a:solidFill>
              </a:rPr>
              <a:t>Group</a:t>
            </a:r>
            <a:endParaRPr lang="en-US" sz="2400" dirty="0">
              <a:solidFill>
                <a:srgbClr val="202020"/>
              </a:solidFill>
            </a:endParaRPr>
          </a:p>
        </p:txBody>
      </p:sp>
      <p:cxnSp>
        <p:nvCxnSpPr>
          <p:cNvPr id="7" name="Straight Connector 6"/>
          <p:cNvCxnSpPr/>
          <p:nvPr/>
        </p:nvCxnSpPr>
        <p:spPr bwMode="auto">
          <a:xfrm flipV="1">
            <a:off x="1101725" y="7685088"/>
            <a:ext cx="6769100" cy="71437"/>
          </a:xfrm>
          <a:prstGeom prst="line">
            <a:avLst/>
          </a:prstGeom>
          <a:solidFill>
            <a:srgbClr val="6C7472"/>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2614613" y="4948238"/>
            <a:ext cx="3600450" cy="0"/>
          </a:xfrm>
          <a:prstGeom prst="line">
            <a:avLst/>
          </a:prstGeom>
          <a:solidFill>
            <a:srgbClr val="6C7472"/>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1206" name="TextBox 14"/>
          <p:cNvSpPr txBox="1">
            <a:spLocks noChangeArrowheads="1"/>
          </p:cNvSpPr>
          <p:nvPr/>
        </p:nvSpPr>
        <p:spPr bwMode="auto">
          <a:xfrm>
            <a:off x="1965325" y="6100763"/>
            <a:ext cx="5041900" cy="584200"/>
          </a:xfrm>
          <a:prstGeom prst="rect">
            <a:avLst/>
          </a:prstGeom>
          <a:noFill/>
          <a:ln w="9525">
            <a:noFill/>
            <a:miter lim="800000"/>
            <a:headEnd/>
            <a:tailEnd/>
          </a:ln>
        </p:spPr>
        <p:txBody>
          <a:bodyPr>
            <a:spAutoFit/>
          </a:bodyPr>
          <a:lstStyle/>
          <a:p>
            <a:r>
              <a:rPr lang="en-US" sz="3200"/>
              <a:t>Supportive Interventions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925" y="0"/>
            <a:ext cx="11703050" cy="1625600"/>
          </a:xfrm>
        </p:spPr>
        <p:txBody>
          <a:bodyPr/>
          <a:lstStyle/>
          <a:p>
            <a:pPr>
              <a:defRPr/>
            </a:pPr>
            <a:r>
              <a:rPr lang="en-US" dirty="0" smtClean="0"/>
              <a:t>Supportive Interventions </a:t>
            </a:r>
            <a:endParaRPr lang="en-US" dirty="0"/>
          </a:p>
        </p:txBody>
      </p:sp>
      <p:sp>
        <p:nvSpPr>
          <p:cNvPr id="3" name="Text Placeholder 2"/>
          <p:cNvSpPr>
            <a:spLocks noGrp="1"/>
          </p:cNvSpPr>
          <p:nvPr>
            <p:ph type="body" idx="1"/>
          </p:nvPr>
        </p:nvSpPr>
        <p:spPr/>
        <p:txBody>
          <a:bodyPr/>
          <a:lstStyle/>
          <a:p>
            <a:pPr>
              <a:defRPr/>
            </a:pPr>
            <a:r>
              <a:rPr lang="en-US" sz="5400" dirty="0" smtClean="0"/>
              <a:t>For Students </a:t>
            </a:r>
            <a:endParaRPr lang="en-US" sz="5400" dirty="0"/>
          </a:p>
        </p:txBody>
      </p:sp>
      <p:sp>
        <p:nvSpPr>
          <p:cNvPr id="44034" name="Rectangle 3"/>
          <p:cNvSpPr>
            <a:spLocks noGrp="1" noChangeArrowheads="1"/>
          </p:cNvSpPr>
          <p:nvPr>
            <p:ph sz="half" idx="2"/>
          </p:nvPr>
        </p:nvSpPr>
        <p:spPr>
          <a:xfrm>
            <a:off x="813768" y="3076600"/>
            <a:ext cx="5347469" cy="6392863"/>
          </a:xfrm>
          <a:extLst>
            <a:ext uri="{91240B29-F687-4f45-9708-019B960494DF}">
              <a14:hiddenLine xmlns:a14="http://schemas.microsoft.com/office/drawing/2010/main" xmlns="" w="9525">
                <a:solidFill>
                  <a:srgbClr val="000000"/>
                </a:solidFill>
                <a:miter lim="800000"/>
                <a:headEnd/>
                <a:tailEnd/>
              </a14:hiddenLine>
            </a:ext>
          </a:extLst>
        </p:spPr>
        <p:txBody>
          <a:bodyPr lIns="130046" tIns="65023" rIns="130046" bIns="65023"/>
          <a:lstStyle/>
          <a:p>
            <a:pPr marL="571500" indent="-571500" algn="l" eaLnBrk="1" hangingPunct="1">
              <a:buFontTx/>
              <a:buChar char="•"/>
            </a:pPr>
            <a:r>
              <a:rPr lang="en-US" sz="3200" dirty="0" smtClean="0">
                <a:hlinkClick r:id="rId2"/>
              </a:rPr>
              <a:t>www.mindcheck.ca</a:t>
            </a:r>
            <a:r>
              <a:rPr lang="en-US" sz="3200" dirty="0" smtClean="0"/>
              <a:t> </a:t>
            </a:r>
          </a:p>
          <a:p>
            <a:pPr marL="571500" indent="-571500" algn="l" eaLnBrk="1" hangingPunct="1">
              <a:buFontTx/>
              <a:buChar char="•"/>
            </a:pPr>
            <a:r>
              <a:rPr lang="en-US" sz="3200" dirty="0" smtClean="0">
                <a:hlinkClick r:id="rId3"/>
              </a:rPr>
              <a:t>www.heretohelp.bc.ca</a:t>
            </a:r>
            <a:r>
              <a:rPr lang="en-US" sz="3200" dirty="0" smtClean="0"/>
              <a:t> </a:t>
            </a:r>
          </a:p>
          <a:p>
            <a:pPr marL="571500" indent="-571500" algn="l" eaLnBrk="1" hangingPunct="1">
              <a:buFontTx/>
              <a:buChar char="•"/>
            </a:pPr>
            <a:r>
              <a:rPr lang="en-US" sz="3200" dirty="0" smtClean="0">
                <a:hlinkClick r:id="rId4"/>
              </a:rPr>
              <a:t>www.youthinbc.com</a:t>
            </a:r>
            <a:endParaRPr lang="en-US" sz="3200" dirty="0" smtClean="0"/>
          </a:p>
          <a:p>
            <a:pPr marL="571500" indent="-571500" algn="l" eaLnBrk="1" hangingPunct="1">
              <a:buFontTx/>
              <a:buChar char="•"/>
            </a:pPr>
            <a:r>
              <a:rPr lang="en-US" sz="3200" dirty="0" smtClean="0"/>
              <a:t>E.P.I. </a:t>
            </a:r>
            <a:r>
              <a:rPr lang="en-US" sz="3200" dirty="0" smtClean="0">
                <a:hlinkClick r:id="rId5"/>
              </a:rPr>
              <a:t>www.psychosissucks.ca</a:t>
            </a:r>
            <a:r>
              <a:rPr lang="en-US" sz="3200" dirty="0" smtClean="0"/>
              <a:t> </a:t>
            </a:r>
          </a:p>
          <a:p>
            <a:pPr marL="571500" indent="-571500" algn="l" eaLnBrk="1" hangingPunct="1">
              <a:buFontTx/>
              <a:buChar char="•"/>
            </a:pPr>
            <a:r>
              <a:rPr lang="en-US" sz="3200" dirty="0" smtClean="0"/>
              <a:t>Telephone Helpline(s)</a:t>
            </a:r>
          </a:p>
          <a:p>
            <a:pPr marL="571500" indent="-571500" algn="l" eaLnBrk="1" hangingPunct="1">
              <a:buFontTx/>
              <a:buChar char="•"/>
            </a:pPr>
            <a:r>
              <a:rPr lang="en-US" sz="3200" dirty="0" smtClean="0"/>
              <a:t>School </a:t>
            </a:r>
            <a:r>
              <a:rPr lang="en-US" sz="3200" dirty="0" err="1" smtClean="0"/>
              <a:t>Counsellor</a:t>
            </a:r>
            <a:r>
              <a:rPr lang="en-US" sz="3200" dirty="0" smtClean="0"/>
              <a:t> </a:t>
            </a:r>
          </a:p>
          <a:p>
            <a:pPr marL="571500" indent="-571500" algn="l" eaLnBrk="1" hangingPunct="1">
              <a:buFontTx/>
              <a:buChar char="•"/>
            </a:pPr>
            <a:r>
              <a:rPr lang="en-US" sz="3200" dirty="0" smtClean="0"/>
              <a:t>Youth Worker </a:t>
            </a:r>
          </a:p>
          <a:p>
            <a:pPr marL="571500" indent="-571500" algn="l" eaLnBrk="1" hangingPunct="1">
              <a:buFontTx/>
              <a:buChar char="•"/>
            </a:pPr>
            <a:r>
              <a:rPr lang="en-US" sz="3200" dirty="0" smtClean="0"/>
              <a:t>Youth Clinic </a:t>
            </a:r>
          </a:p>
          <a:p>
            <a:pPr marL="571500" indent="-571500" algn="l" eaLnBrk="1" hangingPunct="1">
              <a:buFontTx/>
              <a:buChar char="•"/>
            </a:pPr>
            <a:r>
              <a:rPr lang="en-US" sz="3200" dirty="0" smtClean="0"/>
              <a:t>Family Doctor</a:t>
            </a:r>
          </a:p>
          <a:p>
            <a:pPr marL="571500" indent="-571500" algn="l" eaLnBrk="1" hangingPunct="1">
              <a:buFontTx/>
              <a:buChar char="•"/>
            </a:pPr>
            <a:r>
              <a:rPr lang="en-US" sz="3200" dirty="0" smtClean="0"/>
              <a:t>Community Mental Health </a:t>
            </a:r>
          </a:p>
          <a:p>
            <a:pPr marL="571500" indent="-571500" algn="l" eaLnBrk="1" hangingPunct="1">
              <a:buFontTx/>
              <a:buChar char="•"/>
            </a:pPr>
            <a:r>
              <a:rPr lang="en-US" sz="3200" dirty="0" smtClean="0"/>
              <a:t>Community </a:t>
            </a:r>
            <a:r>
              <a:rPr lang="en-US" sz="3200" dirty="0" err="1" smtClean="0"/>
              <a:t>Counselling</a:t>
            </a:r>
            <a:endParaRPr lang="en-US" sz="3200" dirty="0" smtClean="0"/>
          </a:p>
          <a:p>
            <a:pPr marL="571500" indent="-571500" algn="l" eaLnBrk="1" hangingPunct="1">
              <a:buFontTx/>
              <a:buChar char="•"/>
            </a:pPr>
            <a:r>
              <a:rPr lang="en-US" sz="3200" dirty="0" smtClean="0"/>
              <a:t>Youth Crisis Response </a:t>
            </a:r>
          </a:p>
          <a:p>
            <a:pPr marL="571500" indent="-571500" algn="l" eaLnBrk="1" hangingPunct="1"/>
            <a:endParaRPr lang="en-US" sz="3200" dirty="0" smtClean="0"/>
          </a:p>
        </p:txBody>
      </p:sp>
      <p:sp>
        <p:nvSpPr>
          <p:cNvPr id="4" name="Text Placeholder 3"/>
          <p:cNvSpPr>
            <a:spLocks noGrp="1"/>
          </p:cNvSpPr>
          <p:nvPr>
            <p:ph type="body" sz="quarter" idx="3"/>
          </p:nvPr>
        </p:nvSpPr>
        <p:spPr/>
        <p:txBody>
          <a:bodyPr/>
          <a:lstStyle/>
          <a:p>
            <a:pPr>
              <a:defRPr/>
            </a:pPr>
            <a:r>
              <a:rPr lang="en-US" sz="5400" dirty="0" smtClean="0"/>
              <a:t>For Parents and Staff </a:t>
            </a:r>
            <a:endParaRPr lang="en-US" sz="5400" dirty="0"/>
          </a:p>
        </p:txBody>
      </p:sp>
      <p:sp>
        <p:nvSpPr>
          <p:cNvPr id="5" name="Content Placeholder 4"/>
          <p:cNvSpPr>
            <a:spLocks noGrp="1"/>
          </p:cNvSpPr>
          <p:nvPr>
            <p:ph sz="quarter" idx="4"/>
          </p:nvPr>
        </p:nvSpPr>
        <p:spPr>
          <a:xfrm>
            <a:off x="6430392" y="3292624"/>
            <a:ext cx="6120680" cy="5619750"/>
          </a:xfrm>
        </p:spPr>
        <p:txBody>
          <a:bodyPr/>
          <a:lstStyle/>
          <a:p>
            <a:pPr marL="457200" indent="-457200" algn="l">
              <a:buFontTx/>
              <a:buChar char="•"/>
            </a:pPr>
            <a:r>
              <a:rPr lang="en-US" sz="3200" dirty="0" smtClean="0"/>
              <a:t>FORCE </a:t>
            </a:r>
            <a:r>
              <a:rPr lang="en-US" sz="3200" dirty="0" smtClean="0">
                <a:hlinkClick r:id="rId6"/>
              </a:rPr>
              <a:t>www.forcesociety.com</a:t>
            </a:r>
            <a:r>
              <a:rPr lang="en-US" sz="3200" dirty="0" smtClean="0"/>
              <a:t> </a:t>
            </a:r>
          </a:p>
          <a:p>
            <a:pPr marL="457200" indent="-457200" algn="l">
              <a:buFontTx/>
              <a:buChar char="•"/>
            </a:pPr>
            <a:r>
              <a:rPr lang="en-US" sz="3200" dirty="0" smtClean="0"/>
              <a:t>Institute of Families</a:t>
            </a:r>
          </a:p>
          <a:p>
            <a:pPr marL="0" indent="0" algn="l"/>
            <a:r>
              <a:rPr lang="en-US" sz="3200" dirty="0" smtClean="0"/>
              <a:t> </a:t>
            </a:r>
            <a:r>
              <a:rPr lang="en-US" sz="3200" dirty="0" smtClean="0">
                <a:hlinkClick r:id="rId7"/>
              </a:rPr>
              <a:t>www.instituteoffamilies.ca</a:t>
            </a:r>
            <a:endParaRPr lang="en-US" sz="3200" dirty="0" smtClean="0"/>
          </a:p>
          <a:p>
            <a:pPr marL="457200" indent="-457200" algn="l">
              <a:buFontTx/>
              <a:buChar char="•"/>
            </a:pPr>
            <a:r>
              <a:rPr lang="en-US" sz="3200" dirty="0" smtClean="0"/>
              <a:t>Connect Parenting Group </a:t>
            </a:r>
          </a:p>
          <a:p>
            <a:pPr marL="457200" indent="-457200" algn="l">
              <a:buFontTx/>
              <a:buChar char="•"/>
            </a:pPr>
            <a:r>
              <a:rPr lang="en-US" sz="3200" dirty="0" smtClean="0">
                <a:hlinkClick r:id="rId3"/>
              </a:rPr>
              <a:t>www.heretohelp.bc.ca</a:t>
            </a:r>
            <a:endParaRPr lang="en-US" sz="3200" dirty="0" smtClean="0"/>
          </a:p>
          <a:p>
            <a:pPr marL="457200" indent="-457200" algn="l">
              <a:buFontTx/>
              <a:buChar char="•"/>
            </a:pPr>
            <a:r>
              <a:rPr lang="en-US" sz="3200" dirty="0" smtClean="0">
                <a:hlinkClick r:id="rId8"/>
              </a:rPr>
              <a:t>www.keltymentalhelath.ca</a:t>
            </a:r>
            <a:r>
              <a:rPr lang="en-US" sz="3200" dirty="0" smtClean="0"/>
              <a:t> </a:t>
            </a:r>
          </a:p>
          <a:p>
            <a:pPr marL="457200" indent="-457200" algn="l">
              <a:buFontTx/>
              <a:buChar char="•"/>
            </a:pPr>
            <a:r>
              <a:rPr lang="en-US" sz="3200" dirty="0" smtClean="0">
                <a:hlinkClick r:id="rId9"/>
              </a:rPr>
              <a:t>www.teenmentalhealth.org</a:t>
            </a:r>
            <a:r>
              <a:rPr lang="en-US" sz="3200" dirty="0" smtClean="0"/>
              <a:t> </a:t>
            </a:r>
          </a:p>
          <a:p>
            <a:pPr marL="457200" indent="-457200" algn="l">
              <a:buFontTx/>
              <a:buChar char="•"/>
            </a:pPr>
            <a:r>
              <a:rPr lang="en-US" sz="3200" dirty="0" smtClean="0"/>
              <a:t>Community </a:t>
            </a:r>
            <a:r>
              <a:rPr lang="en-US" sz="3200" dirty="0" err="1" smtClean="0"/>
              <a:t>Counselling</a:t>
            </a:r>
            <a:r>
              <a:rPr lang="en-US" sz="3200" dirty="0" smtClean="0"/>
              <a:t> Agencies </a:t>
            </a:r>
          </a:p>
          <a:p>
            <a:pPr marL="457200" indent="-457200" algn="l">
              <a:buFontTx/>
              <a:buChar char="•"/>
            </a:pPr>
            <a:endParaRPr lang="en-US" sz="3200" dirty="0" smtClean="0"/>
          </a:p>
          <a:p>
            <a:pPr marL="457200" indent="-457200" algn="l"/>
            <a:endParaRPr lang="en-US" sz="3200" dirty="0" smtClean="0"/>
          </a:p>
          <a:p>
            <a:pPr marL="457200" indent="-457200" algn="l"/>
            <a:endParaRPr lang="en-US" sz="3200" dirty="0" smtClean="0"/>
          </a:p>
          <a:p>
            <a:pPr marL="457200" indent="-457200" algn="l"/>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6"/>
          <p:cNvSpPr txBox="1">
            <a:spLocks noChangeArrowheads="1"/>
          </p:cNvSpPr>
          <p:nvPr/>
        </p:nvSpPr>
        <p:spPr bwMode="auto">
          <a:xfrm>
            <a:off x="525463" y="844550"/>
            <a:ext cx="12025312" cy="2308324"/>
          </a:xfrm>
          <a:prstGeom prst="rect">
            <a:avLst/>
          </a:prstGeom>
          <a:noFill/>
          <a:ln w="9525">
            <a:noFill/>
            <a:miter lim="800000"/>
            <a:headEnd/>
            <a:tailEnd/>
          </a:ln>
        </p:spPr>
        <p:txBody>
          <a:bodyPr>
            <a:spAutoFit/>
          </a:bodyPr>
          <a:lstStyle/>
          <a:p>
            <a:pPr marL="342900" indent="-342900" algn="l">
              <a:buFont typeface="Arial" pitchFamily="34" charset="0"/>
              <a:buChar char="•"/>
            </a:pPr>
            <a:r>
              <a:rPr lang="en-US" sz="2400" b="1" dirty="0"/>
              <a:t>Fraser South EPI Program </a:t>
            </a:r>
            <a:r>
              <a:rPr lang="en-US" sz="2400" dirty="0" smtClean="0"/>
              <a:t>- for </a:t>
            </a:r>
            <a:r>
              <a:rPr lang="en-US" sz="2400" dirty="0"/>
              <a:t>youth with early symptoms of psychosis, or any of the symptoms associated mental health mood disorders . A clinician will ask screening  questions about the need to call now, what problems the youth are experiencing, what help the youth may have sought in the past and what type of help may be of assistance now. They will assess and refer to appropriate services for ongoing follow up and support. 	</a:t>
            </a:r>
          </a:p>
        </p:txBody>
      </p:sp>
      <p:sp>
        <p:nvSpPr>
          <p:cNvPr id="8" name="TextBox 7"/>
          <p:cNvSpPr txBox="1"/>
          <p:nvPr/>
        </p:nvSpPr>
        <p:spPr>
          <a:xfrm>
            <a:off x="381000" y="5711825"/>
            <a:ext cx="11953875" cy="3046988"/>
          </a:xfrm>
          <a:prstGeom prst="rect">
            <a:avLst/>
          </a:prstGeom>
          <a:noFill/>
        </p:spPr>
        <p:txBody>
          <a:bodyPr>
            <a:spAutoFit/>
          </a:bodyPr>
          <a:lstStyle/>
          <a:p>
            <a:pPr marL="342900" indent="-342900" algn="l">
              <a:buFont typeface="Arial" pitchFamily="34" charset="0"/>
              <a:buChar char="•"/>
            </a:pPr>
            <a:r>
              <a:rPr lang="en-US" sz="2400" b="1" dirty="0"/>
              <a:t>Child and Youth Mental Health (CYMH) </a:t>
            </a:r>
            <a:r>
              <a:rPr lang="en-US" sz="2400" dirty="0" smtClean="0"/>
              <a:t> - provides </a:t>
            </a:r>
            <a:r>
              <a:rPr lang="en-US" sz="2400" dirty="0"/>
              <a:t>direct and contracted community-based services to children, youth under the age of 19 and their families on a voluntary basis. Referrals of a child or youth can be made to CYMH by the child or youth themselves, and individuals who are directly involved with the child and youth such as family members and other agencies or service providers. The child/youth or parent/guardian must have knowledge of the referral and agree prior to referral by an agency or service provider. Clients who are suicidal or experiencing extreme impaired functioning due to acute mental illness have the highest priority.</a:t>
            </a:r>
            <a:endParaRPr lang="en-US" sz="2400" b="1" dirty="0">
              <a:solidFill>
                <a:srgbClr val="202020"/>
              </a:solidFill>
            </a:endParaRPr>
          </a:p>
        </p:txBody>
      </p:sp>
      <p:sp>
        <p:nvSpPr>
          <p:cNvPr id="52227" name="TextBox 8"/>
          <p:cNvSpPr txBox="1">
            <a:spLocks noChangeArrowheads="1"/>
          </p:cNvSpPr>
          <p:nvPr/>
        </p:nvSpPr>
        <p:spPr bwMode="auto">
          <a:xfrm>
            <a:off x="454025" y="3581400"/>
            <a:ext cx="12169775" cy="1568450"/>
          </a:xfrm>
          <a:prstGeom prst="rect">
            <a:avLst/>
          </a:prstGeom>
          <a:noFill/>
          <a:ln w="9525">
            <a:noFill/>
            <a:miter lim="800000"/>
            <a:headEnd/>
            <a:tailEnd/>
          </a:ln>
        </p:spPr>
        <p:txBody>
          <a:bodyPr>
            <a:spAutoFit/>
          </a:bodyPr>
          <a:lstStyle/>
          <a:p>
            <a:pPr marL="342900" indent="-342900" algn="l">
              <a:buFont typeface="Arial" pitchFamily="34" charset="0"/>
              <a:buChar char="•"/>
            </a:pPr>
            <a:r>
              <a:rPr lang="en-US" sz="2400" b="1" dirty="0"/>
              <a:t>Youth Crisis Response </a:t>
            </a:r>
            <a:r>
              <a:rPr lang="en-US" sz="2400" dirty="0" smtClean="0"/>
              <a:t>- provides </a:t>
            </a:r>
            <a:r>
              <a:rPr lang="en-US" sz="2400" dirty="0"/>
              <a:t>mental health assessment, same day crisis intervention, stabilization, short-term brief intervention, resource and referral coordination, and up to six follow-up sessions for children and youth who are in acute crisis. Also provides child crisis assessments on a limited, non-urgent basis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50875" y="701675"/>
            <a:ext cx="11342688" cy="1314450"/>
          </a:xfrm>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en-US" sz="5700" b="1" dirty="0" smtClean="0">
                <a:solidFill>
                  <a:schemeClr val="hlink"/>
                </a:solidFill>
              </a:rPr>
              <a:t>Mental Health</a:t>
            </a:r>
          </a:p>
        </p:txBody>
      </p:sp>
      <p:sp>
        <p:nvSpPr>
          <p:cNvPr id="46082" name="Rectangle 3"/>
          <p:cNvSpPr>
            <a:spLocks noGrp="1" noChangeArrowheads="1"/>
          </p:cNvSpPr>
          <p:nvPr>
            <p:ph idx="1"/>
          </p:nvPr>
        </p:nvSpPr>
        <p:spPr>
          <a:xfrm>
            <a:off x="650875" y="2016125"/>
            <a:ext cx="11703050" cy="6089650"/>
          </a:xfrm>
          <a:extLst>
            <a:ext uri="{91240B29-F687-4f45-9708-019B960494DF}">
              <a14:hiddenLine xmlns:a14="http://schemas.microsoft.com/office/drawing/2010/main" xmlns="" w="9525">
                <a:solidFill>
                  <a:srgbClr val="000000"/>
                </a:solidFill>
                <a:miter lim="800000"/>
                <a:headEnd/>
                <a:tailEnd/>
              </a14:hiddenLine>
            </a:ext>
          </a:extLst>
        </p:spPr>
        <p:txBody>
          <a:bodyPr lIns="130046" tIns="65023" rIns="130046" bIns="65023"/>
          <a:lstStyle/>
          <a:p>
            <a:pPr marL="0" lvl="1" indent="0" eaLnBrk="1" hangingPunct="1">
              <a:buFont typeface="Wingdings" pitchFamily="2" charset="2"/>
              <a:buChar char="§"/>
            </a:pPr>
            <a:endParaRPr lang="en-US" smtClean="0"/>
          </a:p>
          <a:p>
            <a:pPr marL="0" lvl="1" indent="0" eaLnBrk="1" hangingPunct="1">
              <a:buFont typeface="Wingdings" pitchFamily="2" charset="2"/>
              <a:buChar char="§"/>
            </a:pPr>
            <a:r>
              <a:rPr lang="en-US" sz="5700" smtClean="0"/>
              <a:t>Improve Understanding  </a:t>
            </a:r>
          </a:p>
          <a:p>
            <a:pPr marL="0" lvl="1" indent="0" eaLnBrk="1" hangingPunct="1">
              <a:buFont typeface="Wingdings" pitchFamily="2" charset="2"/>
              <a:buChar char="§"/>
            </a:pPr>
            <a:r>
              <a:rPr lang="en-US" sz="5700" smtClean="0"/>
              <a:t>Increase Awareness</a:t>
            </a:r>
          </a:p>
          <a:p>
            <a:pPr marL="0" lvl="1" indent="0" eaLnBrk="1" hangingPunct="1">
              <a:buFont typeface="Wingdings" pitchFamily="2" charset="2"/>
              <a:buChar char="§"/>
            </a:pPr>
            <a:r>
              <a:rPr lang="en-US" sz="5700" smtClean="0"/>
              <a:t>Check Up!</a:t>
            </a:r>
          </a:p>
          <a:p>
            <a:pPr marL="0" lvl="1" indent="0" eaLnBrk="1" hangingPunct="1">
              <a:buFont typeface="Wingdings" pitchFamily="2" charset="2"/>
              <a:buChar char="§"/>
            </a:pPr>
            <a:r>
              <a:rPr lang="en-US" sz="5700" smtClean="0"/>
              <a:t>Speak Up! </a:t>
            </a:r>
          </a:p>
          <a:p>
            <a:pPr marL="0" lvl="1" indent="0" eaLnBrk="1" hangingPunct="1">
              <a:buFont typeface="Wingdings" pitchFamily="2" charset="2"/>
              <a:buChar char="§"/>
            </a:pPr>
            <a:r>
              <a:rPr lang="en-US" sz="5700" smtClean="0"/>
              <a:t>What Stigma? </a:t>
            </a:r>
            <a:endParaRPr lang="en-US" sz="5700" b="1" smtClean="0"/>
          </a:p>
        </p:txBody>
      </p:sp>
      <p:pic>
        <p:nvPicPr>
          <p:cNvPr id="43011" name="Picture 5" descr="C:\Users\John\AppData\Local\Temp\mindcheck homepage Feb 5-1.png"/>
          <p:cNvPicPr>
            <a:picLocks noChangeAspect="1" noChangeArrowheads="1"/>
          </p:cNvPicPr>
          <p:nvPr/>
        </p:nvPicPr>
        <p:blipFill>
          <a:blip r:embed="rId3"/>
          <a:srcRect/>
          <a:stretch>
            <a:fillRect/>
          </a:stretch>
        </p:blipFill>
        <p:spPr bwMode="auto">
          <a:xfrm>
            <a:off x="0" y="642938"/>
            <a:ext cx="13004800" cy="8467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Content Placeholder 3" descr="Mood and Stress Landing Page.png"/>
          <p:cNvPicPr>
            <a:picLocks noChangeAspect="1"/>
          </p:cNvPicPr>
          <p:nvPr/>
        </p:nvPicPr>
        <p:blipFill>
          <a:blip r:embed="rId2"/>
          <a:srcRect/>
          <a:stretch>
            <a:fillRect/>
          </a:stretch>
        </p:blipFill>
        <p:spPr bwMode="auto">
          <a:xfrm>
            <a:off x="0" y="0"/>
            <a:ext cx="13004800" cy="975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Content Placeholder 3" descr="Stress Quiz.png"/>
          <p:cNvPicPr>
            <a:picLocks noChangeAspect="1"/>
          </p:cNvPicPr>
          <p:nvPr/>
        </p:nvPicPr>
        <p:blipFill>
          <a:blip r:embed="rId2"/>
          <a:srcRect/>
          <a:stretch>
            <a:fillRect/>
          </a:stretch>
        </p:blipFill>
        <p:spPr bwMode="auto">
          <a:xfrm>
            <a:off x="0" y="0"/>
            <a:ext cx="13004800" cy="100409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4" descr="images 23-59-35.jpg"/>
          <p:cNvPicPr>
            <a:picLocks noChangeAspect="1"/>
          </p:cNvPicPr>
          <p:nvPr/>
        </p:nvPicPr>
        <p:blipFill>
          <a:blip r:embed="rId2"/>
          <a:srcRect/>
          <a:stretch>
            <a:fillRect/>
          </a:stretch>
        </p:blipFill>
        <p:spPr bwMode="auto">
          <a:xfrm>
            <a:off x="7870825" y="2789238"/>
            <a:ext cx="4076700" cy="3611562"/>
          </a:xfrm>
          <a:prstGeom prst="rect">
            <a:avLst/>
          </a:prstGeom>
          <a:noFill/>
          <a:ln w="9525">
            <a:noFill/>
            <a:miter lim="800000"/>
            <a:headEnd/>
            <a:tailEnd/>
          </a:ln>
        </p:spPr>
      </p:pic>
      <p:pic>
        <p:nvPicPr>
          <p:cNvPr id="53250" name="Picture 5" descr="Force 'in the know'-Burnaby-New Westminster_2.pdf"/>
          <p:cNvPicPr>
            <a:picLocks noChangeAspect="1"/>
          </p:cNvPicPr>
          <p:nvPr/>
        </p:nvPicPr>
        <p:blipFill>
          <a:blip r:embed="rId3"/>
          <a:srcRect/>
          <a:stretch>
            <a:fillRect/>
          </a:stretch>
        </p:blipFill>
        <p:spPr bwMode="auto">
          <a:xfrm>
            <a:off x="1101725" y="1347788"/>
            <a:ext cx="5926138" cy="7669212"/>
          </a:xfrm>
          <a:prstGeom prst="rect">
            <a:avLst/>
          </a:prstGeom>
          <a:noFill/>
          <a:ln w="9525">
            <a:noFill/>
            <a:miter lim="800000"/>
            <a:headEnd/>
            <a:tailEnd/>
          </a:ln>
        </p:spPr>
      </p:pic>
      <p:pic>
        <p:nvPicPr>
          <p:cNvPr id="53251" name="Picture 6" descr="FRIENDS-logo-200px.gif"/>
          <p:cNvPicPr>
            <a:picLocks noChangeAspect="1"/>
          </p:cNvPicPr>
          <p:nvPr/>
        </p:nvPicPr>
        <p:blipFill>
          <a:blip r:embed="rId4"/>
          <a:srcRect/>
          <a:stretch>
            <a:fillRect/>
          </a:stretch>
        </p:blipFill>
        <p:spPr bwMode="auto">
          <a:xfrm>
            <a:off x="8086725" y="7180263"/>
            <a:ext cx="3960813" cy="1306512"/>
          </a:xfrm>
          <a:prstGeom prst="rect">
            <a:avLst/>
          </a:prstGeom>
          <a:noFill/>
          <a:ln w="9525">
            <a:noFill/>
            <a:miter lim="800000"/>
            <a:headEnd/>
            <a:tailEnd/>
          </a:ln>
        </p:spPr>
      </p:pic>
      <p:sp>
        <p:nvSpPr>
          <p:cNvPr id="53252" name="TextBox 7"/>
          <p:cNvSpPr txBox="1">
            <a:spLocks noChangeArrowheads="1"/>
          </p:cNvSpPr>
          <p:nvPr/>
        </p:nvSpPr>
        <p:spPr bwMode="auto">
          <a:xfrm>
            <a:off x="7726363" y="1060450"/>
            <a:ext cx="4827587" cy="1016000"/>
          </a:xfrm>
          <a:prstGeom prst="rect">
            <a:avLst/>
          </a:prstGeom>
          <a:noFill/>
          <a:ln w="9525">
            <a:noFill/>
            <a:miter lim="800000"/>
            <a:headEnd/>
            <a:tailEnd/>
          </a:ln>
        </p:spPr>
        <p:txBody>
          <a:bodyPr wrap="none">
            <a:spAutoFit/>
          </a:bodyPr>
          <a:lstStyle/>
          <a:p>
            <a:r>
              <a:rPr lang="en-US" sz="6000"/>
              <a:t>Parent Support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p:cNvPicPr>
          <p:nvPr/>
        </p:nvPicPr>
        <p:blipFill>
          <a:blip r:embed="rId2"/>
          <a:srcRect/>
          <a:stretch>
            <a:fillRect/>
          </a:stretch>
        </p:blipFill>
        <p:spPr bwMode="auto">
          <a:xfrm>
            <a:off x="669925" y="555625"/>
            <a:ext cx="5237163" cy="8088313"/>
          </a:xfrm>
          <a:prstGeom prst="rect">
            <a:avLst/>
          </a:prstGeom>
          <a:noFill/>
          <a:ln w="9525">
            <a:noFill/>
            <a:miter lim="800000"/>
            <a:headEnd/>
            <a:tailEnd/>
          </a:ln>
        </p:spPr>
      </p:pic>
      <p:pic>
        <p:nvPicPr>
          <p:cNvPr id="54274" name="Picture 2" descr="English Cover Final(2).jpg"/>
          <p:cNvPicPr>
            <a:picLocks noChangeAspect="1"/>
          </p:cNvPicPr>
          <p:nvPr/>
        </p:nvPicPr>
        <p:blipFill>
          <a:blip r:embed="rId3"/>
          <a:srcRect/>
          <a:stretch>
            <a:fillRect/>
          </a:stretch>
        </p:blipFill>
        <p:spPr bwMode="auto">
          <a:xfrm>
            <a:off x="7007225" y="2139950"/>
            <a:ext cx="5289550" cy="7231063"/>
          </a:xfrm>
          <a:prstGeom prst="rect">
            <a:avLst/>
          </a:prstGeom>
          <a:noFill/>
          <a:ln w="9525">
            <a:noFill/>
            <a:miter lim="800000"/>
            <a:headEnd/>
            <a:tailEnd/>
          </a:ln>
        </p:spPr>
      </p:pic>
      <p:sp>
        <p:nvSpPr>
          <p:cNvPr id="54275" name="TextBox 3"/>
          <p:cNvSpPr txBox="1">
            <a:spLocks noChangeArrowheads="1"/>
          </p:cNvSpPr>
          <p:nvPr/>
        </p:nvSpPr>
        <p:spPr bwMode="auto">
          <a:xfrm>
            <a:off x="7223125" y="773113"/>
            <a:ext cx="4778375" cy="1014412"/>
          </a:xfrm>
          <a:prstGeom prst="rect">
            <a:avLst/>
          </a:prstGeom>
          <a:noFill/>
          <a:ln w="9525">
            <a:noFill/>
            <a:miter lim="800000"/>
            <a:headEnd/>
            <a:tailEnd/>
          </a:ln>
        </p:spPr>
        <p:txBody>
          <a:bodyPr>
            <a:spAutoFit/>
          </a:bodyPr>
          <a:lstStyle/>
          <a:p>
            <a:r>
              <a:rPr lang="en-US" sz="6000"/>
              <a:t>For Teachers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95313"/>
            <a:ext cx="12293600" cy="2438401"/>
          </a:xfrm>
        </p:spPr>
        <p:txBody>
          <a:bodyPr/>
          <a:lstStyle/>
          <a:p>
            <a:pPr>
              <a:defRPr/>
            </a:pPr>
            <a:r>
              <a:rPr lang="en-US" dirty="0" smtClean="0"/>
              <a:t>Intensive Supports </a:t>
            </a:r>
            <a:endParaRPr lang="en-US" dirty="0"/>
          </a:p>
        </p:txBody>
      </p:sp>
      <p:sp>
        <p:nvSpPr>
          <p:cNvPr id="55298" name="Isosceles Triangle 4"/>
          <p:cNvSpPr>
            <a:spLocks noChangeArrowheads="1"/>
          </p:cNvSpPr>
          <p:nvPr/>
        </p:nvSpPr>
        <p:spPr bwMode="auto">
          <a:xfrm>
            <a:off x="-30163" y="1924050"/>
            <a:ext cx="9412288" cy="7632700"/>
          </a:xfrm>
          <a:prstGeom prst="triangle">
            <a:avLst>
              <a:gd name="adj" fmla="val 49523"/>
            </a:avLst>
          </a:prstGeom>
          <a:solidFill>
            <a:srgbClr val="6C7472">
              <a:alpha val="41176"/>
            </a:srgbClr>
          </a:solidFill>
          <a:ln w="9525">
            <a:solidFill>
              <a:srgbClr val="6C7472"/>
            </a:solidFill>
            <a:miter lim="800000"/>
            <a:headEnd/>
            <a:tailEnd/>
          </a:ln>
        </p:spPr>
        <p:txBody>
          <a:bodyPr/>
          <a:lstStyle/>
          <a:p>
            <a:endParaRPr lang="en-US"/>
          </a:p>
        </p:txBody>
      </p:sp>
      <p:cxnSp>
        <p:nvCxnSpPr>
          <p:cNvPr id="7" name="Straight Connector 6"/>
          <p:cNvCxnSpPr/>
          <p:nvPr/>
        </p:nvCxnSpPr>
        <p:spPr bwMode="auto">
          <a:xfrm>
            <a:off x="2686050" y="5092700"/>
            <a:ext cx="3887788" cy="0"/>
          </a:xfrm>
          <a:prstGeom prst="line">
            <a:avLst/>
          </a:prstGeom>
          <a:solidFill>
            <a:srgbClr val="6C7472"/>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5300" name="Rectangle 12"/>
          <p:cNvSpPr>
            <a:spLocks noChangeArrowheads="1"/>
          </p:cNvSpPr>
          <p:nvPr/>
        </p:nvSpPr>
        <p:spPr bwMode="auto">
          <a:xfrm>
            <a:off x="8523288" y="3148013"/>
            <a:ext cx="4475162" cy="1939925"/>
          </a:xfrm>
          <a:prstGeom prst="rect">
            <a:avLst/>
          </a:prstGeom>
          <a:noFill/>
          <a:ln w="9525">
            <a:noFill/>
            <a:miter lim="800000"/>
            <a:headEnd/>
            <a:tailEnd/>
          </a:ln>
        </p:spPr>
        <p:txBody>
          <a:bodyPr>
            <a:spAutoFit/>
          </a:bodyPr>
          <a:lstStyle/>
          <a:p>
            <a:pPr marL="342900" indent="-342900" algn="l">
              <a:buFont typeface="Arial" pitchFamily="34" charset="0"/>
              <a:buChar char="•"/>
            </a:pPr>
            <a:r>
              <a:rPr lang="en-US" sz="2400">
                <a:solidFill>
                  <a:schemeClr val="tx2"/>
                </a:solidFill>
              </a:rPr>
              <a:t>BC Children</a:t>
            </a:r>
            <a:r>
              <a:rPr lang="en-US" altLang="en-US" sz="2400">
                <a:solidFill>
                  <a:schemeClr val="tx2"/>
                </a:solidFill>
              </a:rPr>
              <a:t>’</a:t>
            </a:r>
            <a:r>
              <a:rPr lang="en-US" sz="2400">
                <a:solidFill>
                  <a:schemeClr val="tx2"/>
                </a:solidFill>
              </a:rPr>
              <a:t>s Hospital – </a:t>
            </a:r>
          </a:p>
          <a:p>
            <a:pPr marL="342900" indent="-342900" algn="l">
              <a:buFont typeface="Arial" pitchFamily="34" charset="0"/>
              <a:buChar char="•"/>
            </a:pPr>
            <a:r>
              <a:rPr lang="en-US" sz="2400">
                <a:solidFill>
                  <a:schemeClr val="tx2"/>
                </a:solidFill>
              </a:rPr>
              <a:t>Surrey Memorial – APU</a:t>
            </a:r>
          </a:p>
          <a:p>
            <a:pPr marL="342900" indent="-342900" algn="l">
              <a:buFont typeface="Arial" pitchFamily="34" charset="0"/>
              <a:buChar char="•"/>
            </a:pPr>
            <a:r>
              <a:rPr lang="en-US" sz="2400">
                <a:solidFill>
                  <a:schemeClr val="tx2"/>
                </a:solidFill>
              </a:rPr>
              <a:t>Youth Day Treatment </a:t>
            </a:r>
          </a:p>
          <a:p>
            <a:pPr marL="342900" indent="-342900" algn="l">
              <a:buFont typeface="Arial" pitchFamily="34" charset="0"/>
              <a:buChar char="•"/>
            </a:pPr>
            <a:r>
              <a:rPr lang="en-US" sz="2400">
                <a:solidFill>
                  <a:schemeClr val="tx2"/>
                </a:solidFill>
              </a:rPr>
              <a:t>Forensic Services </a:t>
            </a:r>
          </a:p>
          <a:p>
            <a:pPr marL="342900" indent="-342900" algn="l">
              <a:buFont typeface="Arial" pitchFamily="34" charset="0"/>
              <a:buChar char="•"/>
            </a:pPr>
            <a:r>
              <a:rPr lang="en-US" sz="2400">
                <a:solidFill>
                  <a:schemeClr val="tx2"/>
                </a:solidFill>
              </a:rPr>
              <a:t>Maples Programs </a:t>
            </a:r>
          </a:p>
        </p:txBody>
      </p:sp>
      <p:sp>
        <p:nvSpPr>
          <p:cNvPr id="15" name="TextBox 14"/>
          <p:cNvSpPr txBox="1"/>
          <p:nvPr/>
        </p:nvSpPr>
        <p:spPr>
          <a:xfrm>
            <a:off x="3046413" y="4300538"/>
            <a:ext cx="3167062" cy="584200"/>
          </a:xfrm>
          <a:prstGeom prst="rect">
            <a:avLst/>
          </a:prstGeom>
          <a:noFill/>
        </p:spPr>
        <p:txBody>
          <a:bodyPr wrap="none">
            <a:spAutoFit/>
          </a:bodyPr>
          <a:lstStyle/>
          <a:p>
            <a:pPr>
              <a:defRPr/>
            </a:pPr>
            <a:r>
              <a:rPr lang="en-US" sz="3200" dirty="0">
                <a:solidFill>
                  <a:schemeClr val="tx2">
                    <a:lumMod val="95000"/>
                    <a:lumOff val="5000"/>
                  </a:schemeClr>
                </a:solidFill>
                <a:ea typeface="ヒラギノ角ゴ ProN W3" charset="0"/>
              </a:rPr>
              <a:t>Intensive Supports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650875" y="390525"/>
            <a:ext cx="11703050" cy="1625600"/>
          </a:xfrm>
          <a:extLs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en-CA" sz="5400" b="1" dirty="0" smtClean="0"/>
              <a:t>The Importance of School Support</a:t>
            </a:r>
            <a:endParaRPr lang="en-US" sz="5400" b="1" dirty="0" smtClean="0"/>
          </a:p>
        </p:txBody>
      </p:sp>
      <p:sp>
        <p:nvSpPr>
          <p:cNvPr id="7" name="Rectangle 4"/>
          <p:cNvSpPr txBox="1">
            <a:spLocks noChangeArrowheads="1"/>
          </p:cNvSpPr>
          <p:nvPr/>
        </p:nvSpPr>
        <p:spPr bwMode="auto">
          <a:xfrm>
            <a:off x="598488" y="2068513"/>
            <a:ext cx="12185650" cy="7685087"/>
          </a:xfrm>
          <a:prstGeom prst="rect">
            <a:avLst/>
          </a:prstGeom>
          <a:noFill/>
          <a:ln>
            <a:miter lim="800000"/>
            <a:headEnd/>
            <a:tailEnd/>
          </a:ln>
        </p:spPr>
        <p:txBody>
          <a:bodyPr lIns="130046" tIns="65023" rIns="130046" bIns="65023"/>
          <a:lstStyle/>
          <a:p>
            <a:pPr marL="571500" indent="-571500" algn="l" eaLnBrk="0" hangingPunct="0">
              <a:spcBef>
                <a:spcPct val="20000"/>
              </a:spcBef>
              <a:buFont typeface="Arial" pitchFamily="34" charset="0"/>
              <a:buChar char="•"/>
            </a:pPr>
            <a:r>
              <a:rPr lang="en-US" sz="4000" dirty="0"/>
              <a:t>Half of all lifetime cases of Mental Health disorders begin by 14 years of age.</a:t>
            </a:r>
          </a:p>
          <a:p>
            <a:pPr marL="571500" indent="-571500" algn="l" eaLnBrk="0" hangingPunct="0">
              <a:spcBef>
                <a:spcPct val="20000"/>
              </a:spcBef>
              <a:buFont typeface="Wingdings" pitchFamily="2" charset="2"/>
              <a:buChar char="§"/>
            </a:pPr>
            <a:endParaRPr lang="en-CA" sz="4000" b="1" dirty="0"/>
          </a:p>
          <a:p>
            <a:pPr marL="571500" indent="-571500" algn="l">
              <a:buFont typeface="Arial" pitchFamily="34" charset="0"/>
              <a:buChar char="•"/>
            </a:pPr>
            <a:r>
              <a:rPr lang="en-US" sz="4000" dirty="0"/>
              <a:t>Three quarters </a:t>
            </a:r>
            <a:r>
              <a:rPr lang="en-US" sz="4000" dirty="0" smtClean="0"/>
              <a:t>have </a:t>
            </a:r>
            <a:r>
              <a:rPr lang="en-US" sz="4000" dirty="0"/>
              <a:t>begun by age 24.</a:t>
            </a:r>
            <a:r>
              <a:rPr lang="en-CA" sz="4000" dirty="0"/>
              <a:t> </a:t>
            </a:r>
          </a:p>
          <a:p>
            <a:pPr marL="571500" indent="-571500" algn="l">
              <a:buFont typeface="Arial" pitchFamily="34" charset="0"/>
              <a:buChar char="•"/>
            </a:pPr>
            <a:endParaRPr lang="en-CA" sz="4000" dirty="0"/>
          </a:p>
          <a:p>
            <a:pPr marL="571500" indent="-571500" algn="l"/>
            <a:r>
              <a:rPr lang="en-CA" sz="4000" b="1" dirty="0"/>
              <a:t>Early Intervention</a:t>
            </a:r>
            <a:endParaRPr lang="en-US" sz="4000" dirty="0"/>
          </a:p>
          <a:p>
            <a:pPr marL="571500" indent="-571500" algn="l">
              <a:buFont typeface="Arial" pitchFamily="34" charset="0"/>
              <a:buChar char="•"/>
            </a:pPr>
            <a:endParaRPr lang="en-CA" sz="4000" dirty="0"/>
          </a:p>
          <a:p>
            <a:pPr marL="571500" indent="-571500" algn="l">
              <a:buFont typeface="Arial" pitchFamily="34" charset="0"/>
              <a:buChar char="•"/>
            </a:pPr>
            <a:r>
              <a:rPr lang="en-CA" sz="4000" dirty="0"/>
              <a:t>Recognizing signs early enables one to take action to prevent problems from getting worse</a:t>
            </a:r>
          </a:p>
          <a:p>
            <a:pPr marL="571500" indent="-571500" algn="l">
              <a:buFont typeface="Arial" pitchFamily="34" charset="0"/>
              <a:buChar char="•"/>
            </a:pPr>
            <a:r>
              <a:rPr lang="en-CA" sz="4000" dirty="0"/>
              <a:t>Early Intervention can change prognosis and  prevent progression of mental health disorders</a:t>
            </a:r>
          </a:p>
          <a:p>
            <a:pPr marL="571500" indent="-571500" algn="l" eaLnBrk="0" hangingPunct="0">
              <a:spcBef>
                <a:spcPct val="20000"/>
              </a:spcBef>
              <a:buFont typeface="Arial" pitchFamily="34" charset="0"/>
              <a:buChar char="•"/>
            </a:pPr>
            <a:endParaRPr lang="en-US" sz="4000" dirty="0"/>
          </a:p>
          <a:p>
            <a:pPr marL="571500" indent="-571500" eaLnBrk="0" hangingPunct="0">
              <a:spcBef>
                <a:spcPct val="20000"/>
              </a:spcBef>
            </a:pPr>
            <a:endParaRPr lang="en-US" sz="40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54000"/>
            <a:ext cx="12293600" cy="1526456"/>
          </a:xfrm>
        </p:spPr>
        <p:txBody>
          <a:bodyPr/>
          <a:lstStyle/>
          <a:p>
            <a:pPr>
              <a:defRPr/>
            </a:pPr>
            <a:r>
              <a:rPr lang="en-US" dirty="0" smtClean="0"/>
              <a:t>Intensive Supports </a:t>
            </a:r>
            <a:endParaRPr lang="en-US" dirty="0"/>
          </a:p>
        </p:txBody>
      </p:sp>
      <p:sp>
        <p:nvSpPr>
          <p:cNvPr id="3" name="TextBox 2"/>
          <p:cNvSpPr txBox="1"/>
          <p:nvPr/>
        </p:nvSpPr>
        <p:spPr>
          <a:xfrm>
            <a:off x="547688" y="1780456"/>
            <a:ext cx="12457112" cy="3046988"/>
          </a:xfrm>
          <a:prstGeom prst="rect">
            <a:avLst/>
          </a:prstGeom>
          <a:noFill/>
        </p:spPr>
        <p:txBody>
          <a:bodyPr>
            <a:spAutoFit/>
          </a:bodyPr>
          <a:lstStyle/>
          <a:p>
            <a:pPr marL="342900" indent="-342900" algn="l">
              <a:buFont typeface="Arial" pitchFamily="34" charset="0"/>
              <a:buChar char="•"/>
            </a:pPr>
            <a:r>
              <a:rPr lang="en-US" sz="2400" b="1" dirty="0">
                <a:solidFill>
                  <a:srgbClr val="202020"/>
                </a:solidFill>
              </a:rPr>
              <a:t>The Child and Adolescent Psychiatric Emergency Unit (CAPE) </a:t>
            </a:r>
            <a:r>
              <a:rPr lang="en-US" sz="2400" dirty="0">
                <a:solidFill>
                  <a:srgbClr val="202020"/>
                </a:solidFill>
              </a:rPr>
              <a:t>provides a short stay in inpatient care for children and youth (through age 17) experiencing acute psychiatric problems. Placement is by referral only – patients must first go to their community hospital emergency department for initial assessment (in Vancouver, children 16 and under should go to the BC Children</a:t>
            </a:r>
            <a:r>
              <a:rPr lang="en-US" altLang="en-US" sz="2400" dirty="0">
                <a:solidFill>
                  <a:srgbClr val="202020"/>
                </a:solidFill>
              </a:rPr>
              <a:t>’</a:t>
            </a:r>
            <a:r>
              <a:rPr lang="en-US" sz="2400" dirty="0">
                <a:solidFill>
                  <a:srgbClr val="202020"/>
                </a:solidFill>
              </a:rPr>
              <a:t>s Hospital Emergency Department).</a:t>
            </a:r>
          </a:p>
          <a:p>
            <a:pPr marL="342900" indent="-342900" algn="l"/>
            <a:endParaRPr lang="en-US" sz="2400" dirty="0">
              <a:solidFill>
                <a:srgbClr val="202020"/>
              </a:solidFill>
            </a:endParaRPr>
          </a:p>
          <a:p>
            <a:pPr marL="342900" indent="-342900" algn="l"/>
            <a:r>
              <a:rPr lang="en-US" sz="2400" dirty="0">
                <a:solidFill>
                  <a:srgbClr val="202020"/>
                </a:solidFill>
              </a:rPr>
              <a:t>    CAPE is a </a:t>
            </a:r>
            <a:r>
              <a:rPr lang="en-US" sz="2400" dirty="0" smtClean="0">
                <a:solidFill>
                  <a:srgbClr val="202020"/>
                </a:solidFill>
              </a:rPr>
              <a:t>6- bed </a:t>
            </a:r>
            <a:r>
              <a:rPr lang="en-US" sz="2400" dirty="0">
                <a:solidFill>
                  <a:srgbClr val="202020"/>
                </a:solidFill>
              </a:rPr>
              <a:t>unit staffed by registered nurses, child psychiatrists and social workers. </a:t>
            </a:r>
          </a:p>
        </p:txBody>
      </p:sp>
      <p:sp>
        <p:nvSpPr>
          <p:cNvPr id="4" name="TextBox 3"/>
          <p:cNvSpPr txBox="1"/>
          <p:nvPr/>
        </p:nvSpPr>
        <p:spPr>
          <a:xfrm>
            <a:off x="476250" y="4876800"/>
            <a:ext cx="12528550" cy="1200150"/>
          </a:xfrm>
          <a:prstGeom prst="rect">
            <a:avLst/>
          </a:prstGeom>
          <a:noFill/>
        </p:spPr>
        <p:txBody>
          <a:bodyPr>
            <a:spAutoFit/>
          </a:bodyPr>
          <a:lstStyle/>
          <a:p>
            <a:pPr marL="342900" indent="-342900" algn="l">
              <a:buFont typeface="Arial" pitchFamily="34" charset="0"/>
              <a:buChar char="•"/>
            </a:pPr>
            <a:r>
              <a:rPr lang="en-US" sz="2400" b="1" dirty="0">
                <a:solidFill>
                  <a:srgbClr val="202020"/>
                </a:solidFill>
              </a:rPr>
              <a:t>Surry Adolescent Psychiatric Unit </a:t>
            </a:r>
            <a:r>
              <a:rPr lang="en-US" sz="2400" dirty="0">
                <a:solidFill>
                  <a:srgbClr val="202020"/>
                </a:solidFill>
              </a:rPr>
              <a:t>- This 10-bed psychiatric unit serves youth between 12 and 18 years of age who live in Burnaby, Delta, Langley, Surrey and White Rock. The unit provides assessment, stabilization and initial treatment .</a:t>
            </a:r>
          </a:p>
        </p:txBody>
      </p:sp>
      <p:sp>
        <p:nvSpPr>
          <p:cNvPr id="5" name="TextBox 4"/>
          <p:cNvSpPr txBox="1"/>
          <p:nvPr/>
        </p:nvSpPr>
        <p:spPr>
          <a:xfrm>
            <a:off x="454025" y="6316960"/>
            <a:ext cx="12550775" cy="2308324"/>
          </a:xfrm>
          <a:prstGeom prst="rect">
            <a:avLst/>
          </a:prstGeom>
          <a:noFill/>
        </p:spPr>
        <p:txBody>
          <a:bodyPr>
            <a:spAutoFit/>
          </a:bodyPr>
          <a:lstStyle/>
          <a:p>
            <a:pPr marL="342900" indent="-342900" algn="l">
              <a:buFont typeface="Arial"/>
              <a:buChar char="•"/>
              <a:defRPr/>
            </a:pPr>
            <a:r>
              <a:rPr lang="en-US" sz="2400" b="1" dirty="0">
                <a:ea typeface="ヒラギノ角ゴ ProN W3" charset="0"/>
              </a:rPr>
              <a:t>Youth Forensic Psychiatric </a:t>
            </a:r>
            <a:r>
              <a:rPr lang="en-US" sz="2400" b="1" dirty="0" smtClean="0">
                <a:ea typeface="ヒラギノ角ゴ ProN W3" charset="0"/>
              </a:rPr>
              <a:t>Services </a:t>
            </a:r>
            <a:r>
              <a:rPr lang="en-US" sz="2400" dirty="0" smtClean="0">
                <a:ea typeface="ヒラギノ角ゴ ProN W3" charset="0"/>
              </a:rPr>
              <a:t>- </a:t>
            </a:r>
            <a:r>
              <a:rPr lang="en-US" sz="2400" dirty="0" smtClean="0">
                <a:solidFill>
                  <a:srgbClr val="202020"/>
                </a:solidFill>
              </a:rPr>
              <a:t>This </a:t>
            </a:r>
            <a:r>
              <a:rPr lang="en-US" sz="2400" dirty="0">
                <a:solidFill>
                  <a:srgbClr val="202020"/>
                </a:solidFill>
              </a:rPr>
              <a:t>provincial program of the Ministry </a:t>
            </a:r>
            <a:r>
              <a:rPr lang="en-US" sz="2400" dirty="0" smtClean="0">
                <a:solidFill>
                  <a:srgbClr val="202020"/>
                </a:solidFill>
              </a:rPr>
              <a:t>of </a:t>
            </a:r>
            <a:r>
              <a:rPr lang="en-US" sz="2400" dirty="0">
                <a:solidFill>
                  <a:srgbClr val="202020"/>
                </a:solidFill>
              </a:rPr>
              <a:t>Children and Family Development that provides court-ordered and court-related assessment and </a:t>
            </a:r>
            <a:r>
              <a:rPr lang="en-US" sz="2400" dirty="0" smtClean="0">
                <a:solidFill>
                  <a:srgbClr val="202020"/>
                </a:solidFill>
              </a:rPr>
              <a:t>treatment services </a:t>
            </a:r>
            <a:r>
              <a:rPr lang="en-US" sz="2400" dirty="0">
                <a:solidFill>
                  <a:srgbClr val="202020"/>
                </a:solidFill>
              </a:rPr>
              <a:t>for troubled youth. Services are provided to:</a:t>
            </a:r>
          </a:p>
          <a:p>
            <a:pPr marL="914400" lvl="1" indent="-457200" algn="just">
              <a:buFont typeface="Arial" pitchFamily="34" charset="0"/>
              <a:buChar char="•"/>
              <a:defRPr/>
            </a:pPr>
            <a:r>
              <a:rPr lang="en-US" sz="2400" dirty="0" smtClean="0">
                <a:solidFill>
                  <a:srgbClr val="202020"/>
                </a:solidFill>
              </a:rPr>
              <a:t>Young persons in conflict with the law pursuant to the  Youth Criminal Justice Act </a:t>
            </a:r>
          </a:p>
          <a:p>
            <a:pPr marL="914400" lvl="1" indent="-457200" algn="just">
              <a:buFont typeface="Arial" pitchFamily="34" charset="0"/>
              <a:buChar char="•"/>
              <a:defRPr/>
            </a:pPr>
            <a:r>
              <a:rPr lang="en-US" sz="2400" dirty="0" smtClean="0">
                <a:solidFill>
                  <a:srgbClr val="202020"/>
                </a:solidFill>
              </a:rPr>
              <a:t>Young persons found unfit to stand trial or not criminally responsible due to mental disorder.</a:t>
            </a:r>
          </a:p>
          <a:p>
            <a:pPr algn="l">
              <a:defRPr/>
            </a:pPr>
            <a:r>
              <a:rPr lang="en-US" sz="2400" dirty="0" smtClean="0">
                <a:ea typeface="ヒラギノ角ゴ ProN W3" charset="0"/>
              </a:rPr>
              <a:t> </a:t>
            </a:r>
            <a:endParaRPr lang="en-US" sz="2400" dirty="0">
              <a:ea typeface="ヒラギノ角ゴ ProN W3"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712" y="1348408"/>
            <a:ext cx="12385675" cy="1938992"/>
          </a:xfrm>
          <a:prstGeom prst="rect">
            <a:avLst/>
          </a:prstGeom>
        </p:spPr>
        <p:txBody>
          <a:bodyPr>
            <a:spAutoFit/>
          </a:bodyPr>
          <a:lstStyle/>
          <a:p>
            <a:pPr marL="342900" indent="-342900" algn="l">
              <a:buFont typeface="Arial"/>
              <a:buChar char="•"/>
              <a:defRPr/>
            </a:pPr>
            <a:r>
              <a:rPr lang="en-US" sz="2400" b="1" dirty="0">
                <a:ea typeface="ヒラギノ角ゴ ProN W3" charset="0"/>
              </a:rPr>
              <a:t>Maples Adolescent Treatment </a:t>
            </a:r>
            <a:r>
              <a:rPr lang="en-US" sz="2400" b="1" dirty="0" smtClean="0">
                <a:ea typeface="ヒラギノ角ゴ ProN W3" charset="0"/>
              </a:rPr>
              <a:t>Centre </a:t>
            </a:r>
            <a:r>
              <a:rPr lang="en-US" sz="2400" dirty="0" smtClean="0">
                <a:ea typeface="ヒラギノ角ゴ ProN W3" charset="0"/>
              </a:rPr>
              <a:t>– This program is </a:t>
            </a:r>
            <a:r>
              <a:rPr lang="en-US" sz="2400" dirty="0">
                <a:ea typeface="ヒラギノ角ゴ ProN W3" charset="0"/>
              </a:rPr>
              <a:t>one part of the provincial Child and </a:t>
            </a:r>
            <a:r>
              <a:rPr lang="en-US" sz="2400" dirty="0" smtClean="0">
                <a:ea typeface="ヒラギノ角ゴ ProN W3" charset="0"/>
              </a:rPr>
              <a:t>Youth Mental Health </a:t>
            </a:r>
            <a:r>
              <a:rPr lang="en-US" sz="2400" dirty="0">
                <a:ea typeface="ヒラギノ角ゴ ProN W3" charset="0"/>
              </a:rPr>
              <a:t>service network that provides an array of direct residential and community services for </a:t>
            </a:r>
            <a:r>
              <a:rPr lang="en-US" sz="2400" dirty="0" smtClean="0">
                <a:ea typeface="ヒラギノ角ゴ ProN W3" charset="0"/>
              </a:rPr>
              <a:t> youth </a:t>
            </a:r>
            <a:r>
              <a:rPr lang="en-US" sz="2400" dirty="0">
                <a:ea typeface="ヒラギノ角ゴ ProN W3" charset="0"/>
              </a:rPr>
              <a:t>and their </a:t>
            </a:r>
            <a:r>
              <a:rPr lang="en-US" sz="2400" dirty="0" smtClean="0">
                <a:ea typeface="ヒラギノ角ゴ ProN W3" charset="0"/>
              </a:rPr>
              <a:t>families. The </a:t>
            </a:r>
            <a:r>
              <a:rPr lang="en-US" sz="2400" dirty="0">
                <a:ea typeface="ヒラギノ角ゴ ProN W3" charset="0"/>
              </a:rPr>
              <a:t>Maples is designated under the Mental Health Act as a provincial </a:t>
            </a:r>
            <a:r>
              <a:rPr lang="en-US" sz="2400" dirty="0" smtClean="0">
                <a:ea typeface="ヒラギノ角ゴ ProN W3" charset="0"/>
              </a:rPr>
              <a:t>mental </a:t>
            </a:r>
            <a:r>
              <a:rPr lang="en-US" sz="2400" dirty="0">
                <a:ea typeface="ヒラギノ角ゴ ProN W3" charset="0"/>
              </a:rPr>
              <a:t>health facility. Through its programs and services it supports communities in caring for </a:t>
            </a:r>
            <a:r>
              <a:rPr lang="en-US" sz="2400" dirty="0" smtClean="0">
                <a:ea typeface="ヒラギノ角ゴ ProN W3" charset="0"/>
              </a:rPr>
              <a:t>and treating </a:t>
            </a:r>
            <a:r>
              <a:rPr lang="en-US" sz="2400" dirty="0">
                <a:ea typeface="ヒラギノ角ゴ ProN W3" charset="0"/>
              </a:rPr>
              <a:t>troubled 12 to 17 year-old youth with significant psychiatric and behavioural difficulties.</a:t>
            </a:r>
          </a:p>
        </p:txBody>
      </p:sp>
      <p:sp>
        <p:nvSpPr>
          <p:cNvPr id="6" name="TextBox 5"/>
          <p:cNvSpPr txBox="1"/>
          <p:nvPr/>
        </p:nvSpPr>
        <p:spPr>
          <a:xfrm>
            <a:off x="309712" y="4372744"/>
            <a:ext cx="12695088" cy="3416320"/>
          </a:xfrm>
          <a:prstGeom prst="rect">
            <a:avLst/>
          </a:prstGeom>
          <a:noFill/>
        </p:spPr>
        <p:txBody>
          <a:bodyPr wrap="square">
            <a:spAutoFit/>
          </a:bodyPr>
          <a:lstStyle/>
          <a:p>
            <a:pPr marL="342900" indent="-342900" algn="l">
              <a:buFont typeface="Arial" pitchFamily="34" charset="0"/>
              <a:buChar char="•"/>
            </a:pPr>
            <a:r>
              <a:rPr lang="en-US" sz="2400" b="1" dirty="0"/>
              <a:t>Youth Day Treatment Program </a:t>
            </a:r>
            <a:r>
              <a:rPr lang="en-US" sz="2400" dirty="0" smtClean="0"/>
              <a:t>- </a:t>
            </a:r>
            <a:r>
              <a:rPr lang="en-US" sz="2400" dirty="0"/>
              <a:t>Offers comprehensive psychiatric treatment and educational programming to youth and their families living in the communities of Coquitlam, Port Coquitlam, Port Moody, </a:t>
            </a:r>
            <a:r>
              <a:rPr lang="en-US" sz="2400" dirty="0" err="1"/>
              <a:t>Belcarra</a:t>
            </a:r>
            <a:r>
              <a:rPr lang="en-US" sz="2400" dirty="0"/>
              <a:t>, </a:t>
            </a:r>
            <a:r>
              <a:rPr lang="en-US" sz="2400" dirty="0" err="1"/>
              <a:t>Anmore</a:t>
            </a:r>
            <a:r>
              <a:rPr lang="en-US" sz="2400" dirty="0"/>
              <a:t>, Pitt Meadows, Maple Ridge, Burnaby and New Westminster.  Youth referred to the program receive intensive structured psychiatric and educational programming. The program includes individual and family therapy, group therapy, educational programming and medical management. Referral required. Offered in partnership with the Ministry of Education and Fraser Health.	</a:t>
            </a:r>
          </a:p>
          <a:p>
            <a:pPr marL="342900" indent="-342900" algn="l"/>
            <a:endParaRPr lang="en-US" sz="24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Helping Students and Families</a:t>
            </a:r>
            <a:endParaRPr lang="en-US" sz="5400" dirty="0"/>
          </a:p>
        </p:txBody>
      </p:sp>
      <p:pic>
        <p:nvPicPr>
          <p:cNvPr id="5" name="Picture 4" descr="People+just+need+you+to+listen.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9712" y="3724672"/>
            <a:ext cx="5425339" cy="5165866"/>
          </a:xfrm>
          <a:prstGeom prst="rect">
            <a:avLst/>
          </a:prstGeom>
        </p:spPr>
      </p:pic>
      <p:sp>
        <p:nvSpPr>
          <p:cNvPr id="6" name="TextBox 5"/>
          <p:cNvSpPr txBox="1"/>
          <p:nvPr/>
        </p:nvSpPr>
        <p:spPr>
          <a:xfrm>
            <a:off x="5998344" y="4300736"/>
            <a:ext cx="6624735" cy="4524315"/>
          </a:xfrm>
          <a:prstGeom prst="rect">
            <a:avLst/>
          </a:prstGeom>
          <a:noFill/>
        </p:spPr>
        <p:txBody>
          <a:bodyPr wrap="square" rtlCol="0">
            <a:spAutoFit/>
          </a:bodyPr>
          <a:lstStyle/>
          <a:p>
            <a:pPr algn="l"/>
            <a:r>
              <a:rPr lang="en-US" sz="2400" dirty="0" smtClean="0"/>
              <a:t>Accessing Community Supports and referrals to services requires voluntary participation of families children/youth  </a:t>
            </a:r>
          </a:p>
          <a:p>
            <a:pPr algn="l"/>
            <a:endParaRPr lang="en-US" sz="2400" dirty="0"/>
          </a:p>
          <a:p>
            <a:pPr algn="l"/>
            <a:r>
              <a:rPr lang="en-US" sz="2400" dirty="0" smtClean="0"/>
              <a:t>When families are ready for service there are often lengthy waitlists. </a:t>
            </a:r>
          </a:p>
          <a:p>
            <a:pPr algn="l"/>
            <a:endParaRPr lang="en-US" sz="2400" dirty="0"/>
          </a:p>
          <a:p>
            <a:pPr algn="l"/>
            <a:r>
              <a:rPr lang="en-US" sz="2400" dirty="0" smtClean="0"/>
              <a:t>In the mean time school staff can be important support for children and youth struggling with mental health concerns.  </a:t>
            </a:r>
          </a:p>
          <a:p>
            <a:pPr algn="l"/>
            <a:endParaRPr lang="en-US" sz="2400" dirty="0"/>
          </a:p>
          <a:p>
            <a:pPr algn="l"/>
            <a:endParaRPr lang="en-US" sz="2400" dirty="0"/>
          </a:p>
        </p:txBody>
      </p:sp>
    </p:spTree>
    <p:extLst>
      <p:ext uri="{BB962C8B-B14F-4D97-AF65-F5344CB8AC3E}">
        <p14:creationId xmlns:p14="http://schemas.microsoft.com/office/powerpoint/2010/main" xmlns="" val="26167403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20" y="0"/>
            <a:ext cx="12293600" cy="1618208"/>
          </a:xfrm>
        </p:spPr>
        <p:txBody>
          <a:bodyPr/>
          <a:lstStyle/>
          <a:p>
            <a:r>
              <a:rPr lang="en-US" dirty="0" smtClean="0"/>
              <a:t>What we all can do.</a:t>
            </a:r>
            <a:endParaRPr lang="en-US" dirty="0"/>
          </a:p>
        </p:txBody>
      </p:sp>
      <p:pic>
        <p:nvPicPr>
          <p:cNvPr id="3" name="Picture 2" descr="But-Im-not-an-expert-lo.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74008" y="1636440"/>
            <a:ext cx="6551072" cy="2226893"/>
          </a:xfrm>
          <a:prstGeom prst="rect">
            <a:avLst/>
          </a:prstGeom>
        </p:spPr>
      </p:pic>
      <p:sp>
        <p:nvSpPr>
          <p:cNvPr id="5" name="TextBox 4"/>
          <p:cNvSpPr txBox="1"/>
          <p:nvPr/>
        </p:nvSpPr>
        <p:spPr>
          <a:xfrm>
            <a:off x="309712" y="3796680"/>
            <a:ext cx="12241359" cy="5632311"/>
          </a:xfrm>
          <a:prstGeom prst="rect">
            <a:avLst/>
          </a:prstGeom>
          <a:noFill/>
        </p:spPr>
        <p:txBody>
          <a:bodyPr wrap="square" rtlCol="0">
            <a:spAutoFit/>
          </a:bodyPr>
          <a:lstStyle/>
          <a:p>
            <a:pPr marL="571500" indent="-571500" algn="l">
              <a:buFont typeface="Arial"/>
              <a:buChar char="•"/>
            </a:pPr>
            <a:r>
              <a:rPr lang="en-US" sz="2400" dirty="0" smtClean="0"/>
              <a:t>Know the signs and symptoms of mental health concerns</a:t>
            </a:r>
          </a:p>
          <a:p>
            <a:pPr marL="571500" indent="-571500" algn="l">
              <a:buFont typeface="Arial"/>
              <a:buChar char="•"/>
            </a:pPr>
            <a:r>
              <a:rPr lang="en-US" sz="2400" dirty="0" smtClean="0"/>
              <a:t>When you see signs and symptoms, suspend judgment and ask the student what is going on. </a:t>
            </a:r>
          </a:p>
          <a:p>
            <a:pPr marL="571500" indent="-571500" algn="l">
              <a:buFont typeface="Arial"/>
              <a:buChar char="•"/>
            </a:pPr>
            <a:r>
              <a:rPr lang="en-US" sz="2400" dirty="0" smtClean="0"/>
              <a:t>Try to see the perspective of the student </a:t>
            </a:r>
          </a:p>
          <a:p>
            <a:pPr marL="571500" indent="-571500" algn="l">
              <a:buFont typeface="Arial"/>
              <a:buChar char="•"/>
            </a:pPr>
            <a:r>
              <a:rPr lang="en-US" sz="2400" dirty="0" smtClean="0"/>
              <a:t>Respond with empathy to their emotional concerns </a:t>
            </a:r>
          </a:p>
          <a:p>
            <a:pPr marL="571500" indent="-571500" algn="l">
              <a:buFont typeface="Arial"/>
              <a:buChar char="•"/>
            </a:pPr>
            <a:r>
              <a:rPr lang="en-US" sz="2400" dirty="0" smtClean="0"/>
              <a:t>Connect by listening, validating what you hear and encouraging connections with school </a:t>
            </a:r>
            <a:r>
              <a:rPr lang="en-US" sz="2400" dirty="0" err="1" smtClean="0"/>
              <a:t>counsellor</a:t>
            </a:r>
            <a:r>
              <a:rPr lang="en-US" sz="2400" dirty="0" smtClean="0"/>
              <a:t>,</a:t>
            </a:r>
          </a:p>
          <a:p>
            <a:pPr algn="l"/>
            <a:r>
              <a:rPr lang="en-US" sz="2400" dirty="0"/>
              <a:t> </a:t>
            </a:r>
            <a:r>
              <a:rPr lang="en-US" sz="2400" dirty="0" smtClean="0"/>
              <a:t>      youth workers and other natural supports. </a:t>
            </a:r>
          </a:p>
          <a:p>
            <a:pPr marL="342900" indent="-342900" algn="l">
              <a:buFont typeface="Arial"/>
              <a:buChar char="•"/>
            </a:pPr>
            <a:r>
              <a:rPr lang="en-US" sz="2400" dirty="0" smtClean="0"/>
              <a:t>   Let them know you are there for them but expand their circle of support. </a:t>
            </a:r>
          </a:p>
          <a:p>
            <a:pPr marL="571500" indent="-571500" algn="l">
              <a:buFont typeface="Arial"/>
              <a:buChar char="•"/>
            </a:pPr>
            <a:r>
              <a:rPr lang="en-US" sz="2400" dirty="0"/>
              <a:t> </a:t>
            </a:r>
            <a:r>
              <a:rPr lang="en-US" sz="2400" dirty="0" smtClean="0"/>
              <a:t>Change </a:t>
            </a:r>
            <a:r>
              <a:rPr lang="en-US" sz="2400" dirty="0" smtClean="0"/>
              <a:t>is often a long and difficult process look for the small improvements and 	steps in right direction </a:t>
            </a:r>
          </a:p>
          <a:p>
            <a:pPr marL="571500" indent="-571500" algn="l">
              <a:buFont typeface="Arial" pitchFamily="34" charset="0"/>
              <a:buChar char="•"/>
            </a:pPr>
            <a:r>
              <a:rPr lang="en-US" sz="2400" dirty="0" smtClean="0"/>
              <a:t>Consult </a:t>
            </a:r>
            <a:r>
              <a:rPr lang="en-US" sz="2400" dirty="0" smtClean="0"/>
              <a:t>discreetly with a trusted colleague, </a:t>
            </a:r>
            <a:r>
              <a:rPr lang="en-US" sz="2400" dirty="0" err="1" smtClean="0"/>
              <a:t>counsellor</a:t>
            </a:r>
            <a:r>
              <a:rPr lang="en-US" sz="2400" dirty="0" smtClean="0"/>
              <a:t> or administrator.  It is natural 	to want process these situations with others and to ensure that we have 	responded </a:t>
            </a:r>
            <a:r>
              <a:rPr lang="en-US" sz="2400" dirty="0" smtClean="0"/>
              <a:t>in an appropriate way</a:t>
            </a:r>
          </a:p>
          <a:p>
            <a:pPr algn="l"/>
            <a:endParaRPr lang="en-US" sz="2400" dirty="0" smtClean="0"/>
          </a:p>
        </p:txBody>
      </p:sp>
    </p:spTree>
    <p:extLst>
      <p:ext uri="{BB962C8B-B14F-4D97-AF65-F5344CB8AC3E}">
        <p14:creationId xmlns:p14="http://schemas.microsoft.com/office/powerpoint/2010/main" xmlns="" val="16373834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AHS IV March 30 Final (dragged).pdf"/>
          <p:cNvPicPr>
            <a:picLocks noChangeAspect="1"/>
          </p:cNvPicPr>
          <p:nvPr/>
        </p:nvPicPr>
        <p:blipFill>
          <a:blip r:embed="rId2"/>
          <a:srcRect/>
          <a:stretch>
            <a:fillRect/>
          </a:stretch>
        </p:blipFill>
        <p:spPr bwMode="auto">
          <a:xfrm>
            <a:off x="309563" y="-884238"/>
            <a:ext cx="12695237" cy="12241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AHS IV March 30 Final (dragged) 1.pdf"/>
          <p:cNvPicPr>
            <a:picLocks noChangeAspect="1"/>
          </p:cNvPicPr>
          <p:nvPr/>
        </p:nvPicPr>
        <p:blipFill>
          <a:blip r:embed="rId2"/>
          <a:srcRect/>
          <a:stretch>
            <a:fillRect/>
          </a:stretch>
        </p:blipFill>
        <p:spPr bwMode="auto">
          <a:xfrm>
            <a:off x="525463" y="-1603375"/>
            <a:ext cx="11880850" cy="12528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descr="AHS IV March 30 Final (dragged) 2.pdf"/>
          <p:cNvPicPr>
            <a:picLocks noChangeAspect="1"/>
          </p:cNvPicPr>
          <p:nvPr/>
        </p:nvPicPr>
        <p:blipFill>
          <a:blip r:embed="rId2"/>
          <a:srcRect/>
          <a:stretch>
            <a:fillRect/>
          </a:stretch>
        </p:blipFill>
        <p:spPr bwMode="auto">
          <a:xfrm>
            <a:off x="1101725" y="-1892300"/>
            <a:ext cx="10763250" cy="1310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1913"/>
            <a:ext cx="12293600" cy="2438400"/>
          </a:xfrm>
        </p:spPr>
        <p:txBody>
          <a:bodyPr/>
          <a:lstStyle/>
          <a:p>
            <a:pPr>
              <a:defRPr/>
            </a:pPr>
            <a:r>
              <a:rPr lang="en-US" dirty="0" smtClean="0"/>
              <a:t>Levels of Support </a:t>
            </a:r>
            <a:endParaRPr lang="en-US" dirty="0"/>
          </a:p>
        </p:txBody>
      </p:sp>
      <p:sp>
        <p:nvSpPr>
          <p:cNvPr id="47106" name="Isosceles Triangle 4"/>
          <p:cNvSpPr>
            <a:spLocks noChangeArrowheads="1"/>
          </p:cNvSpPr>
          <p:nvPr/>
        </p:nvSpPr>
        <p:spPr bwMode="auto">
          <a:xfrm>
            <a:off x="0" y="1924050"/>
            <a:ext cx="8950325" cy="7632700"/>
          </a:xfrm>
          <a:prstGeom prst="triangle">
            <a:avLst>
              <a:gd name="adj" fmla="val 49523"/>
            </a:avLst>
          </a:prstGeom>
          <a:solidFill>
            <a:srgbClr val="6C7472">
              <a:alpha val="41176"/>
            </a:srgbClr>
          </a:solidFill>
          <a:ln w="9525">
            <a:noFill/>
            <a:miter lim="800000"/>
            <a:headEnd/>
            <a:tailEnd/>
          </a:ln>
        </p:spPr>
        <p:txBody>
          <a:bodyPr/>
          <a:lstStyle/>
          <a:p>
            <a:endParaRPr lang="en-US"/>
          </a:p>
        </p:txBody>
      </p:sp>
      <p:cxnSp>
        <p:nvCxnSpPr>
          <p:cNvPr id="6" name="Straight Connector 5"/>
          <p:cNvCxnSpPr/>
          <p:nvPr/>
        </p:nvCxnSpPr>
        <p:spPr bwMode="auto">
          <a:xfrm>
            <a:off x="3740150" y="6353175"/>
            <a:ext cx="822325" cy="823913"/>
          </a:xfrm>
          <a:prstGeom prst="line">
            <a:avLst/>
          </a:pr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8" name="Straight Connector 7"/>
          <p:cNvCxnSpPr/>
          <p:nvPr/>
        </p:nvCxnSpPr>
        <p:spPr bwMode="auto">
          <a:xfrm flipH="1" flipV="1">
            <a:off x="1246188" y="7469188"/>
            <a:ext cx="6480175" cy="71437"/>
          </a:xfrm>
          <a:prstGeom prst="line">
            <a:avLst/>
          </a:prstGeom>
          <a:solidFill>
            <a:srgbClr val="6C7472"/>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flipH="1">
            <a:off x="2614613" y="5021263"/>
            <a:ext cx="3743325" cy="0"/>
          </a:xfrm>
          <a:prstGeom prst="line">
            <a:avLst/>
          </a:prstGeom>
          <a:solidFill>
            <a:srgbClr val="6C7472"/>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7110" name="TextBox 20"/>
          <p:cNvSpPr txBox="1">
            <a:spLocks noChangeArrowheads="1"/>
          </p:cNvSpPr>
          <p:nvPr/>
        </p:nvSpPr>
        <p:spPr bwMode="auto">
          <a:xfrm>
            <a:off x="957784" y="2572544"/>
            <a:ext cx="7056438" cy="6494085"/>
          </a:xfrm>
          <a:prstGeom prst="rect">
            <a:avLst/>
          </a:prstGeom>
          <a:noFill/>
          <a:ln w="9525">
            <a:noFill/>
            <a:miter lim="800000"/>
            <a:headEnd/>
            <a:tailEnd/>
          </a:ln>
        </p:spPr>
        <p:txBody>
          <a:bodyPr>
            <a:spAutoFit/>
          </a:bodyPr>
          <a:lstStyle/>
          <a:p>
            <a:pPr algn="l"/>
            <a:endParaRPr lang="en-US" sz="3200" dirty="0">
              <a:solidFill>
                <a:schemeClr val="tx2"/>
              </a:solidFill>
            </a:endParaRPr>
          </a:p>
          <a:p>
            <a:pPr algn="l"/>
            <a:endParaRPr lang="en-US" sz="3200" dirty="0">
              <a:solidFill>
                <a:schemeClr val="tx2"/>
              </a:solidFill>
            </a:endParaRPr>
          </a:p>
          <a:p>
            <a:pPr algn="l"/>
            <a:r>
              <a:rPr lang="en-US" sz="3200" dirty="0">
                <a:solidFill>
                  <a:schemeClr val="tx2"/>
                </a:solidFill>
              </a:rPr>
              <a:t>                       Intensive</a:t>
            </a:r>
          </a:p>
          <a:p>
            <a:pPr algn="l"/>
            <a:r>
              <a:rPr lang="en-US" sz="3200" dirty="0">
                <a:solidFill>
                  <a:schemeClr val="tx2"/>
                </a:solidFill>
              </a:rPr>
              <a:t>                    </a:t>
            </a:r>
            <a:r>
              <a:rPr lang="en-US" sz="3200" dirty="0" smtClean="0">
                <a:solidFill>
                  <a:schemeClr val="tx2"/>
                </a:solidFill>
              </a:rPr>
              <a:t>Interventions </a:t>
            </a:r>
            <a:endParaRPr lang="en-US" sz="3200" dirty="0">
              <a:solidFill>
                <a:schemeClr val="tx2"/>
              </a:solidFill>
            </a:endParaRPr>
          </a:p>
          <a:p>
            <a:pPr algn="l"/>
            <a:endParaRPr lang="en-US" sz="3200" dirty="0">
              <a:solidFill>
                <a:schemeClr val="tx2"/>
              </a:solidFill>
            </a:endParaRPr>
          </a:p>
          <a:p>
            <a:pPr algn="l"/>
            <a:endParaRPr lang="en-US" sz="3200" dirty="0">
              <a:solidFill>
                <a:schemeClr val="tx2"/>
              </a:solidFill>
            </a:endParaRPr>
          </a:p>
          <a:p>
            <a:pPr algn="l"/>
            <a:endParaRPr lang="en-US" sz="3200" dirty="0">
              <a:solidFill>
                <a:schemeClr val="tx2"/>
              </a:solidFill>
            </a:endParaRPr>
          </a:p>
          <a:p>
            <a:pPr algn="l"/>
            <a:r>
              <a:rPr lang="en-US" sz="3200" dirty="0">
                <a:solidFill>
                  <a:schemeClr val="tx2"/>
                </a:solidFill>
              </a:rPr>
              <a:t>            Supportive  Interventions </a:t>
            </a:r>
          </a:p>
          <a:p>
            <a:pPr algn="l"/>
            <a:endParaRPr lang="en-US" sz="3200" dirty="0">
              <a:solidFill>
                <a:schemeClr val="tx2"/>
              </a:solidFill>
            </a:endParaRPr>
          </a:p>
          <a:p>
            <a:pPr algn="l"/>
            <a:endParaRPr lang="en-US" sz="3200" dirty="0">
              <a:solidFill>
                <a:schemeClr val="tx2"/>
              </a:solidFill>
            </a:endParaRPr>
          </a:p>
          <a:p>
            <a:pPr algn="l"/>
            <a:endParaRPr lang="en-US" sz="3200" dirty="0">
              <a:solidFill>
                <a:schemeClr val="tx2"/>
              </a:solidFill>
            </a:endParaRPr>
          </a:p>
          <a:p>
            <a:r>
              <a:rPr lang="en-US" sz="3200" dirty="0">
                <a:solidFill>
                  <a:schemeClr val="tx2"/>
                </a:solidFill>
              </a:rPr>
              <a:t>   Preventative supports for all students     </a:t>
            </a:r>
          </a:p>
        </p:txBody>
      </p:sp>
      <p:sp>
        <p:nvSpPr>
          <p:cNvPr id="25" name="TextBox 24"/>
          <p:cNvSpPr txBox="1"/>
          <p:nvPr/>
        </p:nvSpPr>
        <p:spPr>
          <a:xfrm>
            <a:off x="5566296" y="2140496"/>
            <a:ext cx="4752975" cy="1570037"/>
          </a:xfrm>
          <a:prstGeom prst="rect">
            <a:avLst/>
          </a:prstGeom>
          <a:noFill/>
        </p:spPr>
        <p:txBody>
          <a:bodyPr>
            <a:spAutoFit/>
          </a:bodyPr>
          <a:lstStyle/>
          <a:p>
            <a:pPr marL="285750" indent="-285750" algn="l">
              <a:buFont typeface="Arial" pitchFamily="34" charset="0"/>
              <a:buChar char="•"/>
            </a:pPr>
            <a:r>
              <a:rPr lang="en-US" sz="1600" dirty="0">
                <a:solidFill>
                  <a:schemeClr val="tx2"/>
                </a:solidFill>
              </a:rPr>
              <a:t>BC Children's Hospital – </a:t>
            </a:r>
          </a:p>
          <a:p>
            <a:pPr marL="285750" indent="-285750" algn="l">
              <a:buFont typeface="Arial" pitchFamily="34" charset="0"/>
              <a:buChar char="•"/>
            </a:pPr>
            <a:r>
              <a:rPr lang="en-US" sz="1600" dirty="0">
                <a:solidFill>
                  <a:schemeClr val="tx2"/>
                </a:solidFill>
              </a:rPr>
              <a:t>Surrey Memorial – APU</a:t>
            </a:r>
          </a:p>
          <a:p>
            <a:pPr marL="285750" indent="-285750" algn="l">
              <a:buFont typeface="Arial" pitchFamily="34" charset="0"/>
              <a:buChar char="•"/>
            </a:pPr>
            <a:r>
              <a:rPr lang="en-US" sz="1600" dirty="0">
                <a:solidFill>
                  <a:schemeClr val="tx2"/>
                </a:solidFill>
              </a:rPr>
              <a:t>Youth Day Treatment </a:t>
            </a:r>
          </a:p>
          <a:p>
            <a:pPr marL="285750" indent="-285750" algn="l">
              <a:buFont typeface="Arial" pitchFamily="34" charset="0"/>
              <a:buChar char="•"/>
            </a:pPr>
            <a:r>
              <a:rPr lang="en-US" sz="1600" dirty="0">
                <a:solidFill>
                  <a:schemeClr val="tx2"/>
                </a:solidFill>
              </a:rPr>
              <a:t>Forensic Services </a:t>
            </a:r>
          </a:p>
          <a:p>
            <a:pPr marL="285750" indent="-285750" algn="l">
              <a:buFont typeface="Arial" pitchFamily="34" charset="0"/>
              <a:buChar char="•"/>
            </a:pPr>
            <a:r>
              <a:rPr lang="en-US" sz="1600" dirty="0">
                <a:solidFill>
                  <a:schemeClr val="tx2"/>
                </a:solidFill>
              </a:rPr>
              <a:t>Maples Programs </a:t>
            </a:r>
          </a:p>
          <a:p>
            <a:pPr marL="285750" indent="-285750" algn="l"/>
            <a:endParaRPr lang="en-US" sz="1600" dirty="0">
              <a:solidFill>
                <a:schemeClr val="tx2"/>
              </a:solidFill>
            </a:endParaRPr>
          </a:p>
        </p:txBody>
      </p:sp>
      <p:sp>
        <p:nvSpPr>
          <p:cNvPr id="27" name="TextBox 26"/>
          <p:cNvSpPr txBox="1"/>
          <p:nvPr/>
        </p:nvSpPr>
        <p:spPr>
          <a:xfrm>
            <a:off x="7582520" y="4012704"/>
            <a:ext cx="4824363" cy="3539430"/>
          </a:xfrm>
          <a:prstGeom prst="rect">
            <a:avLst/>
          </a:prstGeom>
          <a:noFill/>
        </p:spPr>
        <p:txBody>
          <a:bodyPr wrap="square">
            <a:spAutoFit/>
          </a:bodyPr>
          <a:lstStyle/>
          <a:p>
            <a:pPr marL="285750" indent="-285750" algn="l">
              <a:buFont typeface="Arial" pitchFamily="34" charset="0"/>
              <a:buChar char="•"/>
            </a:pPr>
            <a:r>
              <a:rPr lang="en-US" sz="1600" dirty="0">
                <a:solidFill>
                  <a:srgbClr val="202020"/>
                </a:solidFill>
              </a:rPr>
              <a:t>Child and Youth Mental Health</a:t>
            </a:r>
          </a:p>
          <a:p>
            <a:pPr marL="285750" indent="-285750" algn="l">
              <a:buFont typeface="Arial" pitchFamily="34" charset="0"/>
              <a:buChar char="•"/>
            </a:pPr>
            <a:r>
              <a:rPr lang="en-US" sz="1600" dirty="0">
                <a:solidFill>
                  <a:srgbClr val="202020"/>
                </a:solidFill>
              </a:rPr>
              <a:t>Youth Crisis </a:t>
            </a:r>
            <a:r>
              <a:rPr lang="en-US" sz="1600" dirty="0" smtClean="0">
                <a:solidFill>
                  <a:srgbClr val="202020"/>
                </a:solidFill>
              </a:rPr>
              <a:t>Response</a:t>
            </a:r>
          </a:p>
          <a:p>
            <a:pPr marL="285750" indent="-285750" algn="l">
              <a:buFont typeface="Arial" pitchFamily="34" charset="0"/>
              <a:buChar char="•"/>
            </a:pPr>
            <a:r>
              <a:rPr lang="en-US" sz="1600" dirty="0" smtClean="0">
                <a:solidFill>
                  <a:srgbClr val="202020"/>
                </a:solidFill>
              </a:rPr>
              <a:t>EPI  </a:t>
            </a:r>
            <a:endParaRPr lang="en-US" sz="1600" dirty="0">
              <a:solidFill>
                <a:srgbClr val="202020"/>
              </a:solidFill>
            </a:endParaRPr>
          </a:p>
          <a:p>
            <a:pPr marL="285750" indent="-285750" algn="l">
              <a:buFont typeface="Arial" pitchFamily="34" charset="0"/>
              <a:buChar char="•"/>
            </a:pPr>
            <a:r>
              <a:rPr lang="en-US" sz="1600" dirty="0">
                <a:solidFill>
                  <a:srgbClr val="202020"/>
                </a:solidFill>
              </a:rPr>
              <a:t>Odyssey </a:t>
            </a:r>
            <a:endParaRPr lang="en-US" sz="1600" dirty="0" smtClean="0">
              <a:solidFill>
                <a:srgbClr val="202020"/>
              </a:solidFill>
            </a:endParaRPr>
          </a:p>
          <a:p>
            <a:pPr marL="285750" indent="-285750" algn="l">
              <a:buFont typeface="Arial" pitchFamily="34" charset="0"/>
              <a:buChar char="•"/>
            </a:pPr>
            <a:r>
              <a:rPr lang="en-US" sz="1600" dirty="0" smtClean="0">
                <a:solidFill>
                  <a:srgbClr val="202020"/>
                </a:solidFill>
              </a:rPr>
              <a:t>Burnaby Addiction Services </a:t>
            </a:r>
          </a:p>
          <a:p>
            <a:pPr marL="285750" indent="-285750" algn="l">
              <a:buFont typeface="Arial" pitchFamily="34" charset="0"/>
              <a:buChar char="•"/>
            </a:pPr>
            <a:r>
              <a:rPr lang="en-US" sz="1600" dirty="0" err="1" smtClean="0">
                <a:solidFill>
                  <a:srgbClr val="202020"/>
                </a:solidFill>
              </a:rPr>
              <a:t>Cameray</a:t>
            </a:r>
            <a:endParaRPr lang="en-US" sz="1600" dirty="0">
              <a:solidFill>
                <a:srgbClr val="202020"/>
              </a:solidFill>
            </a:endParaRPr>
          </a:p>
          <a:p>
            <a:pPr marL="285750" indent="-285750" algn="l">
              <a:buFont typeface="Arial" pitchFamily="34" charset="0"/>
              <a:buChar char="•"/>
            </a:pPr>
            <a:r>
              <a:rPr lang="en-US" sz="1600" dirty="0">
                <a:solidFill>
                  <a:srgbClr val="202020"/>
                </a:solidFill>
              </a:rPr>
              <a:t>HUB – </a:t>
            </a:r>
            <a:r>
              <a:rPr lang="en-US" sz="1600" dirty="0" smtClean="0">
                <a:solidFill>
                  <a:srgbClr val="202020"/>
                </a:solidFill>
              </a:rPr>
              <a:t>Youth Clinic </a:t>
            </a:r>
            <a:r>
              <a:rPr lang="en-US" sz="1600" dirty="0" err="1">
                <a:solidFill>
                  <a:srgbClr val="202020"/>
                </a:solidFill>
              </a:rPr>
              <a:t>Counsellor</a:t>
            </a:r>
            <a:r>
              <a:rPr lang="en-US" sz="1600" dirty="0">
                <a:solidFill>
                  <a:srgbClr val="202020"/>
                </a:solidFill>
              </a:rPr>
              <a:t> </a:t>
            </a:r>
          </a:p>
          <a:p>
            <a:pPr marL="285750" indent="-285750" algn="l">
              <a:buFont typeface="Arial" pitchFamily="34" charset="0"/>
              <a:buChar char="•"/>
            </a:pPr>
            <a:r>
              <a:rPr lang="en-US" sz="1600" dirty="0">
                <a:solidFill>
                  <a:srgbClr val="202020"/>
                </a:solidFill>
              </a:rPr>
              <a:t>FORCE </a:t>
            </a:r>
          </a:p>
          <a:p>
            <a:pPr marL="285750" indent="-285750" algn="l">
              <a:buFont typeface="Arial" pitchFamily="34" charset="0"/>
              <a:buChar char="•"/>
            </a:pPr>
            <a:r>
              <a:rPr lang="en-US" sz="1600" dirty="0" smtClean="0">
                <a:solidFill>
                  <a:srgbClr val="202020"/>
                </a:solidFill>
              </a:rPr>
              <a:t>Connect Group </a:t>
            </a:r>
            <a:endParaRPr lang="en-US" sz="1600" dirty="0">
              <a:solidFill>
                <a:srgbClr val="202020"/>
              </a:solidFill>
            </a:endParaRPr>
          </a:p>
          <a:p>
            <a:pPr marL="285750" indent="-285750" algn="l">
              <a:buFont typeface="Arial" pitchFamily="34" charset="0"/>
              <a:buChar char="•"/>
            </a:pPr>
            <a:r>
              <a:rPr lang="en-US" sz="1600" dirty="0">
                <a:solidFill>
                  <a:srgbClr val="202020"/>
                </a:solidFill>
              </a:rPr>
              <a:t>Friends for Life </a:t>
            </a:r>
          </a:p>
          <a:p>
            <a:pPr marL="285750" indent="-285750" algn="l">
              <a:buFont typeface="Arial" pitchFamily="34" charset="0"/>
              <a:buChar char="•"/>
            </a:pPr>
            <a:r>
              <a:rPr lang="en-US" sz="1600" dirty="0">
                <a:solidFill>
                  <a:srgbClr val="202020"/>
                </a:solidFill>
              </a:rPr>
              <a:t>Staff support – youth workers and counsellors</a:t>
            </a:r>
          </a:p>
          <a:p>
            <a:pPr marL="285750" indent="-285750" algn="l">
              <a:buFont typeface="Arial" pitchFamily="34" charset="0"/>
              <a:buChar char="•"/>
            </a:pPr>
            <a:r>
              <a:rPr lang="en-US" sz="1600" dirty="0">
                <a:solidFill>
                  <a:srgbClr val="202020"/>
                </a:solidFill>
              </a:rPr>
              <a:t>Crisis lines and website  </a:t>
            </a:r>
            <a:r>
              <a:rPr lang="en-US" sz="1600" dirty="0" smtClean="0">
                <a:solidFill>
                  <a:srgbClr val="202020"/>
                </a:solidFill>
              </a:rPr>
              <a:t>support</a:t>
            </a:r>
          </a:p>
          <a:p>
            <a:pPr marL="285750" indent="-285750" algn="l">
              <a:buFont typeface="Arial" pitchFamily="34" charset="0"/>
              <a:buChar char="•"/>
            </a:pPr>
            <a:r>
              <a:rPr lang="en-US" sz="1600" dirty="0" smtClean="0">
                <a:solidFill>
                  <a:srgbClr val="202020"/>
                </a:solidFill>
              </a:rPr>
              <a:t>Group – kids in the know  </a:t>
            </a:r>
            <a:endParaRPr lang="en-US" sz="1600" dirty="0">
              <a:solidFill>
                <a:srgbClr val="202020"/>
              </a:solidFill>
            </a:endParaRPr>
          </a:p>
          <a:p>
            <a:pPr marL="285750" indent="-285750" algn="l"/>
            <a:endParaRPr lang="en-US" sz="1600" dirty="0"/>
          </a:p>
        </p:txBody>
      </p:sp>
      <p:sp>
        <p:nvSpPr>
          <p:cNvPr id="28" name="TextBox 27"/>
          <p:cNvSpPr txBox="1"/>
          <p:nvPr/>
        </p:nvSpPr>
        <p:spPr>
          <a:xfrm>
            <a:off x="9094688" y="7725633"/>
            <a:ext cx="3673022" cy="2062103"/>
          </a:xfrm>
          <a:prstGeom prst="rect">
            <a:avLst/>
          </a:prstGeom>
          <a:noFill/>
        </p:spPr>
        <p:txBody>
          <a:bodyPr wrap="square">
            <a:spAutoFit/>
          </a:bodyPr>
          <a:lstStyle/>
          <a:p>
            <a:pPr marL="285750" indent="-285750" algn="l">
              <a:buFont typeface="Arial" pitchFamily="34" charset="0"/>
              <a:buChar char="•"/>
            </a:pPr>
            <a:endParaRPr lang="en-US" sz="1600" dirty="0" smtClean="0"/>
          </a:p>
          <a:p>
            <a:pPr marL="285750" indent="-285750" algn="l">
              <a:buFont typeface="Arial"/>
              <a:buChar char="•"/>
            </a:pPr>
            <a:r>
              <a:rPr lang="en-US" sz="1600" dirty="0" smtClean="0"/>
              <a:t>Speak –Up Presentations </a:t>
            </a:r>
          </a:p>
          <a:p>
            <a:pPr marL="285750" indent="-285750" algn="l">
              <a:buFont typeface="Arial"/>
              <a:buChar char="•"/>
            </a:pPr>
            <a:r>
              <a:rPr lang="en-US" sz="1600" dirty="0" err="1" smtClean="0"/>
              <a:t>MindUP</a:t>
            </a:r>
            <a:r>
              <a:rPr lang="en-US" sz="1600" dirty="0" smtClean="0"/>
              <a:t>; Emotional Literacy </a:t>
            </a:r>
            <a:r>
              <a:rPr lang="en-US" sz="1600" dirty="0"/>
              <a:t>– programs</a:t>
            </a:r>
          </a:p>
          <a:p>
            <a:pPr marL="285750" indent="-285750" algn="l">
              <a:buFont typeface="Arial" pitchFamily="34" charset="0"/>
              <a:buChar char="•"/>
            </a:pPr>
            <a:r>
              <a:rPr lang="en-US" sz="1600" dirty="0"/>
              <a:t>Staff training </a:t>
            </a:r>
          </a:p>
          <a:p>
            <a:pPr marL="285750" indent="-285750" algn="l">
              <a:buFont typeface="Arial" pitchFamily="34" charset="0"/>
              <a:buChar char="•"/>
            </a:pPr>
            <a:r>
              <a:rPr lang="en-US" sz="1600" dirty="0"/>
              <a:t>Policy, practices and procedures </a:t>
            </a:r>
          </a:p>
          <a:p>
            <a:pPr marL="285750" indent="-285750" algn="l">
              <a:buFont typeface="Arial" pitchFamily="34" charset="0"/>
              <a:buChar char="•"/>
            </a:pPr>
            <a:r>
              <a:rPr lang="en-US" sz="1600" dirty="0">
                <a:solidFill>
                  <a:srgbClr val="202020"/>
                </a:solidFill>
              </a:rPr>
              <a:t>Critical Incident Response Team </a:t>
            </a:r>
          </a:p>
          <a:p>
            <a:pPr marL="285750" indent="-285750" algn="l"/>
            <a:r>
              <a:rPr lang="en-US" sz="1600" dirty="0"/>
              <a:t>  </a:t>
            </a:r>
          </a:p>
          <a:p>
            <a:pPr marL="285750" indent="-285750"/>
            <a:endParaRPr lang="en-US" sz="16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2"/>
                </a:solidFill>
              </a:rPr>
              <a:t> Preventative Supports for all Students </a:t>
            </a:r>
            <a:endParaRPr lang="en-US" smtClean="0"/>
          </a:p>
        </p:txBody>
      </p:sp>
      <p:sp>
        <p:nvSpPr>
          <p:cNvPr id="48130" name="Isosceles Triangle 3"/>
          <p:cNvSpPr>
            <a:spLocks noChangeArrowheads="1"/>
          </p:cNvSpPr>
          <p:nvPr/>
        </p:nvSpPr>
        <p:spPr bwMode="auto">
          <a:xfrm>
            <a:off x="-20638" y="1781175"/>
            <a:ext cx="8951913" cy="7632700"/>
          </a:xfrm>
          <a:prstGeom prst="triangle">
            <a:avLst>
              <a:gd name="adj" fmla="val 49523"/>
            </a:avLst>
          </a:prstGeom>
          <a:solidFill>
            <a:srgbClr val="6C7472">
              <a:alpha val="41176"/>
            </a:srgbClr>
          </a:solidFill>
          <a:ln w="9525">
            <a:noFill/>
            <a:miter lim="800000"/>
            <a:headEnd/>
            <a:tailEnd/>
          </a:ln>
        </p:spPr>
        <p:txBody>
          <a:bodyPr/>
          <a:lstStyle/>
          <a:p>
            <a:endParaRPr lang="en-US"/>
          </a:p>
        </p:txBody>
      </p:sp>
      <p:cxnSp>
        <p:nvCxnSpPr>
          <p:cNvPr id="6" name="Straight Connector 5"/>
          <p:cNvCxnSpPr/>
          <p:nvPr/>
        </p:nvCxnSpPr>
        <p:spPr bwMode="auto">
          <a:xfrm flipV="1">
            <a:off x="1317625" y="7324725"/>
            <a:ext cx="6264275" cy="73025"/>
          </a:xfrm>
          <a:prstGeom prst="line">
            <a:avLst/>
          </a:prstGeom>
          <a:solidFill>
            <a:srgbClr val="6C7472"/>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TextBox 12"/>
          <p:cNvSpPr txBox="1"/>
          <p:nvPr/>
        </p:nvSpPr>
        <p:spPr>
          <a:xfrm>
            <a:off x="6468762" y="3724274"/>
            <a:ext cx="6345840" cy="1938992"/>
          </a:xfrm>
          <a:prstGeom prst="rect">
            <a:avLst/>
          </a:prstGeom>
          <a:noFill/>
        </p:spPr>
        <p:txBody>
          <a:bodyPr wrap="square">
            <a:spAutoFit/>
          </a:bodyPr>
          <a:lstStyle/>
          <a:p>
            <a:pPr marL="342900" indent="-342900" algn="l">
              <a:buFont typeface="Arial" pitchFamily="34" charset="0"/>
              <a:buChar char="•"/>
            </a:pPr>
            <a:r>
              <a:rPr lang="en-US" sz="2400" dirty="0" smtClean="0"/>
              <a:t>Speak – up  </a:t>
            </a:r>
          </a:p>
          <a:p>
            <a:pPr marL="342900" indent="-342900" algn="l">
              <a:buFont typeface="Arial" pitchFamily="34" charset="0"/>
              <a:buChar char="•"/>
            </a:pPr>
            <a:r>
              <a:rPr lang="en-US" sz="2400" dirty="0" smtClean="0"/>
              <a:t>SEL – programs such as: MindUP and</a:t>
            </a:r>
          </a:p>
          <a:p>
            <a:pPr marL="342900" indent="-342900" algn="l"/>
            <a:r>
              <a:rPr lang="en-US" sz="2400" dirty="0" smtClean="0"/>
              <a:t>    Emotional Literacy (RULER Approach)</a:t>
            </a:r>
            <a:endParaRPr lang="en-US" sz="2400" dirty="0"/>
          </a:p>
          <a:p>
            <a:pPr marL="342900" indent="-342900" algn="l">
              <a:buFont typeface="Arial" pitchFamily="34" charset="0"/>
              <a:buChar char="•"/>
            </a:pPr>
            <a:r>
              <a:rPr lang="en-US" sz="2400" dirty="0" smtClean="0"/>
              <a:t>Staff </a:t>
            </a:r>
            <a:r>
              <a:rPr lang="en-US" sz="2400" dirty="0"/>
              <a:t>training and procedure development  </a:t>
            </a:r>
          </a:p>
          <a:p>
            <a:pPr marL="342900" indent="-342900"/>
            <a:endParaRPr lang="en-US" sz="2400" dirty="0"/>
          </a:p>
        </p:txBody>
      </p:sp>
      <p:sp>
        <p:nvSpPr>
          <p:cNvPr id="14" name="TextBox 13"/>
          <p:cNvSpPr txBox="1"/>
          <p:nvPr/>
        </p:nvSpPr>
        <p:spPr>
          <a:xfrm>
            <a:off x="1339850" y="7972425"/>
            <a:ext cx="6340475" cy="585788"/>
          </a:xfrm>
          <a:prstGeom prst="rect">
            <a:avLst/>
          </a:prstGeom>
          <a:noFill/>
        </p:spPr>
        <p:txBody>
          <a:bodyPr wrap="none">
            <a:spAutoFit/>
          </a:bodyPr>
          <a:lstStyle/>
          <a:p>
            <a:pPr>
              <a:defRPr/>
            </a:pPr>
            <a:r>
              <a:rPr lang="en-US" sz="3200" dirty="0">
                <a:solidFill>
                  <a:schemeClr val="tx1">
                    <a:lumMod val="50000"/>
                  </a:schemeClr>
                </a:solidFill>
                <a:ea typeface="ヒラギノ角ゴ ProN W3" charset="0"/>
              </a:rPr>
              <a:t>Preventative Supports for All Students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381720" y="7541096"/>
            <a:ext cx="12293600" cy="1944687"/>
          </a:xfrm>
        </p:spPr>
        <p:txBody>
          <a:bodyPr/>
          <a:lstStyle/>
          <a:p>
            <a:pPr eaLnBrk="1" hangingPunct="1">
              <a:defRPr/>
            </a:pPr>
            <a:r>
              <a:rPr lang="en-US" sz="5200" b="1" dirty="0" smtClean="0"/>
              <a:t>District Practice and Policies for Managing Disclosures, What &amp; When to Report</a:t>
            </a:r>
          </a:p>
        </p:txBody>
      </p:sp>
      <p:sp>
        <p:nvSpPr>
          <p:cNvPr id="38914" name="Rectangle 3"/>
          <p:cNvSpPr>
            <a:spLocks/>
          </p:cNvSpPr>
          <p:nvPr/>
        </p:nvSpPr>
        <p:spPr bwMode="auto">
          <a:xfrm>
            <a:off x="1245816" y="2068488"/>
            <a:ext cx="3873500" cy="2854325"/>
          </a:xfrm>
          <a:prstGeom prst="rect">
            <a:avLst/>
          </a:prstGeom>
          <a:noFill/>
          <a:ln w="12700">
            <a:noFill/>
            <a:miter lim="800000"/>
            <a:headEnd/>
            <a:tailEnd/>
          </a:ln>
        </p:spPr>
        <p:txBody>
          <a:bodyPr wrap="none" lIns="0" tIns="0" rIns="0" bIns="0" anchor="ctr">
            <a:spAutoFit/>
          </a:bodyPr>
          <a:lstStyle/>
          <a:p>
            <a:pPr marL="571500" indent="-571500" algn="l">
              <a:lnSpc>
                <a:spcPct val="150000"/>
              </a:lnSpc>
              <a:buFont typeface="Arial" pitchFamily="34" charset="0"/>
              <a:buChar char="•"/>
            </a:pPr>
            <a:r>
              <a:rPr lang="en-US" dirty="0">
                <a:solidFill>
                  <a:schemeClr val="tx1"/>
                </a:solidFill>
                <a:ea typeface="MS PGothic" pitchFamily="34" charset="-128"/>
              </a:rPr>
              <a:t>Harm to Self </a:t>
            </a:r>
          </a:p>
          <a:p>
            <a:pPr marL="571500" indent="-571500" algn="l">
              <a:lnSpc>
                <a:spcPct val="150000"/>
              </a:lnSpc>
              <a:buFont typeface="Arial" pitchFamily="34" charset="0"/>
              <a:buChar char="•"/>
            </a:pPr>
            <a:r>
              <a:rPr lang="en-US" dirty="0">
                <a:solidFill>
                  <a:schemeClr val="tx1"/>
                </a:solidFill>
                <a:ea typeface="MS PGothic" pitchFamily="34" charset="-128"/>
              </a:rPr>
              <a:t>Harm to Other </a:t>
            </a:r>
          </a:p>
          <a:p>
            <a:pPr marL="571500" indent="-571500" algn="l">
              <a:lnSpc>
                <a:spcPct val="150000"/>
              </a:lnSpc>
              <a:buFont typeface="Arial" pitchFamily="34" charset="0"/>
              <a:buChar char="•"/>
            </a:pPr>
            <a:r>
              <a:rPr lang="en-US" dirty="0">
                <a:solidFill>
                  <a:schemeClr val="tx1"/>
                </a:solidFill>
                <a:ea typeface="MS PGothic" pitchFamily="34" charset="-128"/>
              </a:rPr>
              <a:t>Confidentiality </a:t>
            </a:r>
          </a:p>
        </p:txBody>
      </p:sp>
      <p:pic>
        <p:nvPicPr>
          <p:cNvPr id="38915" name="Picture 2"/>
          <p:cNvPicPr>
            <a:picLocks noChangeAspect="1"/>
          </p:cNvPicPr>
          <p:nvPr/>
        </p:nvPicPr>
        <p:blipFill>
          <a:blip r:embed="rId2"/>
          <a:srcRect/>
          <a:stretch>
            <a:fillRect/>
          </a:stretch>
        </p:blipFill>
        <p:spPr bwMode="auto">
          <a:xfrm>
            <a:off x="6214369" y="340297"/>
            <a:ext cx="5760640" cy="6999706"/>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20" y="628328"/>
            <a:ext cx="12293600" cy="1282700"/>
          </a:xfrm>
        </p:spPr>
        <p:txBody>
          <a:bodyPr/>
          <a:lstStyle/>
          <a:p>
            <a:pPr eaLnBrk="1" hangingPunct="1">
              <a:defRPr/>
            </a:pPr>
            <a:r>
              <a:rPr lang="en-CA" sz="5400" b="1" dirty="0" smtClean="0"/>
              <a:t>Speak Up School Presentations</a:t>
            </a:r>
            <a:endParaRPr lang="en-CA" sz="5400" b="1" dirty="0"/>
          </a:p>
        </p:txBody>
      </p:sp>
      <p:sp>
        <p:nvSpPr>
          <p:cNvPr id="45058" name="Content Placeholder 2"/>
          <p:cNvSpPr>
            <a:spLocks noGrp="1"/>
          </p:cNvSpPr>
          <p:nvPr>
            <p:ph idx="1"/>
          </p:nvPr>
        </p:nvSpPr>
        <p:spPr>
          <a:xfrm>
            <a:off x="2181225" y="2428875"/>
            <a:ext cx="8858250" cy="5842000"/>
          </a:xfrm>
          <a:extLst>
            <a:ext uri="{91240B29-F687-4f45-9708-019B960494DF}">
              <a14:hiddenLine xmlns:a14="http://schemas.microsoft.com/office/drawing/2010/main" xmlns="" w="9525">
                <a:solidFill>
                  <a:srgbClr val="000000"/>
                </a:solidFill>
                <a:miter lim="800000"/>
                <a:headEnd/>
                <a:tailEnd/>
              </a14:hiddenLine>
            </a:ext>
          </a:extLst>
        </p:spPr>
        <p:txBody>
          <a:bodyPr lIns="130046" tIns="65023" rIns="130046" bIns="65023" anchor="t"/>
          <a:lstStyle/>
          <a:p>
            <a:pPr marL="0" indent="0" eaLnBrk="1" hangingPunct="1">
              <a:defRPr/>
            </a:pPr>
            <a:r>
              <a:rPr lang="en-CA" dirty="0"/>
              <a:t>Increase Mental Health Awareness</a:t>
            </a:r>
          </a:p>
          <a:p>
            <a:pPr marL="0" indent="0" eaLnBrk="1" hangingPunct="1">
              <a:defRPr/>
            </a:pPr>
            <a:r>
              <a:rPr lang="en-CA" dirty="0"/>
              <a:t>Increase Mental Health Understanding</a:t>
            </a:r>
          </a:p>
          <a:p>
            <a:pPr marL="0" indent="0" eaLnBrk="1" hangingPunct="1">
              <a:defRPr/>
            </a:pPr>
            <a:r>
              <a:rPr lang="en-CA" dirty="0"/>
              <a:t>Address Stigma </a:t>
            </a:r>
          </a:p>
          <a:p>
            <a:pPr marL="0" indent="0" eaLnBrk="1" hangingPunct="1">
              <a:defRPr/>
            </a:pPr>
            <a:r>
              <a:rPr lang="en-CA" dirty="0"/>
              <a:t>Skills and Strategies for Emotional Wellbeing</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hoto - Vertic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Lef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Lef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Bullets &amp;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Bullets &amp; Photo">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ullets">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lan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Blank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lank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 Top">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itle - Top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Top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itle &amp; Subtitl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hoto - Vertic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Vertic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_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_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Center">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_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hoto - Horizont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Subtitle -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Subtitle - Photo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 Photo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Righ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Righ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2 Column">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2 Column">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2517</TotalTime>
  <Pages>0</Pages>
  <Words>1449</Words>
  <Characters>0</Characters>
  <Application>Microsoft Office PowerPoint</Application>
  <PresentationFormat>Custom</PresentationFormat>
  <Lines>0</Lines>
  <Paragraphs>177</Paragraphs>
  <Slides>23</Slides>
  <Notes>3</Notes>
  <HiddenSlides>0</HiddenSlides>
  <MMClips>0</MMClips>
  <ScaleCrop>false</ScaleCrop>
  <HeadingPairs>
    <vt:vector size="4" baseType="variant">
      <vt:variant>
        <vt:lpstr>Theme</vt:lpstr>
      </vt:variant>
      <vt:variant>
        <vt:i4>30</vt:i4>
      </vt:variant>
      <vt:variant>
        <vt:lpstr>Slide Titles</vt:lpstr>
      </vt:variant>
      <vt:variant>
        <vt:i4>23</vt:i4>
      </vt:variant>
    </vt:vector>
  </HeadingPairs>
  <TitlesOfParts>
    <vt:vector size="53" baseType="lpstr">
      <vt:lpstr>Photo - Vertical</vt:lpstr>
      <vt:lpstr>Photo - Vertical - Dark</vt:lpstr>
      <vt:lpstr>Title - Center</vt:lpstr>
      <vt:lpstr>Photo - Horizontal</vt:lpstr>
      <vt:lpstr>Title &amp; Bullets</vt:lpstr>
      <vt:lpstr>Title &amp; Subtitle - Photo</vt:lpstr>
      <vt:lpstr>Title &amp; Subtitle - Photo - Dark</vt:lpstr>
      <vt:lpstr>Title &amp; Bullets - Right</vt:lpstr>
      <vt:lpstr>Title &amp; Bullets - 2 Column</vt:lpstr>
      <vt:lpstr>Title &amp; Bullets - Left</vt:lpstr>
      <vt:lpstr>Title, Bullets &amp; Photo</vt:lpstr>
      <vt:lpstr>1_Bullets</vt:lpstr>
      <vt:lpstr>Blank</vt:lpstr>
      <vt:lpstr>Blank - Dark</vt:lpstr>
      <vt:lpstr>Title - Top</vt:lpstr>
      <vt:lpstr>Title - Top - Dark</vt:lpstr>
      <vt:lpstr>Title &amp; Subtitle</vt:lpstr>
      <vt:lpstr>1_Title &amp; Bullets</vt:lpstr>
      <vt:lpstr>1_Title - Center</vt:lpstr>
      <vt:lpstr>1_Title &amp; Subtitle</vt:lpstr>
      <vt:lpstr>1_Photo - Horizontal</vt:lpstr>
      <vt:lpstr>Photo - Horizontal Reflection</vt:lpstr>
      <vt:lpstr>1_Photo - Vertical</vt:lpstr>
      <vt:lpstr>Photo - Vertical Reflection</vt:lpstr>
      <vt:lpstr>1_Title - Top</vt:lpstr>
      <vt:lpstr>1_Blank</vt:lpstr>
      <vt:lpstr>1_Title &amp; Bullets - Left</vt:lpstr>
      <vt:lpstr>1_Title &amp; Bullets - 2 Column</vt:lpstr>
      <vt:lpstr>1_Title &amp; Bullets - Right</vt:lpstr>
      <vt:lpstr>1_Title, Bullets &amp; Photo</vt:lpstr>
      <vt:lpstr>Addressing Mental Health Concerns at School </vt:lpstr>
      <vt:lpstr>The Importance of School Support</vt:lpstr>
      <vt:lpstr>Slide 3</vt:lpstr>
      <vt:lpstr>Slide 4</vt:lpstr>
      <vt:lpstr>Slide 5</vt:lpstr>
      <vt:lpstr>Levels of Support </vt:lpstr>
      <vt:lpstr> Preventative Supports for all Students </vt:lpstr>
      <vt:lpstr>District Practice and Policies for Managing Disclosures, What &amp; When to Report</vt:lpstr>
      <vt:lpstr>Speak Up School Presentations</vt:lpstr>
      <vt:lpstr>   MindUP!</vt:lpstr>
      <vt:lpstr> Supportive  Interventions </vt:lpstr>
      <vt:lpstr>Supportive Interventions </vt:lpstr>
      <vt:lpstr>Slide 13</vt:lpstr>
      <vt:lpstr>Mental Health</vt:lpstr>
      <vt:lpstr>Slide 15</vt:lpstr>
      <vt:lpstr>Slide 16</vt:lpstr>
      <vt:lpstr>Slide 17</vt:lpstr>
      <vt:lpstr>Slide 18</vt:lpstr>
      <vt:lpstr>Intensive Supports </vt:lpstr>
      <vt:lpstr>Intensive Supports </vt:lpstr>
      <vt:lpstr>Slide 21</vt:lpstr>
      <vt:lpstr>Helping Students and Families</vt:lpstr>
      <vt:lpstr>What we all can 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to Resilience </dc:title>
  <dc:subject/>
  <dc:creator/>
  <cp:keywords/>
  <dc:description/>
  <cp:lastModifiedBy>Vardy, Suzanne</cp:lastModifiedBy>
  <cp:revision>61</cp:revision>
  <cp:lastPrinted>2013-03-27T04:53:12Z</cp:lastPrinted>
  <dcterms:modified xsi:type="dcterms:W3CDTF">2013-04-18T19:12:43Z</dcterms:modified>
</cp:coreProperties>
</file>