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23"/>
  </p:notesMasterIdLst>
  <p:handoutMasterIdLst>
    <p:handoutMasterId r:id="rId24"/>
  </p:handoutMasterIdLst>
  <p:sldIdLst>
    <p:sldId id="257" r:id="rId5"/>
    <p:sldId id="263" r:id="rId6"/>
    <p:sldId id="266" r:id="rId7"/>
    <p:sldId id="267" r:id="rId8"/>
    <p:sldId id="262" r:id="rId9"/>
    <p:sldId id="265" r:id="rId10"/>
    <p:sldId id="264" r:id="rId11"/>
    <p:sldId id="268" r:id="rId12"/>
    <p:sldId id="269" r:id="rId13"/>
    <p:sldId id="272" r:id="rId14"/>
    <p:sldId id="270" r:id="rId15"/>
    <p:sldId id="273" r:id="rId16"/>
    <p:sldId id="274" r:id="rId17"/>
    <p:sldId id="271" r:id="rId18"/>
    <p:sldId id="277" r:id="rId19"/>
    <p:sldId id="276" r:id="rId20"/>
    <p:sldId id="278"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832" autoAdjust="0"/>
  </p:normalViewPr>
  <p:slideViewPr>
    <p:cSldViewPr snapToGrid="0">
      <p:cViewPr varScale="1">
        <p:scale>
          <a:sx n="89" d="100"/>
          <a:sy n="89" d="100"/>
        </p:scale>
        <p:origin x="1434" y="84"/>
      </p:cViewPr>
      <p:guideLst/>
    </p:cSldViewPr>
  </p:slideViewPr>
  <p:notesTextViewPr>
    <p:cViewPr>
      <p:scale>
        <a:sx n="3" d="2"/>
        <a:sy n="3" d="2"/>
      </p:scale>
      <p:origin x="0" y="0"/>
    </p:cViewPr>
  </p:notesTextViewPr>
  <p:notesViewPr>
    <p:cSldViewPr snapToGrid="0" showGuides="1">
      <p:cViewPr varScale="1">
        <p:scale>
          <a:sx n="79" d="100"/>
          <a:sy n="79" d="100"/>
        </p:scale>
        <p:origin x="31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57B527-9545-4A18-82C6-985C2D673EE0}" type="datetimeFigureOut">
              <a:rPr lang="en-US" smtClean="0"/>
              <a:t>11/21/2019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6BD15E-A83F-499B-AE2F-72149146BFF5}" type="slidenum">
              <a:rPr lang="en-US" smtClean="0"/>
              <a:t>‹#›</a:t>
            </a:fld>
            <a:endParaRPr lang="en-US"/>
          </a:p>
        </p:txBody>
      </p:sp>
    </p:spTree>
    <p:extLst>
      <p:ext uri="{BB962C8B-B14F-4D97-AF65-F5344CB8AC3E}">
        <p14:creationId xmlns:p14="http://schemas.microsoft.com/office/powerpoint/2010/main" val="152833932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9-11-20T00:09:29.818"/>
    </inkml:context>
    <inkml:brush xml:id="br0">
      <inkml:brushProperty name="width" value="0.05292" units="cm"/>
      <inkml:brushProperty name="height" value="0.05292" units="cm"/>
      <inkml:brushProperty name="color" value="#FF0000"/>
    </inkml:brush>
  </inkml:definitions>
  <inkml:trace contextRef="#ctx0" brushRef="#br0">10627 12507 23 0,'12'-1'18'15,"-12"1"-4"-15,0 0-3 16,0 0-3-16,12-1 1 16,-12 1 1-16,0 0 1 15,0 0 0-15,0 0 2 16,0 0 1-16,0 0 1 15,0 0-1-15,-9 11-1 16,9-11-1-16,0 0-1 16,-11 12-1-16,11-12-1 15,0 0-1-15,-5 15-1 16,5-15 2-16,0 0-4 16,0 0-5-16,0 0 0 0,0 0 0 15,0 0 0-15,0 0 0 16,0 0 0-16,0 0 0 15,0 0 0-15,0 0 0 16,0 0 0-16,0 0 0 16,0 0 0-16,0 0 0 15,0 0 0-15,0 0 0 16,13-8 0-16,-13 8 0 16,0 0 0-16,17-3 0 15,-17 3 0-15,17 0 0 16,-17 0 0-16,17-3 0 15,-17 3 0-15,19-5 0 16,-19 5 0-16,17-1 0 0,-17 1 0 16,16-3 0-16,-16 3 0 15,14-2 0-15,-14 2 0 16,16 0 0 0,-16 0 0-16,17-2 0 0,-17 2 0 15,20 0 0-15,-20 0 0 16,22-4 0-16,-9 3 0 15,0-2 0-15,2 2 0 16,-1 0 0-16,1 0 0 16,1-2 0-16,-1 3 0 15,1-1 0-15,1-1 0 16,0 1 0-16,2 0 0 16,-2-1 0-16,1 0 0 15,1 0 0-15,-1 1 0 16,1-2 0-16,-1 2 0 15,-1-1 0-15,1-1 0 16,1 0 0-16,-1 2 0 0,1-2 0 16,-1 3 0-16,1-1 0 15,-2-2 0-15,1 3 0 16,1-2 0-16,-1-2 0 16,0 3 0-16,1-3 0 15,-2 0 0-15,3-2 0 16,-2 2 0-16,2-2 0 15,-2 1 0-15,2 2 0 0,-2-2 0 16,1 2 0-16,-2-1 0 16,1 3 0-1,-1-2 0-15,1 3 0 16,-1-1 0-16,1 0 0 0,0-1 0 16,2 0 0-16,0-2 0 15,1 1 0-15,0 1 0 16,3-2 0-16,-2 1 0 15,0-2 0-15,3 1 0 16,-1 1 0-16,1-1 0 16,0 2 0-16,1-1 0 15,2 0 0-15,0 1 0 16,-1 0 0-16,2 0 0 16,0-1 0-16,0 1 0 15,0-1 0-15,-1 0 0 16,-2 1 0-16,0-1 0 15,-1 0 0-15,0 2 0 0,0 0 0 16,0 0 0-16,2-2 0 16,0-1 0-16,1-1 0 15,2-1 0-15,0 1 0 16,1-1 0-16,2-1 0 16,0 1 0-16,1-1 0 15,0 0 0-15,-1 1 0 16,1 1 0-16,0-1 0 15,0 0 0-15,-1-1 0 0,0 3 0 16,0-2 0-16,0-1 0 16,0 2 0-1,-2-2 0-15,1 0 0 16,-2 0 0-16,-1 2 0 0,0-2 0 16,-2 3 0-16,-1-1 0 15,-1 4 0-15,0-1 0 16,-1 0 0-16,1 0 0 15,-2 2 0-15,2-1 0 16,0 0 0-16,0 1 0 16,0-4 0-16,0 4 0 15,-1-3 0-15,1 2 0 16,-3-2 0-16,2 3 0 0,-2-2 0 16,1 0 0-1,-2 1 0-15,1 0 0 16,-1-1 0-16,0 0 0 15,0 0 0-15,0-1 0 0,2 0 0 16,-1 0 0-16,2-2 0 16,1 1 0-16,0-1 0 15,1 1 0-15,3-1 0 16,0 1 0-16,2-3 0 16,0 1 0-16,2-2 0 15,0 1 0-15,-1-1 0 16,1 0 0-16,0 2 0 15,-1-2 0-15,-1 1 0 16,1 1 0-16,0 1 0 16,-1-2 0-16,1 2 0 15,-1-2 0-15,1 2 0 16,-1 0 0-16,1-2 0 0,-2-1 0 16,2 3 0-1,-2-3 0-15,2 2 0 16,-2-1 0-16,2-1 0 15,-2 0 0-15,0 2 0 0,-1-2 0 16,0-1 0-16,-1 1 0 16,1-1 0-16,-2-1 0 15,2 4 0-15,0-3 0 16,0 1 0-16,0 1 0 16,2 1 0-16,1 1 0 15,1 2 0-15,0-2 0 16,0-2 0-16,2 4 0 15,1-2 0-15,1-1 0 0,-1-1 0 16,0 2 0 0,1 0 0-16,-3-1 0 15,0 2 0-15,0-1 0 16,-1 1 0-16,-2-1 0 0,-1 2 0 16,-1-1 0-16,0-1 0 15,-3 1 0-15,0 2 0 16,-2-2 0-16,0 1 0 15,-1 2 0-15,-1-2 0 16,-1 0 0-16,-3 3 0 16,-1-1 0-16,-1-1 0 15,-4 2 0-15,-12 0 0 16,16-2 0-16,-16 2 0 16,0 0 0-16,0 0 0 15,0 0 0-15,0 0 0 16,0 0 0-16,0 0 0 0,0 0 0 15,0 0 0-15,-11-13-13 16,11 13-24-16,8-31-2 16,2 3-1-16,0-17-4 15,5-14 2-15</inkml:trace>
  <inkml:trace contextRef="#ctx0" brushRef="#br0" timeOffset="19972.49">11659 11507 13 0,'0'0'10'0,"0"0"-3"16,0 0-1-16,14-4-2 15,-14 4 1-15,0 0 1 0,0 0 0 16,12-7 1-16,-12 7 0 15,0 0 0-15,0 0 2 16,0 0 0-16,0 0-1 16,0 0 0-16,0 0-2 15,0 0 1-15,0 0-1 16,-4-16-2-16,4 16 0 16,0 0 0-16,-14-13-1 15,14 13 0-15,-14-11 0 16,14 11 0-16,-15-5 0 15,15 5-1-15,-16-7 1 16,16 7-1-16,-16-5 0 16,16 5 0-16,-16-2 0 0,16 2 1 15,-14-3-1-15,14 3 0 16,-15-3 1-16,15 3-1 16,-13-1 1-1,13 1-1-15,-16 0 1 0,16 0-2 16,-17 4 1-16,17-4 0 15,-21 9-2-15,9-4 2 16,0 2 0-16,1 1-1 16,-1 0 1-16,-1 1 0 15,13-9 0-15,-21 20 0 16,21-20 1-16,-20 18-1 16,20-18-1-16,-13 17 2 15,13-17-2-15,-7 12 2 0,7-12 0 16,0 0 0-16,0 0 0 15,16 9-1 1,-16-9 0-16,21 1 0 16,-9-1-1-16,2 2 0 0,1-2-1 15,1 1 0-15,-1 2-1 16,1-1 1-16,1 2-1 16,-1 1 1-16,1 1-1 15,-1 0 1-15,0 2 0 16,-1-1-1-16,1-1 1 15,-1 1-1-15,-1-1 0 16,1 2 0-16,-2 0 0 16,-1 0-1-16,0 0 0 0,-12-8 0 15,17 19 0 1,-17-19 0-16,9 21-1 16,-7-9 1-16,-3 0 0 15,-3 0 1-15,-2 0 0 0,-5 2 0 16,-2 0 1-16,-3 0 0 15,-2 0 2-15,-5-2 0 16,1 1 2-16,-3-3 2 16,1 1 2-16,-3-8 0 15,4-1 0-15,-3-2-2 16,5-2-6-16,0-4 0 16,4 2 0-16,1-2 0 15,3-3 0-15,13 9 0 16,-17-8-17-16,17 8-14 15,0 0-5-15,0 0-1 16,14-20-3-16,-2 6-5 0,3-5 5 16</inkml:trace>
  <inkml:trace contextRef="#ctx0" brushRef="#br0" timeOffset="20926.734">11951 11210 17 0,'0'0'12'0,"2"-14"3"15,-2 14 1-15,0 0 2 16,0 0 1-16,0 0 1 15,0 0-2-15,0 0-2 16,0 0-2-16,0 0-4 16,0 0 0-16,0 0-2 15,0 0 1-15,0 0 0 16,-2 16 0-16,2-16 1 16,0 0 0-16,0 0-1 15,8 20-3-15,-7-8-6 16,3 2 0-16,0 3 0 15,1 5 0-15,0 3 0 16,1 2 0-16,1 2 0 0,1 2 0 16,3 0 0-16,-1 2 0 15,2 0 0 1,-1-1 0-16,1-2 0 16,-1-1 0-16,0-2 0 0,-2-2 0 15,-1-3 0-15,-3-2 0 16,-1-3 0-16,-1-4 0 15,-3-13 0-15,1 20 0 16,-1-20 0-16,0 0 0 16,-1 13 0-16,1-13-5 15,0 0-18-15,0 0-7 16,-4-17-6-16,4 17 0 0,-7-21-1 16,1 7 1-1,2-3 5-15</inkml:trace>
  <inkml:trace contextRef="#ctx0" brushRef="#br0" timeOffset="21509.054">11824 11580 63 0,'-13'9'25'16,"13"-9"-2"-16,0 0-8 16,0 0-5-16,0 0-1 15,9-19 0-15,-9 19 2 16,21-19 2-16,-5 6-1 16,-1-3 0-16,4 3 0 15,0-3-2-15,5 5 1 16,-3-3-2-16,4 5-2 15,0-3-3-15,2 4-4 0,1 0 0 16,2 0 0-16,3 1 0 16,1-3 0-16,3 3 0 15,0 1 0-15,0 1 0 16,-2 1 0-16,-2 3 0 16,-3-1 0-16,-5 2 0 15,-2 2 0-15,-7-1 0 16,-5-1 0-16,-11 0 0 15,15 1 0-15,-15-1 0 16,0 0-1-16,0 0-19 16,0 0-8-16,0 0-8 15,0 0-1-15,0 0-3 16,0 0-1-16,0 0 5 0</inkml:trace>
  <inkml:trace contextRef="#ctx0" brushRef="#br0" timeOffset="22326.374">12623 11561 54 0,'0'0'22'0,"0"0"-3"16,-14-6-6-16,14 6-3 16,-10-12-1-16,10 12 0 15,-11-11 0-15,11 11 1 16,-14-8 1-1,14 8 0-15,-17 0 0 0,17 0 0 16,-19 8-3-16,7 0-1 16,0-1-2-16,-1 5 1 15,1-5-3-15,0 7 1 16,-1-3 0-16,2 4 0 16,1-1 0-16,3 2 2 15,3 0-1-15,4-1-5 16,0 3 0-16,7-1 0 0,1-3 0 15,5 0 0 1,3-2 0-16,5 0 0 16,1-3 0-16,4 2 0 15,2-7 0-15,0-2 0 0,1-2 0 16,0 0 0-16,-3-4 0 16,-1-1 0-16,-3-3 0 15,-3-2 0 1,-4-1 0-16,-3-2 0 0,-3-3 0 15,-3 1 0-15,-4-4 0 16,-3 1 0-16,-6 0 0 16,-2-3 0-16,-5 3 0 15,-6 1 0-15,-4 6 0 16,-3 3 0-16,-5 4 0 16,-3 3 0-16,6 7-15 15,-7-1-17-15,10 2-3 16,0-4-6-16,10-5-1 0,5-11-1 15,13-8 2-15</inkml:trace>
  <inkml:trace contextRef="#ctx0" brushRef="#br0" timeOffset="23065.911">12984 11190 84 0,'-15'4'31'0,"15"-4"-5"15,0 0-9-15,0 0-5 16,-12 4-2-16,12-4-1 16,0 0-1-16,-1 19 0 15,1-19 0-15,-3 24 1 0,-1-9-1 16,4 7 0-16,-4-1-1 16,3 6 0-16,-2 4-4 15,3 3-3-15,-1 1 0 16,4 0 0-16,-1 2 0 15,2-1 0-15,2-1 0 16,-1-3 0-16,0-5 0 16,0-3 0-16,-1-5 0 15,0-4 0-15,-4-15 0 16,3 17 0-16,-3-17 0 16,0 0-18-16,0 0-13 15,10-13-5-15,-4 0-5 0,-2-4-1 16,4-3 0-16,-3-4 4 15</inkml:trace>
  <inkml:trace contextRef="#ctx0" brushRef="#br0" timeOffset="24088.365">13205 11568 38 0,'0'0'16'0,"0"0"0"15,4-16-2 1,-4 16-1-16,5-14 1 16,-5 14-2-16,6-15 1 0,-6 15 0 15,2-16 0-15,-2 16 1 16,0-13-2-16,0 13 3 16,0 0 0-16,0 0 0 15,-3-12-4-15,3 12 0 16,0 0-11-16,0 0 0 15,0 0 0-15,16 2 0 16,-16-2 0-16,16-2 0 16,-16 2 0-16,23-1 0 15,-8 2 0-15,2-1 0 16,1 0 0-16,1 0 0 16,-1-1 0-16,1 1 0 15,0-2 0-15,-3 0 0 0,0-2 0 16,-4-1 0-16,-12 5 0 15,18-12 0-15,-18 12 0 16,7-14 0-16,-7 14 0 16,-3-19 0-16,3 19 0 15,-14-17 0-15,14 17 0 16,-20-15 0-16,8 7 0 16,-1 0 0-16,0 4 0 15,-2 0 0-15,1 1 0 16,-2 2 0-16,2 1 0 15,-2 3 0-15,3 1 0 16,-1 0 0-16,3 1 0 16,11-5 0-16,-19 14 0 0,19-14 0 15,-13 16 0-15,13-16 0 16,-9 18 0 0,9-18 0-16,-7 21 0 15,3-6 0-15,3 2 0 0,0 1 0 16,1 2 0-16,1 1 0 15,2 0 0-15,1 1 0 16,2 0 0-16,5-2 0 16,0-3 0-16,4-1 0 15,3-3 0-15,3-2 0 16,3-5 0-16,2-3 0 16,2-2 0-16,0-5 0 0,2 2 0 15,-6-6-8 1,3 4-19-16,-7-7-8 0,0 3-3 15,-7-5-2 1,0 1-1-16,-6-2 0 16</inkml:trace>
  <inkml:trace contextRef="#ctx0" brushRef="#br0" timeOffset="24926.493">13753 11421 116 0,'-12'-4'34'0,"12"4"-2"16,0 0-13-16,0 0-5 16,-13-4-3-16,13 4-2 0,0 0-1 15,2 17-1-15,-2-17-2 16,2 21-5-1,-2-7 0-15,4 5 0 0,-1-2 0 16,1 3 0-16,1-1 0 16,2 1 0-16,-2 0 0 15,1-2 0-15,1-4 0 16,-2-2 0-16,-1 1 0 16,-4-13 0-16,5 19 0 15,-5-19 0-15,0 0 0 16,0 0 0-16,0 0 0 15,0 0 0-15,-11-2 0 16,11 2 0-16,-10-22 0 0,5 8 0 16,0-3 0-1,1-4 0-15,1-3 0 16,2 2 0-16,2-1 0 16,1 1 0-16,3 0 0 0,1 1 0 15,4 1 0-15,1 3 0 16,4 3 0-16,1-1 0 15,2 3 0-15,2 2 0 16,2 3 0-16,1 3 0 16,0 4 0-16,1 6 0 15,-2 4 0-15,1 7 0 16,-2 2 0-16,0 5 0 16,-3 1 0-16,1 2 0 15,-4 0 0-15,1-2 0 16,-3-3 0-16,-1-2 0 15,-1-3 0-15,-3-5 0 16,-8-12 0-16,12 18 0 0,-12-18 0 16,0 0 0-16,0 0 0 15,0 0 0-15,11 11 0 16,-11-11-32-16,0 0-4 16,7-25-1-16,-2 3-3 15,-1-13-1-15,0-12-1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2A402-9AEC-46CD-BFFB-8C45353B9417}" type="datetimeFigureOut">
              <a:rPr lang="en-US" smtClean="0"/>
              <a:t>11/21/2019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6FFF6-EFF5-46FA-B62C-F141E1274D59}" type="slidenum">
              <a:rPr lang="en-US" smtClean="0"/>
              <a:t>‹#›</a:t>
            </a:fld>
            <a:endParaRPr lang="en-US"/>
          </a:p>
        </p:txBody>
      </p:sp>
    </p:spTree>
    <p:extLst>
      <p:ext uri="{BB962C8B-B14F-4D97-AF65-F5344CB8AC3E}">
        <p14:creationId xmlns:p14="http://schemas.microsoft.com/office/powerpoint/2010/main" val="755667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6FFF6-EFF5-46FA-B62C-F141E1274D59}" type="slidenum">
              <a:rPr lang="en-US" smtClean="0"/>
              <a:t>1</a:t>
            </a:fld>
            <a:endParaRPr lang="en-US"/>
          </a:p>
        </p:txBody>
      </p:sp>
    </p:spTree>
    <p:extLst>
      <p:ext uri="{BB962C8B-B14F-4D97-AF65-F5344CB8AC3E}">
        <p14:creationId xmlns:p14="http://schemas.microsoft.com/office/powerpoint/2010/main" val="4005229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6FFF6-EFF5-46FA-B62C-F141E1274D59}" type="slidenum">
              <a:rPr lang="en-US" smtClean="0"/>
              <a:t>8</a:t>
            </a:fld>
            <a:endParaRPr lang="en-US"/>
          </a:p>
        </p:txBody>
      </p:sp>
    </p:spTree>
    <p:extLst>
      <p:ext uri="{BB962C8B-B14F-4D97-AF65-F5344CB8AC3E}">
        <p14:creationId xmlns:p14="http://schemas.microsoft.com/office/powerpoint/2010/main" val="1799947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Place is a relationship. All life is interrelated. • Place is experiential. Experiences a person has on the land give it meaning. • Place is local. While there are commonalities, each First Nation has a unique, local understanding of Place. • Place is land-based. Land is interconnected and essential to all aspects of culture</a:t>
            </a:r>
            <a:endParaRPr lang="en-US" dirty="0"/>
          </a:p>
        </p:txBody>
      </p:sp>
      <p:sp>
        <p:nvSpPr>
          <p:cNvPr id="4" name="Slide Number Placeholder 3"/>
          <p:cNvSpPr>
            <a:spLocks noGrp="1"/>
          </p:cNvSpPr>
          <p:nvPr>
            <p:ph type="sldNum" sz="quarter" idx="5"/>
          </p:nvPr>
        </p:nvSpPr>
        <p:spPr/>
        <p:txBody>
          <a:bodyPr/>
          <a:lstStyle/>
          <a:p>
            <a:fld id="{4BD6FFF6-EFF5-46FA-B62C-F141E1274D59}" type="slidenum">
              <a:rPr lang="en-US" smtClean="0"/>
              <a:t>9</a:t>
            </a:fld>
            <a:endParaRPr lang="en-US"/>
          </a:p>
        </p:txBody>
      </p:sp>
    </p:spTree>
    <p:extLst>
      <p:ext uri="{BB962C8B-B14F-4D97-AF65-F5344CB8AC3E}">
        <p14:creationId xmlns:p14="http://schemas.microsoft.com/office/powerpoint/2010/main" val="2736807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Forensics…women going in to the field grew from less than 30% to 65% due to the impact of TV shows! Really!</a:t>
            </a:r>
          </a:p>
        </p:txBody>
      </p:sp>
      <p:sp>
        <p:nvSpPr>
          <p:cNvPr id="4" name="Slide Number Placeholder 3"/>
          <p:cNvSpPr>
            <a:spLocks noGrp="1"/>
          </p:cNvSpPr>
          <p:nvPr>
            <p:ph type="sldNum" sz="quarter" idx="5"/>
          </p:nvPr>
        </p:nvSpPr>
        <p:spPr/>
        <p:txBody>
          <a:bodyPr/>
          <a:lstStyle/>
          <a:p>
            <a:fld id="{4BD6FFF6-EFF5-46FA-B62C-F141E1274D59}" type="slidenum">
              <a:rPr lang="en-US" smtClean="0"/>
              <a:t>11</a:t>
            </a:fld>
            <a:endParaRPr lang="en-US"/>
          </a:p>
        </p:txBody>
      </p:sp>
    </p:spTree>
    <p:extLst>
      <p:ext uri="{BB962C8B-B14F-4D97-AF65-F5344CB8AC3E}">
        <p14:creationId xmlns:p14="http://schemas.microsoft.com/office/powerpoint/2010/main" val="2710056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giving you some links with this info in it.</a:t>
            </a:r>
          </a:p>
        </p:txBody>
      </p:sp>
      <p:sp>
        <p:nvSpPr>
          <p:cNvPr id="4" name="Slide Number Placeholder 3"/>
          <p:cNvSpPr>
            <a:spLocks noGrp="1"/>
          </p:cNvSpPr>
          <p:nvPr>
            <p:ph type="sldNum" sz="quarter" idx="5"/>
          </p:nvPr>
        </p:nvSpPr>
        <p:spPr/>
        <p:txBody>
          <a:bodyPr/>
          <a:lstStyle/>
          <a:p>
            <a:fld id="{4BD6FFF6-EFF5-46FA-B62C-F141E1274D59}" type="slidenum">
              <a:rPr lang="en-US" smtClean="0"/>
              <a:t>12</a:t>
            </a:fld>
            <a:endParaRPr lang="en-US"/>
          </a:p>
        </p:txBody>
      </p:sp>
    </p:spTree>
    <p:extLst>
      <p:ext uri="{BB962C8B-B14F-4D97-AF65-F5344CB8AC3E}">
        <p14:creationId xmlns:p14="http://schemas.microsoft.com/office/powerpoint/2010/main" val="3899719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Illustration from </a:t>
            </a:r>
            <a:r>
              <a:rPr lang="en-US" dirty="0" err="1"/>
              <a:t>Hakai</a:t>
            </a:r>
            <a:r>
              <a:rPr lang="en-US" dirty="0"/>
              <a:t> magazine: </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Thunderbird and Whale had a terrible fight. Illustration by Jeffrey </a:t>
            </a:r>
            <a:r>
              <a:rPr lang="en-CA" sz="1200" b="0" i="0" kern="1200" dirty="0" err="1">
                <a:solidFill>
                  <a:schemeClr val="tx1"/>
                </a:solidFill>
                <a:effectLst/>
                <a:latin typeface="+mn-lt"/>
                <a:ea typeface="+mn-ea"/>
                <a:cs typeface="+mn-cs"/>
              </a:rPr>
              <a:t>Veregge</a:t>
            </a:r>
            <a:endParaRPr lang="en-CA" sz="1200" b="0" i="0" kern="1200" dirty="0">
              <a:solidFill>
                <a:schemeClr val="tx1"/>
              </a:solidFill>
              <a:effectLst/>
              <a:latin typeface="+mn-lt"/>
              <a:ea typeface="+mn-ea"/>
              <a:cs typeface="+mn-cs"/>
            </a:endParaRPr>
          </a:p>
          <a:p>
            <a:pPr fontAlgn="base"/>
            <a:r>
              <a:rPr lang="en-CA" sz="1200" b="1" kern="1200" dirty="0">
                <a:solidFill>
                  <a:schemeClr val="tx1"/>
                </a:solidFill>
                <a:effectLst/>
                <a:latin typeface="+mn-lt"/>
                <a:ea typeface="+mn-ea"/>
                <a:cs typeface="+mn-cs"/>
              </a:rPr>
              <a:t>The Great Quake and the Great Drowning</a:t>
            </a:r>
          </a:p>
          <a:p>
            <a:endParaRPr lang="en-US" dirty="0"/>
          </a:p>
        </p:txBody>
      </p:sp>
      <p:sp>
        <p:nvSpPr>
          <p:cNvPr id="4" name="Slide Number Placeholder 3"/>
          <p:cNvSpPr>
            <a:spLocks noGrp="1"/>
          </p:cNvSpPr>
          <p:nvPr>
            <p:ph type="sldNum" sz="quarter" idx="5"/>
          </p:nvPr>
        </p:nvSpPr>
        <p:spPr/>
        <p:txBody>
          <a:bodyPr/>
          <a:lstStyle/>
          <a:p>
            <a:fld id="{4BD6FFF6-EFF5-46FA-B62C-F141E1274D59}" type="slidenum">
              <a:rPr lang="en-US" smtClean="0"/>
              <a:t>15</a:t>
            </a:fld>
            <a:endParaRPr lang="en-US"/>
          </a:p>
        </p:txBody>
      </p:sp>
    </p:spTree>
    <p:extLst>
      <p:ext uri="{BB962C8B-B14F-4D97-AF65-F5344CB8AC3E}">
        <p14:creationId xmlns:p14="http://schemas.microsoft.com/office/powerpoint/2010/main" val="247917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wouldn’t say the new curriculum has laid this out well, but in the 5 years that it has been out, there are lots of things working there…</a:t>
            </a:r>
          </a:p>
        </p:txBody>
      </p:sp>
      <p:sp>
        <p:nvSpPr>
          <p:cNvPr id="4" name="Slide Number Placeholder 3"/>
          <p:cNvSpPr>
            <a:spLocks noGrp="1"/>
          </p:cNvSpPr>
          <p:nvPr>
            <p:ph type="sldNum" sz="quarter" idx="5"/>
          </p:nvPr>
        </p:nvSpPr>
        <p:spPr/>
        <p:txBody>
          <a:bodyPr/>
          <a:lstStyle/>
          <a:p>
            <a:fld id="{4BD6FFF6-EFF5-46FA-B62C-F141E1274D59}" type="slidenum">
              <a:rPr lang="en-US" smtClean="0"/>
              <a:t>16</a:t>
            </a:fld>
            <a:endParaRPr lang="en-US"/>
          </a:p>
        </p:txBody>
      </p:sp>
    </p:spTree>
    <p:extLst>
      <p:ext uri="{BB962C8B-B14F-4D97-AF65-F5344CB8AC3E}">
        <p14:creationId xmlns:p14="http://schemas.microsoft.com/office/powerpoint/2010/main" val="939542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5"/>
          </p:nvPr>
        </p:nvSpPr>
        <p:spPr/>
        <p:txBody>
          <a:bodyPr/>
          <a:lstStyle/>
          <a:p>
            <a:fld id="{4BD6FFF6-EFF5-46FA-B62C-F141E1274D59}" type="slidenum">
              <a:rPr lang="en-US" smtClean="0"/>
              <a:t>17</a:t>
            </a:fld>
            <a:endParaRPr lang="en-US"/>
          </a:p>
        </p:txBody>
      </p:sp>
    </p:spTree>
    <p:extLst>
      <p:ext uri="{BB962C8B-B14F-4D97-AF65-F5344CB8AC3E}">
        <p14:creationId xmlns:p14="http://schemas.microsoft.com/office/powerpoint/2010/main" val="1657777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3"/>
          <p:cNvSpPr>
            <a:spLocks noGrp="1"/>
          </p:cNvSpPr>
          <p:nvPr>
            <p:ph type="ctrTitle"/>
          </p:nvPr>
        </p:nvSpPr>
        <p:spPr>
          <a:xfrm>
            <a:off x="1910080" y="1179705"/>
            <a:ext cx="9875520" cy="1472184"/>
          </a:xfrm>
          <a:prstGeom prst="rect">
            <a:avLst/>
          </a:prstGeom>
        </p:spPr>
        <p:txBody>
          <a:bodyPr anchor="b"/>
          <a:lstStyle>
            <a:lvl1pPr algn="ctr">
              <a:defRPr/>
            </a:lvl1pPr>
            <a:extLst/>
          </a:lstStyle>
          <a:p>
            <a:r>
              <a:rPr kumimoji="0" lang="en-US"/>
              <a:t>Click to edit Master title style</a:t>
            </a:r>
            <a:endParaRPr kumimoji="0" lang="en-US" dirty="0"/>
          </a:p>
        </p:txBody>
      </p:sp>
      <p:sp>
        <p:nvSpPr>
          <p:cNvPr id="22" name="Subtitle 21"/>
          <p:cNvSpPr>
            <a:spLocks noGrp="1"/>
          </p:cNvSpPr>
          <p:nvPr>
            <p:ph type="subTitle" idx="1"/>
          </p:nvPr>
        </p:nvSpPr>
        <p:spPr>
          <a:xfrm>
            <a:off x="1910080" y="2669871"/>
            <a:ext cx="9875520" cy="1752600"/>
          </a:xfrm>
          <a:prstGeom prst="rect">
            <a:avLst/>
          </a:prstGeom>
        </p:spPr>
        <p:txBody>
          <a:bodyPr tIns="0"/>
          <a:lstStyle>
            <a:lvl1pPr marL="27432" indent="0" algn="ctr">
              <a:buNone/>
              <a:defRPr sz="2600" b="1">
                <a:solidFill>
                  <a:schemeClr val="accent1">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sp>
        <p:nvSpPr>
          <p:cNvPr id="7" name="Date Placeholder 6"/>
          <p:cNvSpPr>
            <a:spLocks noGrp="1"/>
          </p:cNvSpPr>
          <p:nvPr>
            <p:ph type="dt" sz="half" idx="10"/>
          </p:nvPr>
        </p:nvSpPr>
        <p:spPr>
          <a:xfrm>
            <a:off x="4775200" y="6305550"/>
            <a:ext cx="2844800" cy="476250"/>
          </a:xfrm>
          <a:prstGeom prst="rect">
            <a:avLst/>
          </a:prstGeom>
        </p:spPr>
        <p:txBody>
          <a:bodyPr/>
          <a:lstStyle/>
          <a:p>
            <a:fld id="{22ED8DFF-AC58-4CE1-95FC-5B760807040E}" type="datetime1">
              <a:rPr lang="en-US" smtClean="0"/>
              <a:t>11/21/2019</a:t>
            </a:fld>
            <a:endParaRPr lang="en-US"/>
          </a:p>
        </p:txBody>
      </p:sp>
      <p:sp>
        <p:nvSpPr>
          <p:cNvPr id="20" name="Footer Placeholder 19"/>
          <p:cNvSpPr>
            <a:spLocks noGrp="1"/>
          </p:cNvSpPr>
          <p:nvPr>
            <p:ph type="ftr" sz="quarter" idx="11"/>
          </p:nvPr>
        </p:nvSpPr>
        <p:spPr>
          <a:xfrm>
            <a:off x="7620000" y="6305550"/>
            <a:ext cx="3860800" cy="476250"/>
          </a:xfrm>
          <a:prstGeom prst="rect">
            <a:avLst/>
          </a:prstGeom>
        </p:spPr>
        <p:txBody>
          <a:bodyPr/>
          <a:lstStyle/>
          <a:p>
            <a:r>
              <a:rPr lang="en-US"/>
              <a:t>Add a footer</a:t>
            </a:r>
          </a:p>
        </p:txBody>
      </p:sp>
      <p:sp>
        <p:nvSpPr>
          <p:cNvPr id="10" name="Slide Number Placeholder 9"/>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7272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638"/>
            <a:ext cx="9997440" cy="11430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1914144" y="1447800"/>
            <a:ext cx="9997440" cy="4800600"/>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75200" y="6305550"/>
            <a:ext cx="2844800" cy="476250"/>
          </a:xfrm>
          <a:prstGeom prst="rect">
            <a:avLst/>
          </a:prstGeom>
        </p:spPr>
        <p:txBody>
          <a:bodyPr/>
          <a:lstStyle/>
          <a:p>
            <a:fld id="{AA3D4F3E-03CF-4020-A455-976DE93B6CFF}" type="datetime1">
              <a:rPr lang="en-US" smtClean="0"/>
              <a:t>11/21/2019</a:t>
            </a:fld>
            <a:endParaRPr lang="en-US"/>
          </a:p>
        </p:txBody>
      </p:sp>
      <p:sp>
        <p:nvSpPr>
          <p:cNvPr id="5" name="Footer Placeholder 4"/>
          <p:cNvSpPr>
            <a:spLocks noGrp="1"/>
          </p:cNvSpPr>
          <p:nvPr>
            <p:ph type="ftr" sz="quarter" idx="11"/>
          </p:nvPr>
        </p:nvSpPr>
        <p:spPr>
          <a:xfrm>
            <a:off x="7620000" y="6305550"/>
            <a:ext cx="3860800" cy="476250"/>
          </a:xfrm>
          <a:prstGeom prst="rect">
            <a:avLst/>
          </a:prstGeom>
        </p:spPr>
        <p:txBody>
          <a:bodyPr/>
          <a:lstStyle/>
          <a:p>
            <a:r>
              <a:rPr lang="en-US"/>
              <a:t>Add a footer</a:t>
            </a:r>
          </a:p>
        </p:txBody>
      </p:sp>
      <p:sp>
        <p:nvSpPr>
          <p:cNvPr id="6" name="Slide Number Placeholder 5"/>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499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75200" y="6305550"/>
            <a:ext cx="2844800" cy="476250"/>
          </a:xfrm>
          <a:prstGeom prst="rect">
            <a:avLst/>
          </a:prstGeom>
        </p:spPr>
        <p:txBody>
          <a:bodyPr/>
          <a:lstStyle/>
          <a:p>
            <a:fld id="{3AB81425-5192-475F-8F5F-48429B4F668B}" type="datetime1">
              <a:rPr lang="en-US" smtClean="0"/>
              <a:t>11/21/2019</a:t>
            </a:fld>
            <a:endParaRPr lang="en-US"/>
          </a:p>
        </p:txBody>
      </p:sp>
      <p:sp>
        <p:nvSpPr>
          <p:cNvPr id="5" name="Footer Placeholder 4"/>
          <p:cNvSpPr>
            <a:spLocks noGrp="1"/>
          </p:cNvSpPr>
          <p:nvPr>
            <p:ph type="ftr" sz="quarter" idx="11"/>
          </p:nvPr>
        </p:nvSpPr>
        <p:spPr>
          <a:xfrm>
            <a:off x="7620000" y="6305550"/>
            <a:ext cx="3860800" cy="476250"/>
          </a:xfrm>
          <a:prstGeom prst="rect">
            <a:avLst/>
          </a:prstGeom>
        </p:spPr>
        <p:txBody>
          <a:bodyPr/>
          <a:lstStyle/>
          <a:p>
            <a:r>
              <a:rPr lang="en-US"/>
              <a:t>Add a footer</a:t>
            </a:r>
          </a:p>
        </p:txBody>
      </p:sp>
      <p:sp>
        <p:nvSpPr>
          <p:cNvPr id="6" name="Slide Number Placeholder 5"/>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9435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638"/>
            <a:ext cx="9997440" cy="1143000"/>
          </a:xfrm>
          <a:prstGeom prst="rect">
            <a:avLst/>
          </a:prstGeom>
        </p:spPr>
        <p:txBody>
          <a:bodyPr/>
          <a:lstStyle/>
          <a:p>
            <a:r>
              <a:rPr kumimoji="0" lang="en-US"/>
              <a:t>Click to edit Master title style</a:t>
            </a:r>
          </a:p>
        </p:txBody>
      </p:sp>
      <p:sp>
        <p:nvSpPr>
          <p:cNvPr id="3" name="Content Placeholder 2"/>
          <p:cNvSpPr>
            <a:spLocks noGrp="1"/>
          </p:cNvSpPr>
          <p:nvPr>
            <p:ph idx="1"/>
          </p:nvPr>
        </p:nvSpPr>
        <p:spPr>
          <a:xfrm>
            <a:off x="1914144" y="1447800"/>
            <a:ext cx="9997440" cy="48006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75200" y="6305550"/>
            <a:ext cx="2844800" cy="476250"/>
          </a:xfrm>
          <a:prstGeom prst="rect">
            <a:avLst/>
          </a:prstGeom>
        </p:spPr>
        <p:txBody>
          <a:bodyPr/>
          <a:lstStyle/>
          <a:p>
            <a:fld id="{C83E6289-67AB-48EA-B8F2-7F8C3C839FC8}" type="datetime1">
              <a:rPr lang="en-US" smtClean="0"/>
              <a:t>11/21/2019</a:t>
            </a:fld>
            <a:endParaRPr lang="en-US"/>
          </a:p>
        </p:txBody>
      </p:sp>
      <p:sp>
        <p:nvSpPr>
          <p:cNvPr id="5" name="Footer Placeholder 4"/>
          <p:cNvSpPr>
            <a:spLocks noGrp="1"/>
          </p:cNvSpPr>
          <p:nvPr>
            <p:ph type="ftr" sz="quarter" idx="11"/>
          </p:nvPr>
        </p:nvSpPr>
        <p:spPr>
          <a:xfrm>
            <a:off x="7620000" y="6305550"/>
            <a:ext cx="3860800" cy="476250"/>
          </a:xfrm>
          <a:prstGeom prst="rect">
            <a:avLst/>
          </a:prstGeom>
        </p:spPr>
        <p:txBody>
          <a:bodyPr/>
          <a:lstStyle/>
          <a:p>
            <a:r>
              <a:rPr lang="en-US"/>
              <a:t>Add a footer</a:t>
            </a:r>
          </a:p>
        </p:txBody>
      </p:sp>
      <p:sp>
        <p:nvSpPr>
          <p:cNvPr id="6" name="Slide Number Placeholder 5"/>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3998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guide id="2" pos="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28800" y="2600325"/>
            <a:ext cx="8534400" cy="2286000"/>
          </a:xfrm>
          <a:prstGeom prst="rect">
            <a:avLst/>
          </a:prstGeo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1828800" y="1066800"/>
            <a:ext cx="8534400" cy="1509712"/>
          </a:xfrm>
          <a:prstGeom prst="rect">
            <a:avLst/>
          </a:prstGeo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75200" y="6305550"/>
            <a:ext cx="2844800" cy="476250"/>
          </a:xfrm>
          <a:prstGeom prst="rect">
            <a:avLst/>
          </a:prstGeom>
        </p:spPr>
        <p:txBody>
          <a:bodyPr/>
          <a:lstStyle/>
          <a:p>
            <a:fld id="{CD27007B-A0CB-4CB0-A72F-D015643D8A50}" type="datetime1">
              <a:rPr lang="en-US" smtClean="0"/>
              <a:t>11/21/2019</a:t>
            </a:fld>
            <a:endParaRPr lang="en-US"/>
          </a:p>
        </p:txBody>
      </p:sp>
      <p:sp>
        <p:nvSpPr>
          <p:cNvPr id="5" name="Footer Placeholder 4"/>
          <p:cNvSpPr>
            <a:spLocks noGrp="1"/>
          </p:cNvSpPr>
          <p:nvPr>
            <p:ph type="ftr" sz="quarter" idx="11"/>
          </p:nvPr>
        </p:nvSpPr>
        <p:spPr>
          <a:xfrm>
            <a:off x="7620000" y="6305550"/>
            <a:ext cx="3860800" cy="476250"/>
          </a:xfrm>
          <a:prstGeom prst="rect">
            <a:avLst/>
          </a:prstGeom>
        </p:spPr>
        <p:txBody>
          <a:bodyPr/>
          <a:lstStyle/>
          <a:p>
            <a:r>
              <a:rPr lang="en-US"/>
              <a:t>Add a footer</a:t>
            </a:r>
          </a:p>
        </p:txBody>
      </p:sp>
      <p:sp>
        <p:nvSpPr>
          <p:cNvPr id="6" name="Slide Number Placeholder 5"/>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6615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a:prstGeom prst="rect">
            <a:avLst/>
          </a:prstGeo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75200" y="6305550"/>
            <a:ext cx="2844800" cy="476250"/>
          </a:xfrm>
          <a:prstGeom prst="rect">
            <a:avLst/>
          </a:prstGeom>
        </p:spPr>
        <p:txBody>
          <a:bodyPr/>
          <a:lstStyle/>
          <a:p>
            <a:fld id="{7AF78760-02B0-4343-9B36-9B01060F90A6}" type="datetime1">
              <a:rPr lang="en-US" smtClean="0"/>
              <a:t>11/21/2019</a:t>
            </a:fld>
            <a:endParaRPr lang="en-US"/>
          </a:p>
        </p:txBody>
      </p:sp>
      <p:sp>
        <p:nvSpPr>
          <p:cNvPr id="6" name="Footer Placeholder 5"/>
          <p:cNvSpPr>
            <a:spLocks noGrp="1"/>
          </p:cNvSpPr>
          <p:nvPr>
            <p:ph type="ftr" sz="quarter" idx="11"/>
          </p:nvPr>
        </p:nvSpPr>
        <p:spPr>
          <a:xfrm>
            <a:off x="7620000" y="6305550"/>
            <a:ext cx="3860800" cy="476250"/>
          </a:xfrm>
          <a:prstGeom prst="rect">
            <a:avLst/>
          </a:prstGeom>
        </p:spPr>
        <p:txBody>
          <a:bodyPr/>
          <a:lstStyle/>
          <a:p>
            <a:r>
              <a:rPr lang="en-US"/>
              <a:t>Add a footer</a:t>
            </a:r>
          </a:p>
        </p:txBody>
      </p:sp>
      <p:sp>
        <p:nvSpPr>
          <p:cNvPr id="7" name="Slide Number Placeholder 6"/>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845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a:prstGeom prst="rect">
            <a:avLst/>
          </a:prstGeo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prstGeom prst="rect">
            <a:avLst/>
          </a:prstGeom>
          <a:noFill/>
          <a:ln w="10795">
            <a:solidFill>
              <a:schemeClr val="bg1"/>
            </a:solidFill>
            <a:miter lim="800000"/>
          </a:ln>
        </p:spPr>
        <p:txBody>
          <a:bodyPr anchor="ctr"/>
          <a:lstStyle>
            <a:lvl1pPr marL="64008" indent="0" algn="l">
              <a:lnSpc>
                <a:spcPct val="100000"/>
              </a:lnSpc>
              <a:spcBef>
                <a:spcPts val="100"/>
              </a:spcBef>
              <a:buNone/>
              <a:defRPr sz="1900" b="1">
                <a:solidFill>
                  <a:schemeClr val="accent1">
                    <a:lumMod val="50000"/>
                  </a:schemeClr>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217920" y="328278"/>
            <a:ext cx="5364480" cy="640080"/>
          </a:xfrm>
          <a:prstGeom prst="rect">
            <a:avLst/>
          </a:prstGeom>
          <a:noFill/>
          <a:ln w="10795">
            <a:solidFill>
              <a:schemeClr val="bg1"/>
            </a:solidFill>
            <a:miter lim="800000"/>
          </a:ln>
        </p:spPr>
        <p:txBody>
          <a:bodyPr anchor="ctr"/>
          <a:lstStyle>
            <a:lvl1pPr marL="64008" indent="0" algn="l">
              <a:lnSpc>
                <a:spcPct val="100000"/>
              </a:lnSpc>
              <a:spcBef>
                <a:spcPts val="100"/>
              </a:spcBef>
              <a:buNone/>
              <a:defRPr sz="1900" b="1">
                <a:solidFill>
                  <a:schemeClr val="accent1">
                    <a:lumMod val="50000"/>
                  </a:schemeClr>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217920" y="969336"/>
            <a:ext cx="536448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75200" y="6305550"/>
            <a:ext cx="2844800" cy="476250"/>
          </a:xfrm>
          <a:prstGeom prst="rect">
            <a:avLst/>
          </a:prstGeom>
        </p:spPr>
        <p:txBody>
          <a:bodyPr/>
          <a:lstStyle/>
          <a:p>
            <a:fld id="{D6103C8C-96CC-4988-9A76-A97C68B37C96}" type="datetime1">
              <a:rPr lang="en-US" smtClean="0"/>
              <a:t>11/21/2019</a:t>
            </a:fld>
            <a:endParaRPr lang="en-US"/>
          </a:p>
        </p:txBody>
      </p:sp>
      <p:sp>
        <p:nvSpPr>
          <p:cNvPr id="8" name="Footer Placeholder 7"/>
          <p:cNvSpPr>
            <a:spLocks noGrp="1"/>
          </p:cNvSpPr>
          <p:nvPr>
            <p:ph type="ftr" sz="quarter" idx="11"/>
          </p:nvPr>
        </p:nvSpPr>
        <p:spPr>
          <a:xfrm>
            <a:off x="7620000" y="6305550"/>
            <a:ext cx="3860800" cy="476250"/>
          </a:xfrm>
          <a:prstGeom prst="rect">
            <a:avLst/>
          </a:prstGeom>
        </p:spPr>
        <p:txBody>
          <a:bodyPr/>
          <a:lstStyle/>
          <a:p>
            <a:r>
              <a:rPr lang="en-US"/>
              <a:t>Add a footer</a:t>
            </a:r>
          </a:p>
        </p:txBody>
      </p:sp>
      <p:sp>
        <p:nvSpPr>
          <p:cNvPr id="9" name="Slide Number Placeholder 8"/>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3589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a:prstGeom prst="rect">
            <a:avLst/>
          </a:prstGeom>
        </p:spPr>
        <p:txBody>
          <a:bodyPr anchor="ctr"/>
          <a:lstStyle/>
          <a:p>
            <a:r>
              <a:rPr kumimoji="0" lang="en-US"/>
              <a:t>Click to edit Master title style</a:t>
            </a:r>
          </a:p>
        </p:txBody>
      </p:sp>
      <p:sp>
        <p:nvSpPr>
          <p:cNvPr id="3" name="Date Placeholder 2"/>
          <p:cNvSpPr>
            <a:spLocks noGrp="1"/>
          </p:cNvSpPr>
          <p:nvPr>
            <p:ph type="dt" sz="half" idx="10"/>
          </p:nvPr>
        </p:nvSpPr>
        <p:spPr>
          <a:xfrm>
            <a:off x="4775200" y="6305550"/>
            <a:ext cx="2844800" cy="476250"/>
          </a:xfrm>
          <a:prstGeom prst="rect">
            <a:avLst/>
          </a:prstGeom>
        </p:spPr>
        <p:txBody>
          <a:bodyPr/>
          <a:lstStyle/>
          <a:p>
            <a:fld id="{19A6AA83-E69F-4B8F-8330-2B08940C21DF}" type="datetime1">
              <a:rPr lang="en-US" smtClean="0"/>
              <a:t>11/21/2019</a:t>
            </a:fld>
            <a:endParaRPr lang="en-US"/>
          </a:p>
        </p:txBody>
      </p:sp>
      <p:sp>
        <p:nvSpPr>
          <p:cNvPr id="4" name="Footer Placeholder 3"/>
          <p:cNvSpPr>
            <a:spLocks noGrp="1"/>
          </p:cNvSpPr>
          <p:nvPr>
            <p:ph type="ftr" sz="quarter" idx="11"/>
          </p:nvPr>
        </p:nvSpPr>
        <p:spPr>
          <a:xfrm>
            <a:off x="7620000" y="6305550"/>
            <a:ext cx="3860800" cy="476250"/>
          </a:xfrm>
          <a:prstGeom prst="rect">
            <a:avLst/>
          </a:prstGeom>
        </p:spPr>
        <p:txBody>
          <a:bodyPr/>
          <a:lstStyle/>
          <a:p>
            <a:r>
              <a:rPr lang="en-US"/>
              <a:t>Add a footer</a:t>
            </a:r>
          </a:p>
        </p:txBody>
      </p:sp>
      <p:sp>
        <p:nvSpPr>
          <p:cNvPr id="5" name="Slide Number Placeholder 4"/>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6065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75200" y="6305550"/>
            <a:ext cx="2844800" cy="476250"/>
          </a:xfrm>
          <a:prstGeom prst="rect">
            <a:avLst/>
          </a:prstGeom>
        </p:spPr>
        <p:txBody>
          <a:bodyPr/>
          <a:lstStyle/>
          <a:p>
            <a:fld id="{0C32B54B-DAC7-463C-B2D9-3A5324E66E07}" type="datetime1">
              <a:rPr lang="en-US" smtClean="0"/>
              <a:t>11/21/2019</a:t>
            </a:fld>
            <a:endParaRPr lang="en-US"/>
          </a:p>
        </p:txBody>
      </p:sp>
      <p:sp>
        <p:nvSpPr>
          <p:cNvPr id="3" name="Footer Placeholder 2"/>
          <p:cNvSpPr>
            <a:spLocks noGrp="1"/>
          </p:cNvSpPr>
          <p:nvPr>
            <p:ph type="ftr" sz="quarter" idx="11"/>
          </p:nvPr>
        </p:nvSpPr>
        <p:spPr>
          <a:xfrm>
            <a:off x="7620000" y="6305550"/>
            <a:ext cx="3860800" cy="476250"/>
          </a:xfrm>
          <a:prstGeom prst="rect">
            <a:avLst/>
          </a:prstGeom>
        </p:spPr>
        <p:txBody>
          <a:bodyPr/>
          <a:lstStyle/>
          <a:p>
            <a:r>
              <a:rPr lang="en-US"/>
              <a:t>Add a footer</a:t>
            </a:r>
          </a:p>
        </p:txBody>
      </p:sp>
      <p:sp>
        <p:nvSpPr>
          <p:cNvPr id="4" name="Slide Number Placeholder 3"/>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6097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prstGeom prst="rect">
            <a:avLst/>
          </a:prstGeo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a:prstGeom prst="rect">
            <a:avLst/>
          </a:prstGeo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a:prstGeom prst="rect">
            <a:avLst/>
          </a:prstGeo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75200" y="6305550"/>
            <a:ext cx="2844800" cy="476250"/>
          </a:xfrm>
          <a:prstGeom prst="rect">
            <a:avLst/>
          </a:prstGeom>
        </p:spPr>
        <p:txBody>
          <a:bodyPr/>
          <a:lstStyle/>
          <a:p>
            <a:fld id="{FABC3EB9-8141-418F-8EFF-9A68D158E203}" type="datetime1">
              <a:rPr lang="en-US" smtClean="0"/>
              <a:t>11/21/2019</a:t>
            </a:fld>
            <a:endParaRPr lang="en-US"/>
          </a:p>
        </p:txBody>
      </p:sp>
      <p:sp>
        <p:nvSpPr>
          <p:cNvPr id="6" name="Footer Placeholder 5"/>
          <p:cNvSpPr>
            <a:spLocks noGrp="1"/>
          </p:cNvSpPr>
          <p:nvPr>
            <p:ph type="ftr" sz="quarter" idx="11"/>
          </p:nvPr>
        </p:nvSpPr>
        <p:spPr>
          <a:xfrm>
            <a:off x="7620000" y="6305550"/>
            <a:ext cx="3860800" cy="476250"/>
          </a:xfrm>
          <a:prstGeom prst="rect">
            <a:avLst/>
          </a:prstGeom>
        </p:spPr>
        <p:txBody>
          <a:bodyPr/>
          <a:lstStyle/>
          <a:p>
            <a:r>
              <a:rPr lang="en-US"/>
              <a:t>Add a footer</a:t>
            </a:r>
          </a:p>
        </p:txBody>
      </p:sp>
      <p:sp>
        <p:nvSpPr>
          <p:cNvPr id="7" name="Slide Number Placeholder 6"/>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4254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a:prstGeom prst="rect">
            <a:avLst/>
          </a:prstGeom>
        </p:spPr>
        <p:txBody>
          <a:bodyPr anchor="b">
            <a:noAutofit/>
          </a:bodyPr>
          <a:lstStyle>
            <a:lvl1pPr algn="l">
              <a:buNone/>
              <a:defRPr sz="2100" b="1">
                <a:effectLst/>
              </a:defRPr>
            </a:lvl1pPr>
            <a:extLst/>
          </a:lstStyle>
          <a:p>
            <a:r>
              <a:rPr kumimoji="0" lang="en-US"/>
              <a:t>Click to edit Master title style</a:t>
            </a: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descr="An empty placeholder to add an image. Click on the placeholder and select the image that you wish to add"/>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Rectangle 1"/>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2"/>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a:prstGeom prst="rect">
            <a:avLst/>
          </a:prstGeo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775200" y="6305550"/>
            <a:ext cx="2844800" cy="476250"/>
          </a:xfrm>
          <a:prstGeom prst="rect">
            <a:avLst/>
          </a:prstGeom>
        </p:spPr>
        <p:txBody>
          <a:bodyPr/>
          <a:lstStyle/>
          <a:p>
            <a:fld id="{EE203F9F-5B53-4206-BA20-257056A7933C}" type="datetime1">
              <a:rPr lang="en-US" smtClean="0"/>
              <a:t>11/21/2019</a:t>
            </a:fld>
            <a:endParaRPr lang="en-US"/>
          </a:p>
        </p:txBody>
      </p:sp>
      <p:sp>
        <p:nvSpPr>
          <p:cNvPr id="6" name="Footer Placeholder 5"/>
          <p:cNvSpPr>
            <a:spLocks noGrp="1"/>
          </p:cNvSpPr>
          <p:nvPr>
            <p:ph type="ftr" sz="quarter" idx="11"/>
          </p:nvPr>
        </p:nvSpPr>
        <p:spPr>
          <a:xfrm>
            <a:off x="7620000" y="6305550"/>
            <a:ext cx="3860800" cy="476250"/>
          </a:xfrm>
          <a:prstGeom prst="rect">
            <a:avLst/>
          </a:prstGeom>
        </p:spPr>
        <p:txBody>
          <a:bodyPr/>
          <a:lstStyle/>
          <a:p>
            <a:r>
              <a:rPr lang="en-US"/>
              <a:t>Add a footer</a:t>
            </a:r>
          </a:p>
        </p:txBody>
      </p:sp>
      <p:sp>
        <p:nvSpPr>
          <p:cNvPr id="7" name="Slide Number Placeholder 6"/>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3675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2"/>
      </p:bgRef>
    </p:bg>
    <p:spTree>
      <p:nvGrpSpPr>
        <p:cNvPr id="1" name=""/>
        <p:cNvGrpSpPr/>
        <p:nvPr/>
      </p:nvGrpSpPr>
      <p:grpSpPr>
        <a:xfrm>
          <a:off x="0" y="0"/>
          <a:ext cx="0" cy="0"/>
          <a:chOff x="0" y="0"/>
          <a:chExt cx="0" cy="0"/>
        </a:xfrm>
      </p:grpSpPr>
      <p:grpSp>
        <p:nvGrpSpPr>
          <p:cNvPr id="6" name="Group 5"/>
          <p:cNvGrpSpPr/>
          <p:nvPr/>
        </p:nvGrpSpPr>
        <p:grpSpPr>
          <a:xfrm>
            <a:off x="7148" y="-54"/>
            <a:ext cx="12188952" cy="6858054"/>
            <a:chOff x="7148" y="-54"/>
            <a:chExt cx="12188952" cy="6858054"/>
          </a:xfrm>
        </p:grpSpPr>
        <p:sp>
          <p:nvSpPr>
            <p:cNvPr id="4" name="Rectangle 3"/>
            <p:cNvSpPr/>
            <p:nvPr/>
          </p:nvSpPr>
          <p:spPr>
            <a:xfrm>
              <a:off x="7148" y="0"/>
              <a:ext cx="12188952"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bwMode="invGray">
            <a:xfrm>
              <a:off x="1473566" y="-54"/>
              <a:ext cx="96070" cy="6858054"/>
            </a:xfrm>
            <a:prstGeom prst="rect">
              <a:avLst/>
            </a:prstGeom>
            <a:solidFill>
              <a:schemeClr val="bg2">
                <a:lumMod val="10000"/>
              </a:schemeClr>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48" y="0"/>
              <a:ext cx="1495425" cy="6858000"/>
            </a:xfrm>
            <a:prstGeom prst="rect">
              <a:avLst/>
            </a:prstGeom>
          </p:spPr>
        </p:pic>
      </p:grpSp>
      <p:sp>
        <p:nvSpPr>
          <p:cNvPr id="16"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endParaRPr kumimoji="0" lang="en-US" dirty="0"/>
          </a:p>
        </p:txBody>
      </p:sp>
      <p:sp>
        <p:nvSpPr>
          <p:cNvPr id="17"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8"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100">
                <a:solidFill>
                  <a:schemeClr val="tx2"/>
                </a:solidFill>
              </a:defRPr>
            </a:lvl1pPr>
            <a:extLst/>
          </a:lstStyle>
          <a:p>
            <a:fld id="{B051F468-2565-4472-9079-46A542F179AB}" type="datetime1">
              <a:rPr lang="en-US" smtClean="0"/>
              <a:pPr/>
              <a:t>11/21/2019</a:t>
            </a:fld>
            <a:endParaRPr lang="en-US"/>
          </a:p>
        </p:txBody>
      </p:sp>
      <p:sp>
        <p:nvSpPr>
          <p:cNvPr id="19"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100">
                <a:solidFill>
                  <a:schemeClr val="tx2"/>
                </a:solidFill>
                <a:effectLst/>
              </a:defRPr>
            </a:lvl1pPr>
            <a:extLst/>
          </a:lstStyle>
          <a:p>
            <a:r>
              <a:rPr lang="en-US"/>
              <a:t>Add a footer</a:t>
            </a:r>
            <a:endParaRPr lang="en-US" dirty="0"/>
          </a:p>
        </p:txBody>
      </p:sp>
      <p:sp>
        <p:nvSpPr>
          <p:cNvPr id="20"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100">
                <a:solidFill>
                  <a:schemeClr val="tx2"/>
                </a:solidFill>
                <a:effectLst/>
              </a:defRPr>
            </a:lvl1pPr>
            <a:extLst/>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2600380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300" b="1" kern="1200">
          <a:solidFill>
            <a:schemeClr val="accent2">
              <a:lumMod val="50000"/>
            </a:schemeClr>
          </a:solidFill>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lumMod val="50000"/>
          </a:schemeClr>
        </a:buClr>
        <a:buSzPct val="80000"/>
        <a:buFont typeface="Wingdings 2"/>
        <a:buChar char=""/>
        <a:defRPr kumimoji="0" sz="3200" kern="1200">
          <a:solidFill>
            <a:schemeClr val="tx2">
              <a:lumMod val="75000"/>
            </a:schemeClr>
          </a:solidFill>
          <a:latin typeface="+mn-lt"/>
          <a:ea typeface="+mn-ea"/>
          <a:cs typeface="+mn-cs"/>
        </a:defRPr>
      </a:lvl1pPr>
      <a:lvl2pPr marL="640080" indent="-237744" algn="l" rtl="0" eaLnBrk="1" latinLnBrk="0" hangingPunct="1">
        <a:lnSpc>
          <a:spcPct val="100000"/>
        </a:lnSpc>
        <a:spcBef>
          <a:spcPts val="550"/>
        </a:spcBef>
        <a:buClr>
          <a:schemeClr val="accent1">
            <a:lumMod val="50000"/>
          </a:schemeClr>
        </a:buClr>
        <a:buFont typeface="Verdana"/>
        <a:buChar char="◦"/>
        <a:defRPr kumimoji="0" sz="2800" kern="1200">
          <a:solidFill>
            <a:schemeClr val="tx2">
              <a:lumMod val="75000"/>
            </a:schemeClr>
          </a:solidFill>
          <a:latin typeface="+mn-lt"/>
          <a:ea typeface="+mn-ea"/>
          <a:cs typeface="+mn-cs"/>
        </a:defRPr>
      </a:lvl2pPr>
      <a:lvl3pPr marL="886968" indent="-228600" algn="l" rtl="0" eaLnBrk="1" latinLnBrk="0" hangingPunct="1">
        <a:lnSpc>
          <a:spcPct val="100000"/>
        </a:lnSpc>
        <a:spcBef>
          <a:spcPct val="20000"/>
        </a:spcBef>
        <a:buClr>
          <a:schemeClr val="accent2">
            <a:lumMod val="75000"/>
          </a:schemeClr>
        </a:buClr>
        <a:buFont typeface="Wingdings 2"/>
        <a:buChar char=""/>
        <a:defRPr kumimoji="0" sz="2400" kern="1200">
          <a:solidFill>
            <a:schemeClr val="tx2">
              <a:lumMod val="75000"/>
            </a:schemeClr>
          </a:solidFill>
          <a:latin typeface="+mn-lt"/>
          <a:ea typeface="+mn-ea"/>
          <a:cs typeface="+mn-cs"/>
        </a:defRPr>
      </a:lvl3pPr>
      <a:lvl4pPr marL="1097280" indent="-173736" algn="l" rtl="0" eaLnBrk="1" latinLnBrk="0" hangingPunct="1">
        <a:lnSpc>
          <a:spcPct val="100000"/>
        </a:lnSpc>
        <a:spcBef>
          <a:spcPct val="20000"/>
        </a:spcBef>
        <a:buClr>
          <a:schemeClr val="accent3">
            <a:lumMod val="75000"/>
          </a:schemeClr>
        </a:buClr>
        <a:buFont typeface="Wingdings 2"/>
        <a:buChar char=""/>
        <a:defRPr kumimoji="0" sz="2000" kern="1200">
          <a:solidFill>
            <a:schemeClr val="tx2">
              <a:lumMod val="75000"/>
            </a:schemeClr>
          </a:solidFill>
          <a:latin typeface="+mn-lt"/>
          <a:ea typeface="+mn-ea"/>
          <a:cs typeface="+mn-cs"/>
        </a:defRPr>
      </a:lvl4pPr>
      <a:lvl5pPr marL="1298448" indent="-182880" algn="l" rtl="0" eaLnBrk="1" latinLnBrk="0" hangingPunct="1">
        <a:lnSpc>
          <a:spcPct val="100000"/>
        </a:lnSpc>
        <a:spcBef>
          <a:spcPct val="20000"/>
        </a:spcBef>
        <a:buClr>
          <a:schemeClr val="accent4">
            <a:lumMod val="75000"/>
          </a:schemeClr>
        </a:buClr>
        <a:buFont typeface="Wingdings 2"/>
        <a:buChar char=""/>
        <a:defRPr kumimoji="0" sz="2000" kern="1200">
          <a:solidFill>
            <a:schemeClr val="tx2">
              <a:lumMod val="75000"/>
            </a:schemeClr>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7512" userDrawn="1">
          <p15:clr>
            <a:srgbClr val="F26B43"/>
          </p15:clr>
        </p15:guide>
        <p15:guide id="3" pos="1176" userDrawn="1">
          <p15:clr>
            <a:srgbClr val="F26B43"/>
          </p15:clr>
        </p15:guide>
        <p15:guide id="4" orient="horz" pos="3936" userDrawn="1">
          <p15:clr>
            <a:srgbClr val="F26B43"/>
          </p15:clr>
        </p15:guide>
        <p15:guide id="5" orient="horz" pos="888" userDrawn="1">
          <p15:clr>
            <a:srgbClr val="F26B43"/>
          </p15:clr>
        </p15:guide>
        <p15:guide id="6" orient="horz" pos="1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hotos.fphlcc.ca/henqeminem"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4B3OsJbzxhw?feature=oembed"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Indigenous Perspectives in Science</a:t>
            </a:r>
          </a:p>
        </p:txBody>
      </p:sp>
      <p:sp>
        <p:nvSpPr>
          <p:cNvPr id="3" name="Subtitle 2"/>
          <p:cNvSpPr>
            <a:spLocks noGrp="1"/>
          </p:cNvSpPr>
          <p:nvPr>
            <p:ph type="subTitle" idx="1"/>
          </p:nvPr>
        </p:nvSpPr>
        <p:spPr/>
        <p:txBody>
          <a:bodyPr/>
          <a:lstStyle/>
          <a:p>
            <a:r>
              <a:rPr lang="en-US" dirty="0"/>
              <a:t>4 Strategies to weave Indigenous understandings into science class</a:t>
            </a:r>
          </a:p>
        </p:txBody>
      </p:sp>
    </p:spTree>
    <p:extLst>
      <p:ext uri="{BB962C8B-B14F-4D97-AF65-F5344CB8AC3E}">
        <p14:creationId xmlns:p14="http://schemas.microsoft.com/office/powerpoint/2010/main" val="263390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5DF94-6D07-472A-B184-A334DE4F28D9}"/>
              </a:ext>
            </a:extLst>
          </p:cNvPr>
          <p:cNvSpPr>
            <a:spLocks noGrp="1"/>
          </p:cNvSpPr>
          <p:nvPr>
            <p:ph type="title"/>
          </p:nvPr>
        </p:nvSpPr>
        <p:spPr/>
        <p:txBody>
          <a:bodyPr/>
          <a:lstStyle/>
          <a:p>
            <a:r>
              <a:rPr lang="en-US" dirty="0"/>
              <a:t>How to connect to place</a:t>
            </a:r>
          </a:p>
        </p:txBody>
      </p:sp>
      <p:sp>
        <p:nvSpPr>
          <p:cNvPr id="3" name="Text Placeholder 2">
            <a:extLst>
              <a:ext uri="{FF2B5EF4-FFF2-40B4-BE49-F238E27FC236}">
                <a16:creationId xmlns:a16="http://schemas.microsoft.com/office/drawing/2014/main" id="{3B1F66A8-CF87-4F81-968D-5DDA118F891F}"/>
              </a:ext>
            </a:extLst>
          </p:cNvPr>
          <p:cNvSpPr>
            <a:spLocks noGrp="1"/>
          </p:cNvSpPr>
          <p:nvPr>
            <p:ph type="body" idx="2"/>
          </p:nvPr>
        </p:nvSpPr>
        <p:spPr/>
        <p:txBody>
          <a:bodyPr/>
          <a:lstStyle/>
          <a:p>
            <a:endParaRPr lang="en-US"/>
          </a:p>
        </p:txBody>
      </p:sp>
      <p:sp>
        <p:nvSpPr>
          <p:cNvPr id="4" name="Content Placeholder 3">
            <a:extLst>
              <a:ext uri="{FF2B5EF4-FFF2-40B4-BE49-F238E27FC236}">
                <a16:creationId xmlns:a16="http://schemas.microsoft.com/office/drawing/2014/main" id="{A6FC071B-4A91-4037-9741-416A3EE1B7FE}"/>
              </a:ext>
            </a:extLst>
          </p:cNvPr>
          <p:cNvSpPr>
            <a:spLocks noGrp="1"/>
          </p:cNvSpPr>
          <p:nvPr>
            <p:ph sz="half" idx="1"/>
          </p:nvPr>
        </p:nvSpPr>
        <p:spPr/>
        <p:txBody>
          <a:bodyPr/>
          <a:lstStyle/>
          <a:p>
            <a:r>
              <a:rPr lang="en-US" dirty="0"/>
              <a:t>Get outside! Have regular and repeated outdoor lessons.</a:t>
            </a:r>
          </a:p>
          <a:p>
            <a:r>
              <a:rPr lang="en-US" dirty="0"/>
              <a:t>Learn the names of local plants and animals—in English and </a:t>
            </a:r>
            <a:r>
              <a:rPr lang="en-US" u="sng" dirty="0" err="1">
                <a:solidFill>
                  <a:schemeClr val="bg2">
                    <a:lumMod val="25000"/>
                  </a:schemeClr>
                </a:solidFill>
                <a:hlinkClick r:id="rId2">
                  <a:extLst>
                    <a:ext uri="{A12FA001-AC4F-418D-AE19-62706E023703}">
                      <ahyp:hlinkClr xmlns:ahyp="http://schemas.microsoft.com/office/drawing/2018/hyperlinkcolor" val="tx"/>
                    </a:ext>
                  </a:extLst>
                </a:hlinkClick>
              </a:rPr>
              <a:t>hən̓q̓əmin̓əm</a:t>
            </a:r>
            <a:r>
              <a:rPr lang="en-US" u="sng" dirty="0">
                <a:solidFill>
                  <a:schemeClr val="bg2">
                    <a:lumMod val="25000"/>
                  </a:schemeClr>
                </a:solidFill>
              </a:rPr>
              <a:t> </a:t>
            </a:r>
            <a:r>
              <a:rPr lang="en-US" dirty="0">
                <a:solidFill>
                  <a:schemeClr val="bg2">
                    <a:lumMod val="25000"/>
                  </a:schemeClr>
                </a:solidFill>
              </a:rPr>
              <a:t> or even in their own language (hey if they can learn them in Latin…).</a:t>
            </a:r>
          </a:p>
          <a:p>
            <a:r>
              <a:rPr lang="en-US" dirty="0">
                <a:solidFill>
                  <a:schemeClr val="bg2">
                    <a:lumMod val="25000"/>
                  </a:schemeClr>
                </a:solidFill>
              </a:rPr>
              <a:t>Where possible, invite Elders or knowledge keepers to share understandings.</a:t>
            </a:r>
            <a:endParaRPr lang="en-US" dirty="0"/>
          </a:p>
          <a:p>
            <a:endParaRPr lang="en-US" dirty="0"/>
          </a:p>
        </p:txBody>
      </p:sp>
    </p:spTree>
    <p:extLst>
      <p:ext uri="{BB962C8B-B14F-4D97-AF65-F5344CB8AC3E}">
        <p14:creationId xmlns:p14="http://schemas.microsoft.com/office/powerpoint/2010/main" val="2022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B1DF1-CF28-4161-870B-CBBEF515FACD}"/>
              </a:ext>
            </a:extLst>
          </p:cNvPr>
          <p:cNvSpPr>
            <a:spLocks noGrp="1"/>
          </p:cNvSpPr>
          <p:nvPr>
            <p:ph type="title"/>
          </p:nvPr>
        </p:nvSpPr>
        <p:spPr/>
        <p:txBody>
          <a:bodyPr/>
          <a:lstStyle/>
          <a:p>
            <a:r>
              <a:rPr lang="en-US" dirty="0"/>
              <a:t>2. Representation matters</a:t>
            </a:r>
          </a:p>
        </p:txBody>
      </p:sp>
      <p:pic>
        <p:nvPicPr>
          <p:cNvPr id="5" name="Online Media 4" title="Chemistry (Episode 13)">
            <a:hlinkClick r:id="" action="ppaction://media"/>
            <a:extLst>
              <a:ext uri="{FF2B5EF4-FFF2-40B4-BE49-F238E27FC236}">
                <a16:creationId xmlns:a16="http://schemas.microsoft.com/office/drawing/2014/main" id="{4EAA94BD-5FE4-458D-9DBC-BA81A06D96A3}"/>
              </a:ext>
            </a:extLst>
          </p:cNvPr>
          <p:cNvPicPr>
            <a:picLocks noGrp="1" noRot="1" noChangeAspect="1"/>
          </p:cNvPicPr>
          <p:nvPr>
            <p:ph sz="half" idx="1"/>
            <a:videoFile r:link="rId1"/>
          </p:nvPr>
        </p:nvPicPr>
        <p:blipFill>
          <a:blip r:embed="rId4"/>
          <a:stretch>
            <a:fillRect/>
          </a:stretch>
        </p:blipFill>
        <p:spPr>
          <a:xfrm>
            <a:off x="1814164" y="1625794"/>
            <a:ext cx="8634529" cy="4856923"/>
          </a:xfrm>
          <a:prstGeom prst="rect">
            <a:avLst/>
          </a:prstGeom>
        </p:spPr>
      </p:pic>
    </p:spTree>
    <p:extLst>
      <p:ext uri="{BB962C8B-B14F-4D97-AF65-F5344CB8AC3E}">
        <p14:creationId xmlns:p14="http://schemas.microsoft.com/office/powerpoint/2010/main" val="119179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5DF94-6D07-472A-B184-A334DE4F28D9}"/>
              </a:ext>
            </a:extLst>
          </p:cNvPr>
          <p:cNvSpPr>
            <a:spLocks noGrp="1"/>
          </p:cNvSpPr>
          <p:nvPr>
            <p:ph type="title"/>
          </p:nvPr>
        </p:nvSpPr>
        <p:spPr>
          <a:xfrm>
            <a:off x="1914144" y="274638"/>
            <a:ext cx="9997440" cy="1143000"/>
          </a:xfrm>
          <a:prstGeom prst="rect">
            <a:avLst/>
          </a:prstGeom>
        </p:spPr>
        <p:txBody>
          <a:bodyPr anchor="ctr">
            <a:normAutofit/>
          </a:bodyPr>
          <a:lstStyle/>
          <a:p>
            <a:pPr>
              <a:lnSpc>
                <a:spcPct val="90000"/>
              </a:lnSpc>
            </a:pPr>
            <a:r>
              <a:rPr lang="en-US" sz="3700"/>
              <a:t>How to REPRESENT INDIGENOUS LEARNERS IN YOUR CLASSES</a:t>
            </a:r>
          </a:p>
        </p:txBody>
      </p:sp>
      <p:sp>
        <p:nvSpPr>
          <p:cNvPr id="4" name="Content Placeholder 3">
            <a:extLst>
              <a:ext uri="{FF2B5EF4-FFF2-40B4-BE49-F238E27FC236}">
                <a16:creationId xmlns:a16="http://schemas.microsoft.com/office/drawing/2014/main" id="{A6FC071B-4A91-4037-9741-416A3EE1B7FE}"/>
              </a:ext>
            </a:extLst>
          </p:cNvPr>
          <p:cNvSpPr>
            <a:spLocks noGrp="1"/>
          </p:cNvSpPr>
          <p:nvPr>
            <p:ph idx="1"/>
          </p:nvPr>
        </p:nvSpPr>
        <p:spPr>
          <a:xfrm>
            <a:off x="1914144" y="1447800"/>
            <a:ext cx="9997440" cy="4800600"/>
          </a:xfrm>
          <a:prstGeom prst="rect">
            <a:avLst/>
          </a:prstGeom>
        </p:spPr>
        <p:txBody>
          <a:bodyPr>
            <a:normAutofit/>
          </a:bodyPr>
          <a:lstStyle/>
          <a:p>
            <a:r>
              <a:rPr lang="en-US" dirty="0"/>
              <a:t>Have images of a variety of scientists from all cultures and genders not just DWG’s.</a:t>
            </a:r>
          </a:p>
          <a:p>
            <a:r>
              <a:rPr lang="en-US" dirty="0"/>
              <a:t>Include Indigenous images and art in your classroom decorations.</a:t>
            </a:r>
            <a:endParaRPr lang="en-US"/>
          </a:p>
          <a:p>
            <a:r>
              <a:rPr lang="en-US"/>
              <a:t>Include videos/posters/books with Indigenous role models.</a:t>
            </a:r>
            <a:endParaRPr lang="en-US" dirty="0"/>
          </a:p>
          <a:p>
            <a:endParaRPr lang="en-US" dirty="0"/>
          </a:p>
        </p:txBody>
      </p:sp>
    </p:spTree>
    <p:extLst>
      <p:ext uri="{BB962C8B-B14F-4D97-AF65-F5344CB8AC3E}">
        <p14:creationId xmlns:p14="http://schemas.microsoft.com/office/powerpoint/2010/main" val="134327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AD07-1AB9-4068-8F4A-8935F3371115}"/>
              </a:ext>
            </a:extLst>
          </p:cNvPr>
          <p:cNvSpPr>
            <a:spLocks noGrp="1"/>
          </p:cNvSpPr>
          <p:nvPr>
            <p:ph type="title"/>
          </p:nvPr>
        </p:nvSpPr>
        <p:spPr>
          <a:xfrm>
            <a:off x="1914144" y="274638"/>
            <a:ext cx="9997440" cy="1143000"/>
          </a:xfrm>
        </p:spPr>
        <p:txBody>
          <a:bodyPr/>
          <a:lstStyle/>
          <a:p>
            <a:r>
              <a:rPr lang="en-US" dirty="0"/>
              <a:t>3. Use Story</a:t>
            </a:r>
          </a:p>
        </p:txBody>
      </p:sp>
      <p:sp>
        <p:nvSpPr>
          <p:cNvPr id="3" name="Content Placeholder 2">
            <a:extLst>
              <a:ext uri="{FF2B5EF4-FFF2-40B4-BE49-F238E27FC236}">
                <a16:creationId xmlns:a16="http://schemas.microsoft.com/office/drawing/2014/main" id="{DFDDD6A6-929D-4F49-B96C-FE77FBD5FC5B}"/>
              </a:ext>
            </a:extLst>
          </p:cNvPr>
          <p:cNvSpPr>
            <a:spLocks noGrp="1"/>
          </p:cNvSpPr>
          <p:nvPr>
            <p:ph idx="1"/>
          </p:nvPr>
        </p:nvSpPr>
        <p:spPr>
          <a:xfrm>
            <a:off x="1914144" y="1447800"/>
            <a:ext cx="9997440" cy="4800600"/>
          </a:xfrm>
        </p:spPr>
        <p:txBody>
          <a:bodyPr/>
          <a:lstStyle/>
          <a:p>
            <a:r>
              <a:rPr lang="en-CA"/>
              <a:t>Story is one of the main methods of traditional Indigenous learning and teaching. Combining story and experience is a powerful strategy that has always been used by First Peoples, and its power can also be brought to the science classroom.</a:t>
            </a:r>
            <a:endParaRPr lang="en-US"/>
          </a:p>
          <a:p>
            <a:endParaRPr lang="en-US" dirty="0"/>
          </a:p>
        </p:txBody>
      </p:sp>
    </p:spTree>
    <p:extLst>
      <p:ext uri="{BB962C8B-B14F-4D97-AF65-F5344CB8AC3E}">
        <p14:creationId xmlns:p14="http://schemas.microsoft.com/office/powerpoint/2010/main" val="413778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CA" dirty="0"/>
              <a:t>“When each Elder spoke they were conscious that other Elders would serve as </a:t>
            </a:r>
            <a:r>
              <a:rPr lang="en-CA" sz="4100" dirty="0"/>
              <a:t>‘peer reviewer’ </a:t>
            </a:r>
            <a:r>
              <a:rPr lang="en-CA" dirty="0"/>
              <a:t>[and so] they did not delve into subject matter that would be questionable. They did joke with each other and they told stories, some true and some a bit exaggerated but in the end the result was a collective memory. This is the part which is exciting because when each Elder arrived they brought with them a piece of the knowledge puzzle. They had to reach back to the teachings of their parents, grandparents and even great-grandparents. These teachings were shared in the circle and these constituted a reconnaissance of </a:t>
            </a:r>
            <a:r>
              <a:rPr lang="en-CA" sz="4100" dirty="0"/>
              <a:t>collective memory and knowledge</a:t>
            </a:r>
            <a:r>
              <a:rPr lang="en-CA" dirty="0"/>
              <a:t>. In the end the Elders left with a knowledge that was built by the collectivity."</a:t>
            </a:r>
            <a:endParaRPr lang="en-US" dirty="0"/>
          </a:p>
          <a:p>
            <a:r>
              <a:rPr lang="en-CA" dirty="0"/>
              <a:t>Stephen J. Augustine, </a:t>
            </a:r>
            <a:br>
              <a:rPr lang="en-CA" dirty="0"/>
            </a:br>
            <a:r>
              <a:rPr lang="en-CA" dirty="0"/>
              <a:t>Hereditary Chief and </a:t>
            </a:r>
            <a:r>
              <a:rPr lang="en-CA" dirty="0" err="1"/>
              <a:t>Keptin</a:t>
            </a:r>
            <a:r>
              <a:rPr lang="en-CA" dirty="0"/>
              <a:t> of the </a:t>
            </a:r>
            <a:r>
              <a:rPr lang="en-CA" dirty="0" err="1"/>
              <a:t>Mi’kmaq</a:t>
            </a:r>
            <a:r>
              <a:rPr lang="en-CA" dirty="0"/>
              <a:t> Grand Council</a:t>
            </a:r>
            <a:r>
              <a:rPr lang="en-CA" baseline="30000" dirty="0"/>
              <a:t>1</a:t>
            </a:r>
            <a:endParaRPr lang="en-US" dirty="0"/>
          </a:p>
        </p:txBody>
      </p:sp>
      <p:sp>
        <p:nvSpPr>
          <p:cNvPr id="5" name="Title 4">
            <a:extLst>
              <a:ext uri="{FF2B5EF4-FFF2-40B4-BE49-F238E27FC236}">
                <a16:creationId xmlns:a16="http://schemas.microsoft.com/office/drawing/2014/main" id="{179546C5-8407-4797-8107-B767C6B97D24}"/>
              </a:ext>
            </a:extLst>
          </p:cNvPr>
          <p:cNvSpPr>
            <a:spLocks noGrp="1"/>
          </p:cNvSpPr>
          <p:nvPr>
            <p:ph type="title"/>
          </p:nvPr>
        </p:nvSpPr>
        <p:spPr/>
        <p:txBody>
          <a:bodyPr/>
          <a:lstStyle/>
          <a:p>
            <a:r>
              <a:rPr lang="en-US" dirty="0"/>
              <a:t>Can oral stories be “science”?</a:t>
            </a:r>
          </a:p>
        </p:txBody>
      </p:sp>
    </p:spTree>
    <p:extLst>
      <p:ext uri="{BB962C8B-B14F-4D97-AF65-F5344CB8AC3E}">
        <p14:creationId xmlns:p14="http://schemas.microsoft.com/office/powerpoint/2010/main" val="283137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5DF94-6D07-472A-B184-A334DE4F28D9}"/>
              </a:ext>
            </a:extLst>
          </p:cNvPr>
          <p:cNvSpPr>
            <a:spLocks noGrp="1"/>
          </p:cNvSpPr>
          <p:nvPr>
            <p:ph type="title"/>
          </p:nvPr>
        </p:nvSpPr>
        <p:spPr/>
        <p:txBody>
          <a:bodyPr/>
          <a:lstStyle/>
          <a:p>
            <a:r>
              <a:rPr lang="en-US" dirty="0"/>
              <a:t>How to USE STORY IN YOUR CLASSES</a:t>
            </a:r>
          </a:p>
        </p:txBody>
      </p:sp>
      <p:sp>
        <p:nvSpPr>
          <p:cNvPr id="3" name="Text Placeholder 2">
            <a:extLst>
              <a:ext uri="{FF2B5EF4-FFF2-40B4-BE49-F238E27FC236}">
                <a16:creationId xmlns:a16="http://schemas.microsoft.com/office/drawing/2014/main" id="{3B1F66A8-CF87-4F81-968D-5DDA118F891F}"/>
              </a:ext>
            </a:extLst>
          </p:cNvPr>
          <p:cNvSpPr>
            <a:spLocks noGrp="1"/>
          </p:cNvSpPr>
          <p:nvPr>
            <p:ph type="body" idx="2"/>
          </p:nvPr>
        </p:nvSpPr>
        <p:spPr/>
        <p:txBody>
          <a:bodyPr/>
          <a:lstStyle/>
          <a:p>
            <a:endParaRPr lang="en-US"/>
          </a:p>
        </p:txBody>
      </p:sp>
      <p:sp>
        <p:nvSpPr>
          <p:cNvPr id="4" name="Content Placeholder 3">
            <a:extLst>
              <a:ext uri="{FF2B5EF4-FFF2-40B4-BE49-F238E27FC236}">
                <a16:creationId xmlns:a16="http://schemas.microsoft.com/office/drawing/2014/main" id="{A6FC071B-4A91-4037-9741-416A3EE1B7FE}"/>
              </a:ext>
            </a:extLst>
          </p:cNvPr>
          <p:cNvSpPr>
            <a:spLocks noGrp="1"/>
          </p:cNvSpPr>
          <p:nvPr>
            <p:ph sz="half" idx="1"/>
          </p:nvPr>
        </p:nvSpPr>
        <p:spPr>
          <a:xfrm>
            <a:off x="498088" y="1722605"/>
            <a:ext cx="5694052" cy="4365961"/>
          </a:xfrm>
        </p:spPr>
        <p:txBody>
          <a:bodyPr>
            <a:normAutofit lnSpcReduction="10000"/>
          </a:bodyPr>
          <a:lstStyle/>
          <a:p>
            <a:r>
              <a:rPr lang="en-US" dirty="0"/>
              <a:t>Find picture books and stories that relate to your content—and yes, high school students LOVE picture books.</a:t>
            </a:r>
          </a:p>
          <a:p>
            <a:r>
              <a:rPr lang="en-US" dirty="0">
                <a:solidFill>
                  <a:schemeClr val="bg2">
                    <a:lumMod val="25000"/>
                  </a:schemeClr>
                </a:solidFill>
              </a:rPr>
              <a:t>Have students write stories that integrate Indigenous world views and perspectives.</a:t>
            </a:r>
          </a:p>
          <a:p>
            <a:endParaRPr lang="en-US" dirty="0"/>
          </a:p>
        </p:txBody>
      </p:sp>
      <p:pic>
        <p:nvPicPr>
          <p:cNvPr id="5" name="Picture 4">
            <a:extLst>
              <a:ext uri="{FF2B5EF4-FFF2-40B4-BE49-F238E27FC236}">
                <a16:creationId xmlns:a16="http://schemas.microsoft.com/office/drawing/2014/main" id="{4BAB3757-6D8E-4233-BFA5-681EFEA37527}"/>
              </a:ext>
            </a:extLst>
          </p:cNvPr>
          <p:cNvPicPr>
            <a:picLocks noChangeAspect="1"/>
          </p:cNvPicPr>
          <p:nvPr/>
        </p:nvPicPr>
        <p:blipFill rotWithShape="1">
          <a:blip r:embed="rId3"/>
          <a:srcRect l="22134" t="14634" r="5884" b="6341"/>
          <a:stretch/>
        </p:blipFill>
        <p:spPr>
          <a:xfrm>
            <a:off x="6192140" y="2105464"/>
            <a:ext cx="5706212" cy="3523785"/>
          </a:xfrm>
          <a:prstGeom prst="rect">
            <a:avLst/>
          </a:prstGeom>
        </p:spPr>
      </p:pic>
    </p:spTree>
    <p:extLst>
      <p:ext uri="{BB962C8B-B14F-4D97-AF65-F5344CB8AC3E}">
        <p14:creationId xmlns:p14="http://schemas.microsoft.com/office/powerpoint/2010/main" val="390527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8D8E-0B58-401E-8183-A7C9B4122969}"/>
              </a:ext>
            </a:extLst>
          </p:cNvPr>
          <p:cNvSpPr>
            <a:spLocks noGrp="1"/>
          </p:cNvSpPr>
          <p:nvPr>
            <p:ph type="title"/>
          </p:nvPr>
        </p:nvSpPr>
        <p:spPr/>
        <p:txBody>
          <a:bodyPr>
            <a:normAutofit fontScale="90000"/>
          </a:bodyPr>
          <a:lstStyle/>
          <a:p>
            <a:r>
              <a:rPr lang="en-US" dirty="0"/>
              <a:t>4. Include Indigenous Content in your Course/Class</a:t>
            </a:r>
          </a:p>
        </p:txBody>
      </p:sp>
      <p:sp>
        <p:nvSpPr>
          <p:cNvPr id="3" name="Content Placeholder 2">
            <a:extLst>
              <a:ext uri="{FF2B5EF4-FFF2-40B4-BE49-F238E27FC236}">
                <a16:creationId xmlns:a16="http://schemas.microsoft.com/office/drawing/2014/main" id="{10F6700B-93CF-4F20-B9A7-EAA3F6CA3D2F}"/>
              </a:ext>
            </a:extLst>
          </p:cNvPr>
          <p:cNvSpPr>
            <a:spLocks noGrp="1"/>
          </p:cNvSpPr>
          <p:nvPr>
            <p:ph idx="1"/>
          </p:nvPr>
        </p:nvSpPr>
        <p:spPr/>
        <p:txBody>
          <a:bodyPr/>
          <a:lstStyle/>
          <a:p>
            <a:r>
              <a:rPr lang="en-CA" sz="4000" dirty="0"/>
              <a:t>A 5-year study with 366 public schools in British Columbia found that Indigenous students</a:t>
            </a:r>
            <a:r>
              <a:rPr lang="en-US" sz="4000" dirty="0"/>
              <a:t> </a:t>
            </a:r>
            <a:r>
              <a:rPr lang="en-CA" sz="4000" dirty="0"/>
              <a:t>increased their achievement when Indigenous content was incorporated into the curriculum.</a:t>
            </a:r>
            <a:endParaRPr lang="en-US" sz="4000" dirty="0"/>
          </a:p>
          <a:p>
            <a:endParaRPr lang="en-US" dirty="0"/>
          </a:p>
        </p:txBody>
      </p:sp>
    </p:spTree>
    <p:extLst>
      <p:ext uri="{BB962C8B-B14F-4D97-AF65-F5344CB8AC3E}">
        <p14:creationId xmlns:p14="http://schemas.microsoft.com/office/powerpoint/2010/main" val="135346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5DF94-6D07-472A-B184-A334DE4F28D9}"/>
              </a:ext>
            </a:extLst>
          </p:cNvPr>
          <p:cNvSpPr>
            <a:spLocks noGrp="1"/>
          </p:cNvSpPr>
          <p:nvPr>
            <p:ph type="title"/>
          </p:nvPr>
        </p:nvSpPr>
        <p:spPr/>
        <p:txBody>
          <a:bodyPr/>
          <a:lstStyle/>
          <a:p>
            <a:r>
              <a:rPr lang="en-US" dirty="0"/>
              <a:t>How to FIND RELEVANT CONTENT</a:t>
            </a:r>
          </a:p>
        </p:txBody>
      </p:sp>
      <p:sp>
        <p:nvSpPr>
          <p:cNvPr id="3" name="Text Placeholder 2">
            <a:extLst>
              <a:ext uri="{FF2B5EF4-FFF2-40B4-BE49-F238E27FC236}">
                <a16:creationId xmlns:a16="http://schemas.microsoft.com/office/drawing/2014/main" id="{3B1F66A8-CF87-4F81-968D-5DDA118F891F}"/>
              </a:ext>
            </a:extLst>
          </p:cNvPr>
          <p:cNvSpPr>
            <a:spLocks noGrp="1"/>
          </p:cNvSpPr>
          <p:nvPr>
            <p:ph type="body" idx="2"/>
          </p:nvPr>
        </p:nvSpPr>
        <p:spPr/>
        <p:txBody>
          <a:bodyPr/>
          <a:lstStyle/>
          <a:p>
            <a:endParaRPr lang="en-US"/>
          </a:p>
        </p:txBody>
      </p:sp>
      <p:sp>
        <p:nvSpPr>
          <p:cNvPr id="4" name="Content Placeholder 3">
            <a:extLst>
              <a:ext uri="{FF2B5EF4-FFF2-40B4-BE49-F238E27FC236}">
                <a16:creationId xmlns:a16="http://schemas.microsoft.com/office/drawing/2014/main" id="{A6FC071B-4A91-4037-9741-416A3EE1B7FE}"/>
              </a:ext>
            </a:extLst>
          </p:cNvPr>
          <p:cNvSpPr>
            <a:spLocks noGrp="1"/>
          </p:cNvSpPr>
          <p:nvPr>
            <p:ph sz="half" idx="1"/>
          </p:nvPr>
        </p:nvSpPr>
        <p:spPr>
          <a:xfrm>
            <a:off x="609600" y="1598343"/>
            <a:ext cx="5892802" cy="4111081"/>
          </a:xfrm>
        </p:spPr>
        <p:txBody>
          <a:bodyPr>
            <a:normAutofit lnSpcReduction="10000"/>
          </a:bodyPr>
          <a:lstStyle/>
          <a:p>
            <a:r>
              <a:rPr lang="en-US" dirty="0"/>
              <a:t>Elementary—use SD71 or our backgrounders for science class</a:t>
            </a:r>
          </a:p>
          <a:p>
            <a:r>
              <a:rPr lang="en-US" dirty="0"/>
              <a:t>Secondary—FNESC resources; shared district resources.</a:t>
            </a:r>
          </a:p>
          <a:p>
            <a:r>
              <a:rPr lang="en-US" dirty="0"/>
              <a:t>Braiding Sweetgrass; Knowing Home…</a:t>
            </a:r>
          </a:p>
          <a:p>
            <a:endParaRPr lang="en-US" dirty="0"/>
          </a:p>
        </p:txBody>
      </p:sp>
      <p:pic>
        <p:nvPicPr>
          <p:cNvPr id="6" name="Picture 5">
            <a:extLst>
              <a:ext uri="{FF2B5EF4-FFF2-40B4-BE49-F238E27FC236}">
                <a16:creationId xmlns:a16="http://schemas.microsoft.com/office/drawing/2014/main" id="{CBB55AF0-402C-4144-92FB-C5885B2974B3}"/>
              </a:ext>
            </a:extLst>
          </p:cNvPr>
          <p:cNvPicPr>
            <a:picLocks noChangeAspect="1"/>
          </p:cNvPicPr>
          <p:nvPr/>
        </p:nvPicPr>
        <p:blipFill>
          <a:blip r:embed="rId3"/>
          <a:stretch>
            <a:fillRect/>
          </a:stretch>
        </p:blipFill>
        <p:spPr>
          <a:xfrm>
            <a:off x="6746486" y="934842"/>
            <a:ext cx="4540405" cy="4540405"/>
          </a:xfrm>
          <a:prstGeom prst="rect">
            <a:avLst/>
          </a:prstGeom>
        </p:spPr>
      </p:pic>
    </p:spTree>
    <p:extLst>
      <p:ext uri="{BB962C8B-B14F-4D97-AF65-F5344CB8AC3E}">
        <p14:creationId xmlns:p14="http://schemas.microsoft.com/office/powerpoint/2010/main" val="35934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40709-F195-460C-A719-9B5CFE93F356}"/>
              </a:ext>
            </a:extLst>
          </p:cNvPr>
          <p:cNvSpPr>
            <a:spLocks noGrp="1"/>
          </p:cNvSpPr>
          <p:nvPr>
            <p:ph type="title"/>
          </p:nvPr>
        </p:nvSpPr>
        <p:spPr/>
        <p:txBody>
          <a:bodyPr/>
          <a:lstStyle/>
          <a:p>
            <a:r>
              <a:rPr lang="en-US" dirty="0"/>
              <a:t>Take a look at resources</a:t>
            </a:r>
          </a:p>
        </p:txBody>
      </p:sp>
      <p:sp>
        <p:nvSpPr>
          <p:cNvPr id="3" name="Content Placeholder 2">
            <a:extLst>
              <a:ext uri="{FF2B5EF4-FFF2-40B4-BE49-F238E27FC236}">
                <a16:creationId xmlns:a16="http://schemas.microsoft.com/office/drawing/2014/main" id="{1B0907DA-1479-4F4A-BE76-48C4F11D10A6}"/>
              </a:ext>
            </a:extLst>
          </p:cNvPr>
          <p:cNvSpPr>
            <a:spLocks noGrp="1"/>
          </p:cNvSpPr>
          <p:nvPr>
            <p:ph idx="1"/>
          </p:nvPr>
        </p:nvSpPr>
        <p:spPr/>
        <p:txBody>
          <a:bodyPr/>
          <a:lstStyle/>
          <a:p>
            <a:r>
              <a:rPr lang="en-US" dirty="0"/>
              <a:t>Take a look and find the hand-outs that relate to these four strategies.</a:t>
            </a:r>
          </a:p>
          <a:p>
            <a:r>
              <a:rPr lang="en-US" dirty="0"/>
              <a:t>Can you make a plan today to include these 4 strategies in your next science unit?</a:t>
            </a:r>
          </a:p>
          <a:p>
            <a:endParaRPr lang="en-US" dirty="0"/>
          </a:p>
          <a:p>
            <a:r>
              <a:rPr lang="en-US" dirty="0"/>
              <a:t>Find a digital copy of the Resource List at</a:t>
            </a:r>
          </a:p>
        </p:txBody>
      </p:sp>
    </p:spTree>
    <p:extLst>
      <p:ext uri="{BB962C8B-B14F-4D97-AF65-F5344CB8AC3E}">
        <p14:creationId xmlns:p14="http://schemas.microsoft.com/office/powerpoint/2010/main" val="74331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a:t>
            </a:r>
          </a:p>
        </p:txBody>
      </p:sp>
      <p:sp>
        <p:nvSpPr>
          <p:cNvPr id="3" name="Content Placeholder 2"/>
          <p:cNvSpPr>
            <a:spLocks noGrp="1"/>
          </p:cNvSpPr>
          <p:nvPr>
            <p:ph idx="1"/>
          </p:nvPr>
        </p:nvSpPr>
        <p:spPr>
          <a:xfrm>
            <a:off x="1981200" y="1484784"/>
            <a:ext cx="4546848" cy="4937434"/>
          </a:xfrm>
        </p:spPr>
        <p:txBody>
          <a:bodyPr>
            <a:normAutofit lnSpcReduction="10000"/>
          </a:bodyPr>
          <a:lstStyle/>
          <a:p>
            <a:r>
              <a:rPr lang="en-US" dirty="0"/>
              <a:t>We acknowledge and thank the Coast Salish nations of Squamish, </a:t>
            </a:r>
            <a:r>
              <a:rPr lang="en-US" dirty="0" err="1"/>
              <a:t>Tsleil</a:t>
            </a:r>
            <a:r>
              <a:rPr lang="en-US" dirty="0"/>
              <a:t> </a:t>
            </a:r>
            <a:r>
              <a:rPr lang="en-US" dirty="0" err="1"/>
              <a:t>Waututh</a:t>
            </a:r>
            <a:r>
              <a:rPr lang="en-US" dirty="0"/>
              <a:t> and </a:t>
            </a:r>
            <a:r>
              <a:rPr lang="en-US" dirty="0" err="1"/>
              <a:t>Musqueam</a:t>
            </a:r>
            <a:r>
              <a:rPr lang="en-US" dirty="0"/>
              <a:t> on whose unceded shared traditional territories we live, teach and learn.</a:t>
            </a:r>
          </a:p>
          <a:p>
            <a:endParaRPr lang="en-US" dirty="0"/>
          </a:p>
        </p:txBody>
      </p:sp>
      <p:pic>
        <p:nvPicPr>
          <p:cNvPr id="4" name="Picture 3"/>
          <p:cNvPicPr>
            <a:picLocks noChangeAspect="1"/>
          </p:cNvPicPr>
          <p:nvPr/>
        </p:nvPicPr>
        <p:blipFill>
          <a:blip r:embed="rId2"/>
          <a:stretch>
            <a:fillRect/>
          </a:stretch>
        </p:blipFill>
        <p:spPr>
          <a:xfrm>
            <a:off x="6528048" y="1844824"/>
            <a:ext cx="3810000" cy="3810000"/>
          </a:xfrm>
          <a:prstGeom prst="rect">
            <a:avLst/>
          </a:prstGeom>
        </p:spPr>
      </p:pic>
    </p:spTree>
    <p:extLst>
      <p:ext uri="{BB962C8B-B14F-4D97-AF65-F5344CB8AC3E}">
        <p14:creationId xmlns:p14="http://schemas.microsoft.com/office/powerpoint/2010/main" val="3214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a:t>
            </a:r>
          </a:p>
        </p:txBody>
      </p:sp>
      <p:sp>
        <p:nvSpPr>
          <p:cNvPr id="3" name="Content Placeholder 2"/>
          <p:cNvSpPr>
            <a:spLocks noGrp="1"/>
          </p:cNvSpPr>
          <p:nvPr>
            <p:ph idx="1"/>
          </p:nvPr>
        </p:nvSpPr>
        <p:spPr>
          <a:xfrm>
            <a:off x="1981200" y="1484784"/>
            <a:ext cx="4546848" cy="4937434"/>
          </a:xfrm>
        </p:spPr>
        <p:txBody>
          <a:bodyPr>
            <a:normAutofit lnSpcReduction="10000"/>
          </a:bodyPr>
          <a:lstStyle/>
          <a:p>
            <a:r>
              <a:rPr lang="en-US" dirty="0"/>
              <a:t>We acknowledge and thank the Coast Salish nations of Squamish, </a:t>
            </a:r>
            <a:r>
              <a:rPr lang="en-US" dirty="0" err="1"/>
              <a:t>Tsleil</a:t>
            </a:r>
            <a:r>
              <a:rPr lang="en-US" dirty="0"/>
              <a:t> </a:t>
            </a:r>
            <a:r>
              <a:rPr lang="en-US" dirty="0" err="1"/>
              <a:t>Waututh</a:t>
            </a:r>
            <a:r>
              <a:rPr lang="en-US" dirty="0"/>
              <a:t> and </a:t>
            </a:r>
            <a:r>
              <a:rPr lang="en-US" dirty="0" err="1"/>
              <a:t>Musqueam</a:t>
            </a:r>
            <a:r>
              <a:rPr lang="en-US" dirty="0"/>
              <a:t> on whose unceded shared traditional territories we live, teach and learn.</a:t>
            </a:r>
          </a:p>
          <a:p>
            <a:endParaRPr lang="en-US" dirty="0"/>
          </a:p>
        </p:txBody>
      </p:sp>
      <p:pic>
        <p:nvPicPr>
          <p:cNvPr id="4" name="Picture 3"/>
          <p:cNvPicPr>
            <a:picLocks noChangeAspect="1"/>
          </p:cNvPicPr>
          <p:nvPr/>
        </p:nvPicPr>
        <p:blipFill>
          <a:blip r:embed="rId2"/>
          <a:stretch>
            <a:fillRect/>
          </a:stretch>
        </p:blipFill>
        <p:spPr>
          <a:xfrm>
            <a:off x="6528048" y="1844824"/>
            <a:ext cx="3810000" cy="381000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126F8B2-461C-4DFE-920D-C6303EEDE2EF}"/>
                  </a:ext>
                </a:extLst>
              </p14:cNvPr>
              <p14:cNvContentPartPr/>
              <p14:nvPr/>
            </p14:nvContentPartPr>
            <p14:xfrm>
              <a:off x="3825360" y="4028400"/>
              <a:ext cx="1847880" cy="487440"/>
            </p14:xfrm>
          </p:contentPart>
        </mc:Choice>
        <mc:Fallback xmlns="">
          <p:pic>
            <p:nvPicPr>
              <p:cNvPr id="5" name="Ink 4">
                <a:extLst>
                  <a:ext uri="{FF2B5EF4-FFF2-40B4-BE49-F238E27FC236}">
                    <a16:creationId xmlns:a16="http://schemas.microsoft.com/office/drawing/2014/main" id="{4126F8B2-461C-4DFE-920D-C6303EEDE2EF}"/>
                  </a:ext>
                </a:extLst>
              </p:cNvPr>
              <p:cNvPicPr/>
              <p:nvPr/>
            </p:nvPicPr>
            <p:blipFill>
              <a:blip r:embed="rId4"/>
              <a:stretch>
                <a:fillRect/>
              </a:stretch>
            </p:blipFill>
            <p:spPr>
              <a:xfrm>
                <a:off x="3816000" y="4019040"/>
                <a:ext cx="1866600" cy="506160"/>
              </a:xfrm>
              <a:prstGeom prst="rect">
                <a:avLst/>
              </a:prstGeom>
            </p:spPr>
          </p:pic>
        </mc:Fallback>
      </mc:AlternateContent>
    </p:spTree>
    <p:extLst>
      <p:ext uri="{BB962C8B-B14F-4D97-AF65-F5344CB8AC3E}">
        <p14:creationId xmlns:p14="http://schemas.microsoft.com/office/powerpoint/2010/main" val="238106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E92A1-D665-4251-AD44-61244BD2C17D}"/>
              </a:ext>
            </a:extLst>
          </p:cNvPr>
          <p:cNvSpPr>
            <a:spLocks noGrp="1"/>
          </p:cNvSpPr>
          <p:nvPr>
            <p:ph type="title"/>
          </p:nvPr>
        </p:nvSpPr>
        <p:spPr/>
        <p:txBody>
          <a:bodyPr/>
          <a:lstStyle/>
          <a:p>
            <a:r>
              <a:rPr lang="en-US" dirty="0"/>
              <a:t>What did the TRC task us with?</a:t>
            </a:r>
          </a:p>
        </p:txBody>
      </p:sp>
      <p:sp>
        <p:nvSpPr>
          <p:cNvPr id="3" name="Content Placeholder 2">
            <a:extLst>
              <a:ext uri="{FF2B5EF4-FFF2-40B4-BE49-F238E27FC236}">
                <a16:creationId xmlns:a16="http://schemas.microsoft.com/office/drawing/2014/main" id="{66D67473-4FC6-4160-A6D0-DAC809B1D65F}"/>
              </a:ext>
            </a:extLst>
          </p:cNvPr>
          <p:cNvSpPr>
            <a:spLocks noGrp="1"/>
          </p:cNvSpPr>
          <p:nvPr>
            <p:ph idx="1"/>
          </p:nvPr>
        </p:nvSpPr>
        <p:spPr/>
        <p:txBody>
          <a:bodyPr>
            <a:normAutofit/>
          </a:bodyPr>
          <a:lstStyle/>
          <a:p>
            <a:r>
              <a:rPr lang="en-US" sz="3600" dirty="0"/>
              <a:t>Closing the achievement gap between Indigenous and non-Indigenous students.</a:t>
            </a:r>
          </a:p>
          <a:p>
            <a:r>
              <a:rPr lang="en-US" sz="3600" dirty="0"/>
              <a:t>Ensuring that the truth—the history </a:t>
            </a:r>
            <a:r>
              <a:rPr lang="en-US" sz="3600" b="1" dirty="0"/>
              <a:t>of</a:t>
            </a:r>
            <a:r>
              <a:rPr lang="en-US" sz="3600" dirty="0"/>
              <a:t> and knowledge </a:t>
            </a:r>
            <a:r>
              <a:rPr lang="en-US" sz="3600" b="1" dirty="0"/>
              <a:t>from</a:t>
            </a:r>
            <a:r>
              <a:rPr lang="en-US" sz="3600" dirty="0"/>
              <a:t> Indigenous peoples—is included in all curriculum and instruction.</a:t>
            </a:r>
          </a:p>
        </p:txBody>
      </p:sp>
    </p:spTree>
    <p:extLst>
      <p:ext uri="{BB962C8B-B14F-4D97-AF65-F5344CB8AC3E}">
        <p14:creationId xmlns:p14="http://schemas.microsoft.com/office/powerpoint/2010/main" val="199405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7568" y="685802"/>
            <a:ext cx="9385342" cy="4537839"/>
          </a:xfrm>
        </p:spPr>
        <p:txBody>
          <a:bodyPr>
            <a:noAutofit/>
          </a:bodyPr>
          <a:lstStyle/>
          <a:p>
            <a:pPr marL="18288" indent="0">
              <a:buNone/>
            </a:pPr>
            <a:r>
              <a:rPr lang="en-CA" sz="4800" b="1" dirty="0">
                <a:latin typeface="Arial Narrow" panose="020B0606020202030204" pitchFamily="34" charset="0"/>
              </a:rPr>
              <a:t>[Native] children come to school with higher than average science scores…by 4th grade average by 8th grade below average….</a:t>
            </a:r>
          </a:p>
        </p:txBody>
      </p:sp>
    </p:spTree>
    <p:extLst>
      <p:ext uri="{BB962C8B-B14F-4D97-AF65-F5344CB8AC3E}">
        <p14:creationId xmlns:p14="http://schemas.microsoft.com/office/powerpoint/2010/main" val="413500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a:prstGeom prst="rect">
            <a:avLst/>
          </a:prstGeom>
        </p:spPr>
        <p:txBody>
          <a:bodyPr anchor="ctr">
            <a:normAutofit/>
          </a:bodyPr>
          <a:lstStyle/>
          <a:p>
            <a:r>
              <a:rPr lang="en-US" dirty="0"/>
              <a:t>What is Your Commitment?</a:t>
            </a:r>
          </a:p>
        </p:txBody>
      </p:sp>
      <p:pic>
        <p:nvPicPr>
          <p:cNvPr id="5" name="Content Placeholder 3">
            <a:extLst>
              <a:ext uri="{FF2B5EF4-FFF2-40B4-BE49-F238E27FC236}">
                <a16:creationId xmlns:a16="http://schemas.microsoft.com/office/drawing/2014/main" id="{1D56BBB9-E815-4542-BD36-1CA5C75C570B}"/>
              </a:ext>
            </a:extLst>
          </p:cNvPr>
          <p:cNvPicPr>
            <a:picLocks noChangeAspect="1"/>
          </p:cNvPicPr>
          <p:nvPr/>
        </p:nvPicPr>
        <p:blipFill>
          <a:blip r:embed="rId2"/>
          <a:stretch>
            <a:fillRect/>
          </a:stretch>
        </p:blipFill>
        <p:spPr>
          <a:xfrm>
            <a:off x="2796121" y="1524000"/>
            <a:ext cx="3112846" cy="4663440"/>
          </a:xfrm>
          <a:prstGeom prst="rect">
            <a:avLst/>
          </a:prstGeom>
          <a:noFill/>
        </p:spPr>
      </p:pic>
      <p:sp>
        <p:nvSpPr>
          <p:cNvPr id="3" name="Content Placeholder 2"/>
          <p:cNvSpPr>
            <a:spLocks noGrp="1"/>
          </p:cNvSpPr>
          <p:nvPr>
            <p:ph sz="half" idx="2"/>
          </p:nvPr>
        </p:nvSpPr>
        <p:spPr>
          <a:xfrm>
            <a:off x="7034784" y="1524000"/>
            <a:ext cx="4876800" cy="4663440"/>
          </a:xfrm>
          <a:prstGeom prst="rect">
            <a:avLst/>
          </a:prstGeom>
        </p:spPr>
        <p:txBody>
          <a:bodyPr>
            <a:normAutofit/>
          </a:bodyPr>
          <a:lstStyle/>
          <a:p>
            <a:r>
              <a:rPr lang="en-US" dirty="0"/>
              <a:t>What is our call to action from the Truth and Reconciliation Commission? To find ways to integrate Indigenous culture, perspectives and principles of learning into our daily practice as science teachers.</a:t>
            </a:r>
          </a:p>
          <a:p>
            <a:endParaRPr lang="en-US" dirty="0"/>
          </a:p>
        </p:txBody>
      </p:sp>
    </p:spTree>
    <p:extLst>
      <p:ext uri="{BB962C8B-B14F-4D97-AF65-F5344CB8AC3E}">
        <p14:creationId xmlns:p14="http://schemas.microsoft.com/office/powerpoint/2010/main" val="279716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D706-3317-42DC-9715-63ACC29440EA}"/>
              </a:ext>
            </a:extLst>
          </p:cNvPr>
          <p:cNvSpPr>
            <a:spLocks noGrp="1"/>
          </p:cNvSpPr>
          <p:nvPr>
            <p:ph type="title"/>
          </p:nvPr>
        </p:nvSpPr>
        <p:spPr/>
        <p:txBody>
          <a:bodyPr/>
          <a:lstStyle/>
          <a:p>
            <a:r>
              <a:rPr lang="en-US" dirty="0"/>
              <a:t>Is This Science?</a:t>
            </a:r>
          </a:p>
        </p:txBody>
      </p:sp>
      <p:sp>
        <p:nvSpPr>
          <p:cNvPr id="6" name="Content Placeholder 5">
            <a:extLst>
              <a:ext uri="{FF2B5EF4-FFF2-40B4-BE49-F238E27FC236}">
                <a16:creationId xmlns:a16="http://schemas.microsoft.com/office/drawing/2014/main" id="{9B455BB7-14C1-442B-BA65-0CA8E051391C}"/>
              </a:ext>
            </a:extLst>
          </p:cNvPr>
          <p:cNvSpPr>
            <a:spLocks noGrp="1"/>
          </p:cNvSpPr>
          <p:nvPr>
            <p:ph idx="1"/>
          </p:nvPr>
        </p:nvSpPr>
        <p:spPr/>
        <p:txBody>
          <a:bodyPr/>
          <a:lstStyle/>
          <a:p>
            <a:r>
              <a:rPr lang="en-US" dirty="0"/>
              <a:t>Take a carousel walk around to these five news or journal articles.</a:t>
            </a:r>
          </a:p>
          <a:p>
            <a:r>
              <a:rPr lang="en-US" dirty="0"/>
              <a:t>Discuss and write your questions or opinions.</a:t>
            </a:r>
          </a:p>
        </p:txBody>
      </p:sp>
    </p:spTree>
    <p:extLst>
      <p:ext uri="{BB962C8B-B14F-4D97-AF65-F5344CB8AC3E}">
        <p14:creationId xmlns:p14="http://schemas.microsoft.com/office/powerpoint/2010/main" val="255477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EDA41-37B8-4E6C-86A6-D046907080FC}"/>
              </a:ext>
            </a:extLst>
          </p:cNvPr>
          <p:cNvSpPr>
            <a:spLocks noGrp="1"/>
          </p:cNvSpPr>
          <p:nvPr>
            <p:ph type="title"/>
          </p:nvPr>
        </p:nvSpPr>
        <p:spPr/>
        <p:txBody>
          <a:bodyPr/>
          <a:lstStyle/>
          <a:p>
            <a:r>
              <a:rPr lang="en-US" dirty="0"/>
              <a:t>Overlapping domains….</a:t>
            </a:r>
          </a:p>
        </p:txBody>
      </p:sp>
      <p:pic>
        <p:nvPicPr>
          <p:cNvPr id="6" name="Content Placeholder 5" descr="A close up of a logo&#10;&#10;Description automatically generated">
            <a:extLst>
              <a:ext uri="{FF2B5EF4-FFF2-40B4-BE49-F238E27FC236}">
                <a16:creationId xmlns:a16="http://schemas.microsoft.com/office/drawing/2014/main" id="{D8E3D02F-7FB8-45E0-8126-11924F3D0A96}"/>
              </a:ext>
            </a:extLst>
          </p:cNvPr>
          <p:cNvPicPr>
            <a:picLocks noGrp="1" noChangeAspect="1"/>
          </p:cNvPicPr>
          <p:nvPr>
            <p:ph sz="half" idx="1"/>
          </p:nvPr>
        </p:nvPicPr>
        <p:blipFill>
          <a:blip r:embed="rId3">
            <a:alphaModFix/>
          </a:blip>
          <a:stretch>
            <a:fillRect/>
          </a:stretch>
        </p:blipFill>
        <p:spPr>
          <a:xfrm>
            <a:off x="2276474" y="1565099"/>
            <a:ext cx="5690367" cy="5024751"/>
          </a:xfrm>
        </p:spPr>
      </p:pic>
      <p:sp>
        <p:nvSpPr>
          <p:cNvPr id="4" name="Content Placeholder 3">
            <a:extLst>
              <a:ext uri="{FF2B5EF4-FFF2-40B4-BE49-F238E27FC236}">
                <a16:creationId xmlns:a16="http://schemas.microsoft.com/office/drawing/2014/main" id="{21093964-2675-42B3-91D4-DFD621CDEA16}"/>
              </a:ext>
            </a:extLst>
          </p:cNvPr>
          <p:cNvSpPr>
            <a:spLocks noGrp="1"/>
          </p:cNvSpPr>
          <p:nvPr>
            <p:ph sz="half" idx="2"/>
          </p:nvPr>
        </p:nvSpPr>
        <p:spPr>
          <a:xfrm>
            <a:off x="8860220" y="1417320"/>
            <a:ext cx="3051363" cy="4770120"/>
          </a:xfrm>
        </p:spPr>
        <p:txBody>
          <a:bodyPr>
            <a:normAutofit lnSpcReduction="10000"/>
          </a:bodyPr>
          <a:lstStyle/>
          <a:p>
            <a:pPr marL="82296" indent="0">
              <a:buNone/>
            </a:pPr>
            <a:r>
              <a:rPr lang="en-US" dirty="0"/>
              <a:t>This overlapping Venn diagram, from the FNESC Science First Peoples resource, shows the relationships between science, Indigenous knowledge and school science.</a:t>
            </a:r>
          </a:p>
        </p:txBody>
      </p:sp>
    </p:spTree>
    <p:extLst>
      <p:ext uri="{BB962C8B-B14F-4D97-AF65-F5344CB8AC3E}">
        <p14:creationId xmlns:p14="http://schemas.microsoft.com/office/powerpoint/2010/main" val="298494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8B327-C891-4788-8E7A-25541EFE698D}"/>
              </a:ext>
            </a:extLst>
          </p:cNvPr>
          <p:cNvSpPr>
            <a:spLocks noGrp="1"/>
          </p:cNvSpPr>
          <p:nvPr>
            <p:ph type="title"/>
          </p:nvPr>
        </p:nvSpPr>
        <p:spPr/>
        <p:txBody>
          <a:bodyPr/>
          <a:lstStyle/>
          <a:p>
            <a:r>
              <a:rPr lang="en-US" dirty="0"/>
              <a:t>1. Connecting to Place</a:t>
            </a:r>
          </a:p>
        </p:txBody>
      </p:sp>
      <p:sp>
        <p:nvSpPr>
          <p:cNvPr id="3" name="Content Placeholder 2">
            <a:extLst>
              <a:ext uri="{FF2B5EF4-FFF2-40B4-BE49-F238E27FC236}">
                <a16:creationId xmlns:a16="http://schemas.microsoft.com/office/drawing/2014/main" id="{466F3EDF-3D46-4DD6-A49B-F8BB6BC5EEC2}"/>
              </a:ext>
            </a:extLst>
          </p:cNvPr>
          <p:cNvSpPr>
            <a:spLocks noGrp="1"/>
          </p:cNvSpPr>
          <p:nvPr>
            <p:ph sz="half" idx="1"/>
          </p:nvPr>
        </p:nvSpPr>
        <p:spPr/>
        <p:txBody>
          <a:bodyPr>
            <a:normAutofit fontScale="92500" lnSpcReduction="20000"/>
          </a:bodyPr>
          <a:lstStyle/>
          <a:p>
            <a:r>
              <a:rPr lang="en-CA" dirty="0"/>
              <a:t>Connection with place, with the land, is the foundation of Indigenous Knowledge. Survival for First Peoples depended on and depends on their particular knowledge of the land, their unique relationship with the environment, and their shared values and practices through which they made sense of the world.</a:t>
            </a:r>
            <a:endParaRPr lang="en-US" dirty="0"/>
          </a:p>
        </p:txBody>
      </p:sp>
      <p:pic>
        <p:nvPicPr>
          <p:cNvPr id="5" name="Content Placeholder 4">
            <a:extLst>
              <a:ext uri="{FF2B5EF4-FFF2-40B4-BE49-F238E27FC236}">
                <a16:creationId xmlns:a16="http://schemas.microsoft.com/office/drawing/2014/main" id="{AD5AC351-C229-4C4D-946D-7175A5769BA8}"/>
              </a:ext>
            </a:extLst>
          </p:cNvPr>
          <p:cNvPicPr>
            <a:picLocks noGrp="1" noChangeAspect="1"/>
          </p:cNvPicPr>
          <p:nvPr>
            <p:ph sz="half" idx="2"/>
          </p:nvPr>
        </p:nvPicPr>
        <p:blipFill rotWithShape="1">
          <a:blip r:embed="rId3"/>
          <a:srcRect l="23219" t="-1" r="36695" b="-9195"/>
          <a:stretch/>
        </p:blipFill>
        <p:spPr>
          <a:xfrm>
            <a:off x="7483365" y="1617017"/>
            <a:ext cx="4270845" cy="3774790"/>
          </a:xfrm>
          <a:prstGeom prst="rect">
            <a:avLst/>
          </a:prstGeom>
        </p:spPr>
      </p:pic>
    </p:spTree>
    <p:extLst>
      <p:ext uri="{BB962C8B-B14F-4D97-AF65-F5344CB8AC3E}">
        <p14:creationId xmlns:p14="http://schemas.microsoft.com/office/powerpoint/2010/main" val="285684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sed Leaves design templat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extLst>
    <a:ext uri="{05A4C25C-085E-4340-85A3-A5531E510DB2}">
      <thm15:themeFamily xmlns:thm15="http://schemas.microsoft.com/office/thememl/2012/main" name="Pressed leaves design slides.potx" id="{52E147E3-7E0E-44E0-9BD6-25CC694BF887}" vid="{C1468303-3FD2-4BA9-848D-643974E470D9}"/>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B0710C29-A897-44AD-9F83-BE5F874C2A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EB5BEE-6806-4BF1-A9A7-4B4A72C0C6EB}">
  <ds:schemaRefs>
    <ds:schemaRef ds:uri="http://schemas.microsoft.com/sharepoint/v3/contenttype/forms"/>
  </ds:schemaRefs>
</ds:datastoreItem>
</file>

<file path=customXml/itemProps3.xml><?xml version="1.0" encoding="utf-8"?>
<ds:datastoreItem xmlns:ds="http://schemas.openxmlformats.org/officeDocument/2006/customXml" ds:itemID="{EEFED04C-AD43-4E06-AD63-36D8B5E8378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228</TotalTime>
  <Words>918</Words>
  <Application>Microsoft Office PowerPoint</Application>
  <PresentationFormat>Widescreen</PresentationFormat>
  <Paragraphs>61</Paragraphs>
  <Slides>18</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 Narrow</vt:lpstr>
      <vt:lpstr>Century Gothic</vt:lpstr>
      <vt:lpstr>Verdana</vt:lpstr>
      <vt:lpstr>Wingdings 2</vt:lpstr>
      <vt:lpstr>Pressed Leaves design template</vt:lpstr>
      <vt:lpstr>Indigenous Perspectives in Science</vt:lpstr>
      <vt:lpstr>Acknowledgement</vt:lpstr>
      <vt:lpstr>Acknowledgement</vt:lpstr>
      <vt:lpstr>What did the TRC task us with?</vt:lpstr>
      <vt:lpstr>PowerPoint Presentation</vt:lpstr>
      <vt:lpstr>What is Your Commitment?</vt:lpstr>
      <vt:lpstr>Is This Science?</vt:lpstr>
      <vt:lpstr>Overlapping domains….</vt:lpstr>
      <vt:lpstr>1. Connecting to Place</vt:lpstr>
      <vt:lpstr>How to connect to place</vt:lpstr>
      <vt:lpstr>2. Representation matters</vt:lpstr>
      <vt:lpstr>How to REPRESENT INDIGENOUS LEARNERS IN YOUR CLASSES</vt:lpstr>
      <vt:lpstr>3. Use Story</vt:lpstr>
      <vt:lpstr>Can oral stories be “science”?</vt:lpstr>
      <vt:lpstr>How to USE STORY IN YOUR CLASSES</vt:lpstr>
      <vt:lpstr>4. Include Indigenous Content in your Course/Class</vt:lpstr>
      <vt:lpstr>How to FIND RELEVANT CONTENT</vt:lpstr>
      <vt:lpstr>Take a look at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Perspectives in Science</dc:title>
  <dc:creator>Donna Morgan</dc:creator>
  <cp:lastModifiedBy>Donna Morgan</cp:lastModifiedBy>
  <cp:revision>7</cp:revision>
  <dcterms:created xsi:type="dcterms:W3CDTF">2019-11-20T00:53:11Z</dcterms:created>
  <dcterms:modified xsi:type="dcterms:W3CDTF">2019-11-21T22:45:10Z</dcterms:modified>
</cp:coreProperties>
</file>