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handoutMasterIdLst>
    <p:handoutMasterId r:id="rId30"/>
  </p:handoutMasterIdLst>
  <p:sldIdLst>
    <p:sldId id="257" r:id="rId2"/>
    <p:sldId id="295" r:id="rId3"/>
    <p:sldId id="296" r:id="rId4"/>
    <p:sldId id="299" r:id="rId5"/>
    <p:sldId id="300" r:id="rId6"/>
    <p:sldId id="301" r:id="rId7"/>
    <p:sldId id="302" r:id="rId8"/>
    <p:sldId id="303"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23" r:id="rId24"/>
    <p:sldId id="304" r:id="rId25"/>
    <p:sldId id="321" r:id="rId26"/>
    <p:sldId id="322" r:id="rId27"/>
    <p:sldId id="320"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53" y="8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3B9E70-DAAB-4E0C-846A-F2212FFC57DE}" type="datetimeFigureOut">
              <a:rPr lang="en-CA" smtClean="0"/>
              <a:t>15/01/2019</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07B9881-CB22-4DB0-B23F-CDB0D16D1AB5}" type="slidenum">
              <a:rPr lang="en-CA" smtClean="0"/>
              <a:t>‹#›</a:t>
            </a:fld>
            <a:endParaRPr lang="en-CA"/>
          </a:p>
        </p:txBody>
      </p:sp>
    </p:spTree>
    <p:extLst>
      <p:ext uri="{BB962C8B-B14F-4D97-AF65-F5344CB8AC3E}">
        <p14:creationId xmlns:p14="http://schemas.microsoft.com/office/powerpoint/2010/main" val="2517277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3D9B1B-821C-4DD4-934B-B5007FCFC8DB}" type="datetimeFigureOut">
              <a:rPr lang="en-CA" smtClean="0"/>
              <a:t>15/01/2019</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27508D-A9CE-4C6A-899A-2B6C214B52F0}" type="slidenum">
              <a:rPr lang="en-CA" smtClean="0"/>
              <a:t>‹#›</a:t>
            </a:fld>
            <a:endParaRPr lang="en-CA"/>
          </a:p>
        </p:txBody>
      </p:sp>
    </p:spTree>
    <p:extLst>
      <p:ext uri="{BB962C8B-B14F-4D97-AF65-F5344CB8AC3E}">
        <p14:creationId xmlns:p14="http://schemas.microsoft.com/office/powerpoint/2010/main" val="1116338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Jeannette - Welcome</a:t>
            </a:r>
            <a:endParaRPr lang="en-CA" dirty="0"/>
          </a:p>
        </p:txBody>
      </p:sp>
      <p:sp>
        <p:nvSpPr>
          <p:cNvPr id="4" name="Slide Number Placeholder 3"/>
          <p:cNvSpPr>
            <a:spLocks noGrp="1"/>
          </p:cNvSpPr>
          <p:nvPr>
            <p:ph type="sldNum" sz="quarter" idx="10"/>
          </p:nvPr>
        </p:nvSpPr>
        <p:spPr/>
        <p:txBody>
          <a:bodyPr/>
          <a:lstStyle/>
          <a:p>
            <a:fld id="{45EFD530-F7B9-412F-9D46-E2C5CCDF4BB2}" type="slidenum">
              <a:rPr lang="en-CA" smtClean="0"/>
              <a:t>1</a:t>
            </a:fld>
            <a:endParaRPr lang="en-CA"/>
          </a:p>
        </p:txBody>
      </p:sp>
    </p:spTree>
    <p:extLst>
      <p:ext uri="{BB962C8B-B14F-4D97-AF65-F5344CB8AC3E}">
        <p14:creationId xmlns:p14="http://schemas.microsoft.com/office/powerpoint/2010/main" val="175344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AEB15A-D116-4DC7-9B81-F129CDBF45AA}" type="slidenum">
              <a:rPr lang="en-CA" smtClean="0"/>
              <a:t>24</a:t>
            </a:fld>
            <a:endParaRPr lang="en-CA"/>
          </a:p>
        </p:txBody>
      </p:sp>
    </p:spTree>
    <p:extLst>
      <p:ext uri="{BB962C8B-B14F-4D97-AF65-F5344CB8AC3E}">
        <p14:creationId xmlns:p14="http://schemas.microsoft.com/office/powerpoint/2010/main" val="94296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AEB15A-D116-4DC7-9B81-F129CDBF45AA}" type="slidenum">
              <a:rPr lang="en-CA" smtClean="0"/>
              <a:t>25</a:t>
            </a:fld>
            <a:endParaRPr lang="en-CA"/>
          </a:p>
        </p:txBody>
      </p:sp>
    </p:spTree>
    <p:extLst>
      <p:ext uri="{BB962C8B-B14F-4D97-AF65-F5344CB8AC3E}">
        <p14:creationId xmlns:p14="http://schemas.microsoft.com/office/powerpoint/2010/main" val="277942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the metaphorical</a:t>
            </a:r>
            <a:r>
              <a:rPr lang="en-CA" baseline="0" dirty="0" smtClean="0"/>
              <a:t> sense, establishing a true north for grading provides a guide for the ideal conditions.  Establishing a true north increases the likelihood that grading practices remain consistent and aligned.  It prevents everyone from losing sight of the big ideas that align assessment, instruction, and grading paradigms.</a:t>
            </a:r>
            <a:endParaRPr lang="en-CA" dirty="0"/>
          </a:p>
        </p:txBody>
      </p:sp>
      <p:sp>
        <p:nvSpPr>
          <p:cNvPr id="4" name="Slide Number Placeholder 3"/>
          <p:cNvSpPr>
            <a:spLocks noGrp="1"/>
          </p:cNvSpPr>
          <p:nvPr>
            <p:ph type="sldNum" sz="quarter" idx="10"/>
          </p:nvPr>
        </p:nvSpPr>
        <p:spPr/>
        <p:txBody>
          <a:bodyPr/>
          <a:lstStyle/>
          <a:p>
            <a:fld id="{85AEB15A-D116-4DC7-9B81-F129CDBF45AA}" type="slidenum">
              <a:rPr lang="en-CA" smtClean="0"/>
              <a:t>4</a:t>
            </a:fld>
            <a:endParaRPr lang="en-CA"/>
          </a:p>
        </p:txBody>
      </p:sp>
    </p:spTree>
    <p:extLst>
      <p:ext uri="{BB962C8B-B14F-4D97-AF65-F5344CB8AC3E}">
        <p14:creationId xmlns:p14="http://schemas.microsoft.com/office/powerpoint/2010/main" val="340713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Traditional Grading Practices – evidence of</a:t>
            </a:r>
            <a:r>
              <a:rPr lang="en-CA" baseline="0" dirty="0" smtClean="0"/>
              <a:t> learning is organized by tasks (such as quizzes, tests, and projects) that overlap the same standards, and achievement levels are often the result of the mean averaging of these weighted tasks.  Traditional levels of achievement (A through F) include non-achievement factors (such as late work and extra credit) in the grade determination, which artificially increases or decreases the grade.  It is what we are most familiar with.</a:t>
            </a:r>
          </a:p>
          <a:p>
            <a:r>
              <a:rPr lang="en-CA" baseline="0" dirty="0" smtClean="0"/>
              <a:t>Standards-based Grading – evidence is organized by standards and factor out all non-achievement attributes, which are assessed separately from proficiency grades, against their own standards of achievement.  Rather than using traditional letter grades and percentages, standards-based grading involves levels of proficiency that illustrate a natural progression of quality.</a:t>
            </a:r>
            <a:endParaRPr lang="en-CA" dirty="0"/>
          </a:p>
        </p:txBody>
      </p:sp>
      <p:sp>
        <p:nvSpPr>
          <p:cNvPr id="4" name="Slide Number Placeholder 3"/>
          <p:cNvSpPr>
            <a:spLocks noGrp="1"/>
          </p:cNvSpPr>
          <p:nvPr>
            <p:ph type="sldNum" sz="quarter" idx="10"/>
          </p:nvPr>
        </p:nvSpPr>
        <p:spPr/>
        <p:txBody>
          <a:bodyPr/>
          <a:lstStyle/>
          <a:p>
            <a:fld id="{85AEB15A-D116-4DC7-9B81-F129CDBF45AA}" type="slidenum">
              <a:rPr lang="en-CA" smtClean="0"/>
              <a:t>7</a:t>
            </a:fld>
            <a:endParaRPr lang="en-CA"/>
          </a:p>
        </p:txBody>
      </p:sp>
    </p:spTree>
    <p:extLst>
      <p:ext uri="{BB962C8B-B14F-4D97-AF65-F5344CB8AC3E}">
        <p14:creationId xmlns:p14="http://schemas.microsoft.com/office/powerpoint/2010/main" val="94641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Traditional Grading Practices – evidence of</a:t>
            </a:r>
            <a:r>
              <a:rPr lang="en-CA" baseline="0" dirty="0" smtClean="0"/>
              <a:t> learning is organized by tasks (such as quizzes, tests, and projects) that overlap the same standards, and achievement levels are often the result of the mean averaging of these weighted tasks.  Traditional levels of achievement (A through F) include non-achievement factors (such as late work and extra credit) in the grade determination, which artificially increases or decreases the grade.  It is what we are most familiar with.</a:t>
            </a:r>
          </a:p>
          <a:p>
            <a:r>
              <a:rPr lang="en-CA" baseline="0" dirty="0" smtClean="0"/>
              <a:t>Standards-based Grading – evidence is organized by standards and factor out all non-achievement attributes, which are assessed separately from proficiency grades, against their own standards of achievement.  Rather than using traditional letter grades and percentages, standards-based grading involves levels of proficiency that illustrate a natural progression of quality.</a:t>
            </a:r>
            <a:endParaRPr lang="en-CA" dirty="0"/>
          </a:p>
        </p:txBody>
      </p:sp>
      <p:sp>
        <p:nvSpPr>
          <p:cNvPr id="4" name="Slide Number Placeholder 3"/>
          <p:cNvSpPr>
            <a:spLocks noGrp="1"/>
          </p:cNvSpPr>
          <p:nvPr>
            <p:ph type="sldNum" sz="quarter" idx="10"/>
          </p:nvPr>
        </p:nvSpPr>
        <p:spPr/>
        <p:txBody>
          <a:bodyPr/>
          <a:lstStyle/>
          <a:p>
            <a:fld id="{85AEB15A-D116-4DC7-9B81-F129CDBF45AA}" type="slidenum">
              <a:rPr lang="en-CA" smtClean="0"/>
              <a:t>8</a:t>
            </a:fld>
            <a:endParaRPr lang="en-CA"/>
          </a:p>
        </p:txBody>
      </p:sp>
    </p:spTree>
    <p:extLst>
      <p:ext uri="{BB962C8B-B14F-4D97-AF65-F5344CB8AC3E}">
        <p14:creationId xmlns:p14="http://schemas.microsoft.com/office/powerpoint/2010/main" val="289730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criteria categories,</a:t>
            </a:r>
            <a:r>
              <a:rPr lang="en-CA" baseline="0" dirty="0" smtClean="0"/>
              <a:t> criteria, and sample applications included on the curriculum website are available to use when developing one’s own criteria-based classroom assessment applications to inform their teaching and learning.</a:t>
            </a:r>
            <a:endParaRPr lang="en-CA" dirty="0"/>
          </a:p>
        </p:txBody>
      </p:sp>
      <p:sp>
        <p:nvSpPr>
          <p:cNvPr id="4" name="Slide Number Placeholder 3"/>
          <p:cNvSpPr>
            <a:spLocks noGrp="1"/>
          </p:cNvSpPr>
          <p:nvPr>
            <p:ph type="sldNum" sz="quarter" idx="10"/>
          </p:nvPr>
        </p:nvSpPr>
        <p:spPr/>
        <p:txBody>
          <a:bodyPr/>
          <a:lstStyle/>
          <a:p>
            <a:fld id="{85AEB15A-D116-4DC7-9B81-F129CDBF45AA}" type="slidenum">
              <a:rPr lang="en-CA" smtClean="0"/>
              <a:t>11</a:t>
            </a:fld>
            <a:endParaRPr lang="en-CA"/>
          </a:p>
        </p:txBody>
      </p:sp>
    </p:spTree>
    <p:extLst>
      <p:ext uri="{BB962C8B-B14F-4D97-AF65-F5344CB8AC3E}">
        <p14:creationId xmlns:p14="http://schemas.microsoft.com/office/powerpoint/2010/main" val="61698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Teachers may choose the categories that are relevant to particular</a:t>
            </a:r>
            <a:r>
              <a:rPr lang="en-CA" baseline="0" dirty="0" smtClean="0"/>
              <a:t> tasks or contexts.  In some cases, they may focus on one category.  In more extensive tasks and inquiries, they may use all of the categories.</a:t>
            </a:r>
          </a:p>
          <a:p>
            <a:r>
              <a:rPr lang="en-CA" baseline="0" dirty="0" smtClean="0"/>
              <a:t>These categories have been developed by teachers for teachers.  They are not required and are intended only to support teachers in their assessments.</a:t>
            </a:r>
            <a:endParaRPr lang="en-CA" dirty="0"/>
          </a:p>
        </p:txBody>
      </p:sp>
      <p:sp>
        <p:nvSpPr>
          <p:cNvPr id="4" name="Slide Number Placeholder 3"/>
          <p:cNvSpPr>
            <a:spLocks noGrp="1"/>
          </p:cNvSpPr>
          <p:nvPr>
            <p:ph type="sldNum" sz="quarter" idx="10"/>
          </p:nvPr>
        </p:nvSpPr>
        <p:spPr/>
        <p:txBody>
          <a:bodyPr/>
          <a:lstStyle/>
          <a:p>
            <a:fld id="{85AEB15A-D116-4DC7-9B81-F129CDBF45AA}" type="slidenum">
              <a:rPr lang="en-CA" smtClean="0"/>
              <a:t>12</a:t>
            </a:fld>
            <a:endParaRPr lang="en-CA"/>
          </a:p>
        </p:txBody>
      </p:sp>
    </p:spTree>
    <p:extLst>
      <p:ext uri="{BB962C8B-B14F-4D97-AF65-F5344CB8AC3E}">
        <p14:creationId xmlns:p14="http://schemas.microsoft.com/office/powerpoint/2010/main" val="366496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885">
              <a:defRPr/>
            </a:pPr>
            <a:r>
              <a:rPr lang="en-CA" dirty="0" smtClean="0"/>
              <a:t>Teachers </a:t>
            </a:r>
            <a:r>
              <a:rPr lang="en-CA" dirty="0"/>
              <a:t>use the four-point provincial proficiency scale and descriptive, strength-based feedback to communicate progress in all areas of learning in K-9.</a:t>
            </a:r>
          </a:p>
          <a:p>
            <a:pPr defTabSz="945885">
              <a:defRPr/>
            </a:pPr>
            <a:r>
              <a:rPr lang="en-CA" dirty="0"/>
              <a:t>In Grades 4-9, letter grades are provided to parents on request and a proficiency scale/letter grade comparison table has been drafted comparing letter grades to the proficiency ratings</a:t>
            </a:r>
          </a:p>
          <a:p>
            <a:pPr defTabSz="945885">
              <a:defRPr/>
            </a:pPr>
            <a:endParaRPr lang="en-CA" dirty="0"/>
          </a:p>
          <a:p>
            <a:r>
              <a:rPr lang="en-CA" dirty="0"/>
              <a:t>During the 2018/19 school year, piloting districts will test the four-point provincial proficiency scale and provide feedback to the Ministry. </a:t>
            </a:r>
          </a:p>
        </p:txBody>
      </p:sp>
      <p:sp>
        <p:nvSpPr>
          <p:cNvPr id="4" name="Slide Number Placeholder 3"/>
          <p:cNvSpPr>
            <a:spLocks noGrp="1"/>
          </p:cNvSpPr>
          <p:nvPr>
            <p:ph type="sldNum" sz="quarter" idx="10"/>
          </p:nvPr>
        </p:nvSpPr>
        <p:spPr/>
        <p:txBody>
          <a:bodyPr/>
          <a:lstStyle/>
          <a:p>
            <a:fld id="{D24F9F81-CB31-4332-9F4B-0783DBBFB083}" type="slidenum">
              <a:rPr lang="en-CA" smtClean="0"/>
              <a:t>18</a:t>
            </a:fld>
            <a:endParaRPr lang="en-CA"/>
          </a:p>
        </p:txBody>
      </p:sp>
    </p:spTree>
    <p:extLst>
      <p:ext uri="{BB962C8B-B14F-4D97-AF65-F5344CB8AC3E}">
        <p14:creationId xmlns:p14="http://schemas.microsoft.com/office/powerpoint/2010/main" val="401041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Shape 1782"/>
          <p:cNvSpPr>
            <a:spLocks noGrp="1" noRot="1" noChangeAspect="1"/>
          </p:cNvSpPr>
          <p:nvPr>
            <p:ph type="sldImg" idx="2"/>
          </p:nvPr>
        </p:nvSpPr>
        <p:spPr>
          <a:xfrm>
            <a:off x="2344738" y="534988"/>
            <a:ext cx="4751387" cy="26717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3" name="Shape 1783"/>
          <p:cNvSpPr txBox="1">
            <a:spLocks noGrp="1"/>
          </p:cNvSpPr>
          <p:nvPr>
            <p:ph type="body" idx="1"/>
          </p:nvPr>
        </p:nvSpPr>
        <p:spPr>
          <a:xfrm>
            <a:off x="944133" y="3385439"/>
            <a:ext cx="7553057" cy="3207258"/>
          </a:xfrm>
          <a:prstGeom prst="rect">
            <a:avLst/>
          </a:prstGeom>
        </p:spPr>
        <p:txBody>
          <a:bodyPr lIns="91941" tIns="91941" rIns="91941" bIns="91941" anchor="t" anchorCtr="0">
            <a:noAutofit/>
          </a:bodyPr>
          <a:lstStyle/>
          <a:p>
            <a:r>
              <a:rPr lang="en"/>
              <a:t>Jennifer</a:t>
            </a:r>
          </a:p>
          <a:p>
            <a:endParaRPr/>
          </a:p>
          <a:p>
            <a:r>
              <a:rPr lang="en"/>
              <a:t>We thought we would try it out and provided two strands</a:t>
            </a:r>
          </a:p>
          <a:p>
            <a:r>
              <a:rPr lang="en"/>
              <a:t>The words that are placed in the boxes can become the comments that you place on report cards to indicated their progress in acquiring various skills for example.</a:t>
            </a:r>
          </a:p>
        </p:txBody>
      </p:sp>
    </p:spTree>
    <p:extLst>
      <p:ext uri="{BB962C8B-B14F-4D97-AF65-F5344CB8AC3E}">
        <p14:creationId xmlns:p14="http://schemas.microsoft.com/office/powerpoint/2010/main" val="114744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Jeannette</a:t>
            </a:r>
          </a:p>
        </p:txBody>
      </p:sp>
      <p:sp>
        <p:nvSpPr>
          <p:cNvPr id="4" name="Slide Number Placeholder 3"/>
          <p:cNvSpPr>
            <a:spLocks noGrp="1"/>
          </p:cNvSpPr>
          <p:nvPr>
            <p:ph type="sldNum" sz="quarter" idx="10"/>
          </p:nvPr>
        </p:nvSpPr>
        <p:spPr/>
        <p:txBody>
          <a:bodyPr/>
          <a:lstStyle/>
          <a:p>
            <a:fld id="{45EFD530-F7B9-412F-9D46-E2C5CCDF4BB2}" type="slidenum">
              <a:rPr lang="en-CA" smtClean="0"/>
              <a:t>23</a:t>
            </a:fld>
            <a:endParaRPr lang="en-CA"/>
          </a:p>
        </p:txBody>
      </p:sp>
    </p:spTree>
    <p:extLst>
      <p:ext uri="{BB962C8B-B14F-4D97-AF65-F5344CB8AC3E}">
        <p14:creationId xmlns:p14="http://schemas.microsoft.com/office/powerpoint/2010/main" val="1809248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urriculum.gov.bc.c.a/curriculum/science/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urriculum.gov.bc.ca/classroom-assessment-and-reporting"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5942"/>
            <a:ext cx="10820399" cy="2801935"/>
          </a:xfrm>
        </p:spPr>
        <p:txBody>
          <a:bodyPr/>
          <a:lstStyle/>
          <a:p>
            <a:r>
              <a:rPr lang="en-CA" dirty="0"/>
              <a:t>RETHINKING LETTER GRADES</a:t>
            </a:r>
          </a:p>
        </p:txBody>
      </p:sp>
      <p:sp>
        <p:nvSpPr>
          <p:cNvPr id="3" name="Text Placeholder 2"/>
          <p:cNvSpPr>
            <a:spLocks noGrp="1"/>
          </p:cNvSpPr>
          <p:nvPr>
            <p:ph type="body" idx="1"/>
          </p:nvPr>
        </p:nvSpPr>
        <p:spPr>
          <a:xfrm>
            <a:off x="1024467" y="1523753"/>
            <a:ext cx="10490200" cy="955675"/>
          </a:xfrm>
        </p:spPr>
        <p:txBody>
          <a:bodyPr/>
          <a:lstStyle/>
          <a:p>
            <a:r>
              <a:rPr lang="en-CA" dirty="0"/>
              <a:t>Keeping the Focus on the Learner</a:t>
            </a:r>
          </a:p>
        </p:txBody>
      </p:sp>
      <p:pic>
        <p:nvPicPr>
          <p:cNvPr id="4" name="Picture 3"/>
          <p:cNvPicPr>
            <a:picLocks noChangeAspect="1"/>
          </p:cNvPicPr>
          <p:nvPr/>
        </p:nvPicPr>
        <p:blipFill>
          <a:blip r:embed="rId3"/>
          <a:stretch>
            <a:fillRect/>
          </a:stretch>
        </p:blipFill>
        <p:spPr>
          <a:xfrm>
            <a:off x="2362199" y="2635175"/>
            <a:ext cx="9144000" cy="1856608"/>
          </a:xfrm>
          <a:prstGeom prst="rect">
            <a:avLst/>
          </a:prstGeom>
        </p:spPr>
      </p:pic>
    </p:spTree>
    <p:extLst>
      <p:ext uri="{BB962C8B-B14F-4D97-AF65-F5344CB8AC3E}">
        <p14:creationId xmlns:p14="http://schemas.microsoft.com/office/powerpoint/2010/main" val="1248808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84369" y="1"/>
            <a:ext cx="8035118" cy="6229513"/>
          </a:xfrm>
          <a:prstGeom prst="rect">
            <a:avLst/>
          </a:prstGeom>
        </p:spPr>
      </p:pic>
    </p:spTree>
    <p:extLst>
      <p:ext uri="{BB962C8B-B14F-4D97-AF65-F5344CB8AC3E}">
        <p14:creationId xmlns:p14="http://schemas.microsoft.com/office/powerpoint/2010/main" val="3653366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a:latin typeface="Times New Roman" panose="02020603050405020304" pitchFamily="18" charset="0"/>
            </a:endParaRPr>
          </a:p>
          <a:p>
            <a:endParaRPr lang="en-CA" dirty="0"/>
          </a:p>
          <a:p>
            <a:endParaRPr lang="en-CA" dirty="0"/>
          </a:p>
        </p:txBody>
      </p:sp>
      <p:pic>
        <p:nvPicPr>
          <p:cNvPr id="7" name="Picture 6"/>
          <p:cNvPicPr>
            <a:picLocks noChangeAspect="1"/>
          </p:cNvPicPr>
          <p:nvPr/>
        </p:nvPicPr>
        <p:blipFill>
          <a:blip r:embed="rId3"/>
          <a:stretch>
            <a:fillRect/>
          </a:stretch>
        </p:blipFill>
        <p:spPr>
          <a:xfrm>
            <a:off x="2513542" y="0"/>
            <a:ext cx="7164917" cy="6858000"/>
          </a:xfrm>
          <a:prstGeom prst="rect">
            <a:avLst/>
          </a:prstGeom>
        </p:spPr>
      </p:pic>
      <p:sp>
        <p:nvSpPr>
          <p:cNvPr id="8" name="TextBox 7"/>
          <p:cNvSpPr txBox="1"/>
          <p:nvPr/>
        </p:nvSpPr>
        <p:spPr>
          <a:xfrm>
            <a:off x="1524000" y="6253655"/>
            <a:ext cx="1208690" cy="369332"/>
          </a:xfrm>
          <a:prstGeom prst="rect">
            <a:avLst/>
          </a:prstGeom>
          <a:solidFill>
            <a:schemeClr val="bg1"/>
          </a:solidFill>
        </p:spPr>
        <p:txBody>
          <a:bodyPr wrap="square" rtlCol="0">
            <a:spAutoFit/>
          </a:bodyPr>
          <a:lstStyle/>
          <a:p>
            <a:endParaRPr lang="en-CA" dirty="0"/>
          </a:p>
        </p:txBody>
      </p:sp>
      <p:sp>
        <p:nvSpPr>
          <p:cNvPr id="9" name="TextBox 8"/>
          <p:cNvSpPr txBox="1"/>
          <p:nvPr/>
        </p:nvSpPr>
        <p:spPr>
          <a:xfrm>
            <a:off x="9459310" y="6275743"/>
            <a:ext cx="1208690" cy="369332"/>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2908858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622995"/>
          </a:xfrm>
        </p:spPr>
        <p:txBody>
          <a:bodyPr>
            <a:normAutofit fontScale="90000"/>
          </a:bodyPr>
          <a:lstStyle/>
          <a:p>
            <a:r>
              <a:rPr lang="en-CA" dirty="0" smtClean="0"/>
              <a:t>Criteria Categories</a:t>
            </a:r>
            <a:endParaRPr lang="en-CA" dirty="0"/>
          </a:p>
        </p:txBody>
      </p:sp>
      <p:pic>
        <p:nvPicPr>
          <p:cNvPr id="4" name="Content Placeholder 3"/>
          <p:cNvPicPr>
            <a:picLocks noGrp="1" noChangeAspect="1"/>
          </p:cNvPicPr>
          <p:nvPr>
            <p:ph idx="1"/>
          </p:nvPr>
        </p:nvPicPr>
        <p:blipFill>
          <a:blip r:embed="rId3"/>
          <a:stretch>
            <a:fillRect/>
          </a:stretch>
        </p:blipFill>
        <p:spPr>
          <a:xfrm>
            <a:off x="1201211" y="1734840"/>
            <a:ext cx="9531823" cy="3705453"/>
          </a:xfrm>
          <a:prstGeom prst="rect">
            <a:avLst/>
          </a:prstGeom>
        </p:spPr>
      </p:pic>
      <p:sp>
        <p:nvSpPr>
          <p:cNvPr id="5" name="TextBox 4"/>
          <p:cNvSpPr txBox="1"/>
          <p:nvPr/>
        </p:nvSpPr>
        <p:spPr>
          <a:xfrm>
            <a:off x="1902373" y="5634175"/>
            <a:ext cx="8607973" cy="923330"/>
          </a:xfrm>
          <a:prstGeom prst="rect">
            <a:avLst/>
          </a:prstGeom>
          <a:noFill/>
        </p:spPr>
        <p:txBody>
          <a:bodyPr wrap="square" rtlCol="0">
            <a:spAutoFit/>
          </a:bodyPr>
          <a:lstStyle/>
          <a:p>
            <a:r>
              <a:rPr lang="en-CA" dirty="0"/>
              <a:t>Criteria categories reflect the key competencies within an area of learning and are the same from Kindergarten through Grade 9.  They can facilitate cross-curricular assessment.  </a:t>
            </a:r>
          </a:p>
        </p:txBody>
      </p:sp>
    </p:spTree>
    <p:extLst>
      <p:ext uri="{BB962C8B-B14F-4D97-AF65-F5344CB8AC3E}">
        <p14:creationId xmlns:p14="http://schemas.microsoft.com/office/powerpoint/2010/main" val="1185728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2055" y="1975945"/>
            <a:ext cx="10821370" cy="4470575"/>
          </a:xfrm>
          <a:prstGeom prst="rect">
            <a:avLst/>
          </a:prstGeom>
        </p:spPr>
      </p:pic>
      <p:sp>
        <p:nvSpPr>
          <p:cNvPr id="5" name="Title 1"/>
          <p:cNvSpPr>
            <a:spLocks noGrp="1"/>
          </p:cNvSpPr>
          <p:nvPr>
            <p:ph type="title"/>
          </p:nvPr>
        </p:nvSpPr>
        <p:spPr>
          <a:xfrm>
            <a:off x="2152650" y="491253"/>
            <a:ext cx="7886700" cy="1325563"/>
          </a:xfrm>
        </p:spPr>
        <p:txBody>
          <a:bodyPr/>
          <a:lstStyle/>
          <a:p>
            <a:r>
              <a:rPr lang="en-CA" dirty="0" smtClean="0"/>
              <a:t>Criteria Categories and Criteria for Science K-9</a:t>
            </a:r>
            <a:endParaRPr lang="en-CA" dirty="0"/>
          </a:p>
        </p:txBody>
      </p:sp>
    </p:spTree>
    <p:extLst>
      <p:ext uri="{BB962C8B-B14F-4D97-AF65-F5344CB8AC3E}">
        <p14:creationId xmlns:p14="http://schemas.microsoft.com/office/powerpoint/2010/main" val="481472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43092" y="1366346"/>
            <a:ext cx="10595963" cy="5199046"/>
          </a:xfrm>
          <a:prstGeom prst="rect">
            <a:avLst/>
          </a:prstGeom>
        </p:spPr>
      </p:pic>
    </p:spTree>
    <p:extLst>
      <p:ext uri="{BB962C8B-B14F-4D97-AF65-F5344CB8AC3E}">
        <p14:creationId xmlns:p14="http://schemas.microsoft.com/office/powerpoint/2010/main" val="331207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0576" y="436215"/>
            <a:ext cx="9144000" cy="6229761"/>
          </a:xfrm>
          <a:prstGeom prst="rect">
            <a:avLst/>
          </a:prstGeom>
        </p:spPr>
      </p:pic>
    </p:spTree>
    <p:extLst>
      <p:ext uri="{BB962C8B-B14F-4D97-AF65-F5344CB8AC3E}">
        <p14:creationId xmlns:p14="http://schemas.microsoft.com/office/powerpoint/2010/main" val="284375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6733" y="1836993"/>
            <a:ext cx="7886700" cy="1335975"/>
          </a:xfrm>
        </p:spPr>
        <p:txBody>
          <a:bodyPr/>
          <a:lstStyle/>
          <a:p>
            <a:pPr marL="0" indent="0">
              <a:buNone/>
            </a:pPr>
            <a:r>
              <a:rPr lang="en-CA" dirty="0" smtClean="0"/>
              <a:t>Criteria categories and criteria can be used to develop tasks, create assessment tools, and/or communicate student progress.  They support ways to design and facilitate whole-class, group, and individual assessments.</a:t>
            </a:r>
            <a:endParaRPr lang="en-CA" dirty="0"/>
          </a:p>
        </p:txBody>
      </p:sp>
      <p:sp>
        <p:nvSpPr>
          <p:cNvPr id="4" name="Title 1"/>
          <p:cNvSpPr>
            <a:spLocks noGrp="1"/>
          </p:cNvSpPr>
          <p:nvPr>
            <p:ph type="title"/>
          </p:nvPr>
        </p:nvSpPr>
        <p:spPr>
          <a:xfrm>
            <a:off x="2895600" y="590637"/>
            <a:ext cx="8610600" cy="1293028"/>
          </a:xfrm>
        </p:spPr>
        <p:txBody>
          <a:bodyPr/>
          <a:lstStyle/>
          <a:p>
            <a:r>
              <a:rPr lang="en-CA" dirty="0" smtClean="0"/>
              <a:t>Applications</a:t>
            </a:r>
            <a:endParaRPr lang="en-CA" dirty="0"/>
          </a:p>
        </p:txBody>
      </p:sp>
      <p:pic>
        <p:nvPicPr>
          <p:cNvPr id="5" name="Picture 4"/>
          <p:cNvPicPr>
            <a:picLocks noChangeAspect="1"/>
          </p:cNvPicPr>
          <p:nvPr/>
        </p:nvPicPr>
        <p:blipFill>
          <a:blip r:embed="rId2"/>
          <a:stretch>
            <a:fillRect/>
          </a:stretch>
        </p:blipFill>
        <p:spPr>
          <a:xfrm>
            <a:off x="1524000" y="3338506"/>
            <a:ext cx="9144000" cy="3257108"/>
          </a:xfrm>
          <a:prstGeom prst="rect">
            <a:avLst/>
          </a:prstGeom>
        </p:spPr>
      </p:pic>
    </p:spTree>
    <p:extLst>
      <p:ext uri="{BB962C8B-B14F-4D97-AF65-F5344CB8AC3E}">
        <p14:creationId xmlns:p14="http://schemas.microsoft.com/office/powerpoint/2010/main" val="3135717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85759" y="677498"/>
            <a:ext cx="8644225" cy="6029818"/>
          </a:xfrm>
          <a:prstGeom prst="rect">
            <a:avLst/>
          </a:prstGeom>
        </p:spPr>
      </p:pic>
    </p:spTree>
    <p:extLst>
      <p:ext uri="{BB962C8B-B14F-4D97-AF65-F5344CB8AC3E}">
        <p14:creationId xmlns:p14="http://schemas.microsoft.com/office/powerpoint/2010/main" val="2699643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447355"/>
            <a:ext cx="89154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270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Application – Science 7/8</a:t>
            </a:r>
            <a:endParaRPr lang="en-CA" dirty="0"/>
          </a:p>
        </p:txBody>
      </p:sp>
      <p:pic>
        <p:nvPicPr>
          <p:cNvPr id="4" name="Content Placeholder 3"/>
          <p:cNvPicPr>
            <a:picLocks noGrp="1" noChangeAspect="1"/>
          </p:cNvPicPr>
          <p:nvPr>
            <p:ph idx="1"/>
          </p:nvPr>
        </p:nvPicPr>
        <p:blipFill>
          <a:blip r:embed="rId2"/>
          <a:stretch>
            <a:fillRect/>
          </a:stretch>
        </p:blipFill>
        <p:spPr>
          <a:xfrm>
            <a:off x="2452370" y="1839521"/>
            <a:ext cx="7507364" cy="4758066"/>
          </a:xfrm>
          <a:prstGeom prst="rect">
            <a:avLst/>
          </a:prstGeom>
        </p:spPr>
      </p:pic>
    </p:spTree>
    <p:extLst>
      <p:ext uri="{BB962C8B-B14F-4D97-AF65-F5344CB8AC3E}">
        <p14:creationId xmlns:p14="http://schemas.microsoft.com/office/powerpoint/2010/main" val="70598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2055447"/>
            <a:ext cx="7886700" cy="3128964"/>
          </a:xfrm>
        </p:spPr>
        <p:txBody>
          <a:bodyPr>
            <a:normAutofit/>
          </a:bodyPr>
          <a:lstStyle/>
          <a:p>
            <a:endParaRPr lang="en-CA" dirty="0" smtClean="0"/>
          </a:p>
          <a:p>
            <a:pPr marL="0" indent="0">
              <a:buNone/>
            </a:pPr>
            <a:r>
              <a:rPr lang="en-CA" b="1" dirty="0" smtClean="0"/>
              <a:t>Inquiry</a:t>
            </a:r>
            <a:endParaRPr lang="en-CA" b="1" dirty="0"/>
          </a:p>
          <a:p>
            <a:r>
              <a:rPr lang="en-CA" dirty="0" smtClean="0"/>
              <a:t>What is the value of standards-based assessment as compared to letter grades and percentages?</a:t>
            </a:r>
          </a:p>
          <a:p>
            <a:r>
              <a:rPr lang="en-CA" dirty="0" smtClean="0"/>
              <a:t>How does one implement standards-based assessment and reporting to further engage students in their learning?</a:t>
            </a:r>
          </a:p>
          <a:p>
            <a:endParaRPr lang="en-CA" dirty="0" smtClean="0"/>
          </a:p>
        </p:txBody>
      </p:sp>
    </p:spTree>
    <p:extLst>
      <p:ext uri="{BB962C8B-B14F-4D97-AF65-F5344CB8AC3E}">
        <p14:creationId xmlns:p14="http://schemas.microsoft.com/office/powerpoint/2010/main" val="3577093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graphicFrame>
        <p:nvGraphicFramePr>
          <p:cNvPr id="1785" name="Shape 1785"/>
          <p:cNvGraphicFramePr/>
          <p:nvPr>
            <p:extLst>
              <p:ext uri="{D42A27DB-BD31-4B8C-83A1-F6EECF244321}">
                <p14:modId xmlns:p14="http://schemas.microsoft.com/office/powerpoint/2010/main" val="3765795977"/>
              </p:ext>
            </p:extLst>
          </p:nvPr>
        </p:nvGraphicFramePr>
        <p:xfrm>
          <a:off x="1664677" y="1453658"/>
          <a:ext cx="9099350" cy="4187261"/>
        </p:xfrm>
        <a:graphic>
          <a:graphicData uri="http://schemas.openxmlformats.org/drawingml/2006/table">
            <a:tbl>
              <a:tblPr>
                <a:noFill/>
              </a:tblPr>
              <a:tblGrid>
                <a:gridCol w="3380854"/>
                <a:gridCol w="1429624"/>
                <a:gridCol w="1429624"/>
                <a:gridCol w="1429624"/>
                <a:gridCol w="1429624"/>
              </a:tblGrid>
              <a:tr h="622023">
                <a:tc>
                  <a:txBody>
                    <a:bodyPr/>
                    <a:lstStyle/>
                    <a:p>
                      <a:pPr lvl="0">
                        <a:spcBef>
                          <a:spcPts val="0"/>
                        </a:spcBef>
                        <a:buNone/>
                      </a:pPr>
                      <a:r>
                        <a:rPr lang="en" sz="1200" b="1" dirty="0">
                          <a:solidFill>
                            <a:schemeClr val="bg1"/>
                          </a:solidFill>
                        </a:rPr>
                        <a:t>Questioning and </a:t>
                      </a:r>
                      <a:r>
                        <a:rPr lang="en" sz="1200" b="1" dirty="0" smtClean="0">
                          <a:solidFill>
                            <a:schemeClr val="bg1"/>
                          </a:solidFill>
                        </a:rPr>
                        <a:t>Predicting</a:t>
                      </a:r>
                    </a:p>
                    <a:p>
                      <a:pPr lvl="0">
                        <a:spcBef>
                          <a:spcPts val="0"/>
                        </a:spcBef>
                        <a:buNone/>
                      </a:pPr>
                      <a:r>
                        <a:rPr lang="en" sz="1200" b="1" dirty="0" smtClean="0">
                          <a:solidFill>
                            <a:schemeClr val="bg1"/>
                          </a:solidFill>
                        </a:rPr>
                        <a:t>(Criteria</a:t>
                      </a:r>
                      <a:r>
                        <a:rPr lang="en" sz="1200" b="1" baseline="0" dirty="0" smtClean="0">
                          <a:solidFill>
                            <a:schemeClr val="bg1"/>
                          </a:solidFill>
                        </a:rPr>
                        <a:t> Category)</a:t>
                      </a:r>
                      <a:endParaRPr lang="en" sz="1200" b="1" dirty="0">
                        <a:solidFill>
                          <a:schemeClr val="bg1"/>
                        </a:solidFill>
                      </a:endParaRPr>
                    </a:p>
                  </a:txBody>
                  <a:tcPr marL="91425" marR="91425" marT="91425" marB="91425">
                    <a:solidFill>
                      <a:srgbClr val="FFFFFF"/>
                    </a:solidFill>
                  </a:tcPr>
                </a:tc>
                <a:tc>
                  <a:txBody>
                    <a:bodyPr/>
                    <a:lstStyle/>
                    <a:p>
                      <a:pPr lvl="0" rtl="0">
                        <a:spcBef>
                          <a:spcPts val="0"/>
                        </a:spcBef>
                        <a:buNone/>
                      </a:pPr>
                      <a:r>
                        <a:rPr lang="en" sz="1200" b="1" dirty="0" smtClean="0">
                          <a:solidFill>
                            <a:schemeClr val="bg1"/>
                          </a:solidFill>
                        </a:rPr>
                        <a:t>Emerging</a:t>
                      </a:r>
                      <a:endParaRPr lang="en" sz="1200" b="1" dirty="0">
                        <a:solidFill>
                          <a:schemeClr val="bg1"/>
                        </a:solidFill>
                      </a:endParaRPr>
                    </a:p>
                  </a:txBody>
                  <a:tcPr marL="91425" marR="91425" marT="91425" marB="91425">
                    <a:solidFill>
                      <a:srgbClr val="FFFFFF"/>
                    </a:solidFill>
                  </a:tcPr>
                </a:tc>
                <a:tc>
                  <a:txBody>
                    <a:bodyPr/>
                    <a:lstStyle/>
                    <a:p>
                      <a:pPr lvl="0" rtl="0">
                        <a:spcBef>
                          <a:spcPts val="0"/>
                        </a:spcBef>
                        <a:buNone/>
                      </a:pPr>
                      <a:r>
                        <a:rPr lang="en" sz="1200" b="1">
                          <a:solidFill>
                            <a:schemeClr val="bg1"/>
                          </a:solidFill>
                        </a:rPr>
                        <a:t>Developing</a:t>
                      </a:r>
                    </a:p>
                  </a:txBody>
                  <a:tcPr marL="91425" marR="91425" marT="91425" marB="91425">
                    <a:solidFill>
                      <a:srgbClr val="FFFFFF"/>
                    </a:solidFill>
                  </a:tcPr>
                </a:tc>
                <a:tc>
                  <a:txBody>
                    <a:bodyPr/>
                    <a:lstStyle/>
                    <a:p>
                      <a:pPr lvl="0" rtl="0">
                        <a:spcBef>
                          <a:spcPts val="0"/>
                        </a:spcBef>
                        <a:buNone/>
                      </a:pPr>
                      <a:r>
                        <a:rPr lang="en" sz="1200" b="1" dirty="0" smtClean="0">
                          <a:solidFill>
                            <a:schemeClr val="bg1"/>
                          </a:solidFill>
                        </a:rPr>
                        <a:t>Proficient</a:t>
                      </a:r>
                      <a:endParaRPr lang="en" sz="1200" b="1" dirty="0">
                        <a:solidFill>
                          <a:schemeClr val="bg1"/>
                        </a:solidFill>
                      </a:endParaRPr>
                    </a:p>
                  </a:txBody>
                  <a:tcPr marL="91425" marR="91425" marT="91425" marB="91425">
                    <a:solidFill>
                      <a:srgbClr val="FFFFFF"/>
                    </a:solidFill>
                  </a:tcPr>
                </a:tc>
                <a:tc>
                  <a:txBody>
                    <a:bodyPr/>
                    <a:lstStyle/>
                    <a:p>
                      <a:pPr lvl="0" rtl="0">
                        <a:spcBef>
                          <a:spcPts val="0"/>
                        </a:spcBef>
                        <a:buNone/>
                      </a:pPr>
                      <a:r>
                        <a:rPr lang="en" sz="1200" b="1" dirty="0" smtClean="0">
                          <a:solidFill>
                            <a:schemeClr val="bg1"/>
                          </a:solidFill>
                        </a:rPr>
                        <a:t>Extending</a:t>
                      </a:r>
                      <a:endParaRPr lang="en" sz="1200" b="1" dirty="0">
                        <a:solidFill>
                          <a:schemeClr val="bg1"/>
                        </a:solidFill>
                      </a:endParaRPr>
                    </a:p>
                  </a:txBody>
                  <a:tcPr marL="91425" marR="91425" marT="91425" marB="91425">
                    <a:solidFill>
                      <a:srgbClr val="FFFFFF"/>
                    </a:solidFill>
                  </a:tcPr>
                </a:tc>
              </a:tr>
              <a:tr h="829375">
                <a:tc>
                  <a:txBody>
                    <a:bodyPr/>
                    <a:lstStyle/>
                    <a:p>
                      <a:pPr lvl="0" rtl="0">
                        <a:spcBef>
                          <a:spcPts val="0"/>
                        </a:spcBef>
                        <a:buNone/>
                      </a:pPr>
                      <a:r>
                        <a:rPr lang="en" sz="1200" dirty="0">
                          <a:solidFill>
                            <a:schemeClr val="bg1"/>
                          </a:solidFill>
                        </a:rPr>
                        <a:t>Demonstrate a sustained intellectual curiosity about a scientific topic or problem of personal interest</a:t>
                      </a:r>
                    </a:p>
                  </a:txBody>
                  <a:tcPr marL="91425" marR="91425" marT="91425" marB="91425">
                    <a:solidFill>
                      <a:srgbClr val="FFFFFF"/>
                    </a:solidFill>
                  </a:tcPr>
                </a:tc>
                <a:tc>
                  <a:txBody>
                    <a:bodyPr/>
                    <a:lstStyle/>
                    <a:p>
                      <a:pPr lvl="0">
                        <a:spcBef>
                          <a:spcPts val="0"/>
                        </a:spcBef>
                        <a:buNone/>
                      </a:pPr>
                      <a:endParaRPr dirty="0">
                        <a:solidFill>
                          <a:schemeClr val="bg1"/>
                        </a:solidFill>
                      </a:endParaRPr>
                    </a:p>
                  </a:txBody>
                  <a:tcPr marL="91425" marR="91425" marT="91425" marB="91425">
                    <a:solidFill>
                      <a:srgbClr val="CFE2F3"/>
                    </a:solidFill>
                  </a:tcPr>
                </a:tc>
                <a:tc>
                  <a:txBody>
                    <a:bodyPr/>
                    <a:lstStyle/>
                    <a:p>
                      <a:pPr lvl="0">
                        <a:spcBef>
                          <a:spcPts val="0"/>
                        </a:spcBef>
                        <a:buNone/>
                      </a:pPr>
                      <a:endParaRPr dirty="0">
                        <a:solidFill>
                          <a:schemeClr val="bg1"/>
                        </a:solidFill>
                      </a:endParaRPr>
                    </a:p>
                  </a:txBody>
                  <a:tcPr marL="91425" marR="91425" marT="91425" marB="91425">
                    <a:solidFill>
                      <a:srgbClr val="CFE2F3"/>
                    </a:solidFill>
                  </a:tcPr>
                </a:tc>
                <a:tc>
                  <a:txBody>
                    <a:bodyPr/>
                    <a:lstStyle/>
                    <a:p>
                      <a:pPr lvl="0">
                        <a:spcBef>
                          <a:spcPts val="0"/>
                        </a:spcBef>
                        <a:buNone/>
                      </a:pPr>
                      <a:endParaRPr>
                        <a:solidFill>
                          <a:schemeClr val="bg1"/>
                        </a:solidFill>
                      </a:endParaRPr>
                    </a:p>
                  </a:txBody>
                  <a:tcPr marL="91425" marR="91425" marT="91425" marB="91425">
                    <a:solidFill>
                      <a:srgbClr val="CFE2F3"/>
                    </a:solidFill>
                  </a:tcPr>
                </a:tc>
                <a:tc>
                  <a:txBody>
                    <a:bodyPr/>
                    <a:lstStyle/>
                    <a:p>
                      <a:pPr lvl="0">
                        <a:spcBef>
                          <a:spcPts val="0"/>
                        </a:spcBef>
                        <a:buNone/>
                      </a:pPr>
                      <a:endParaRPr dirty="0">
                        <a:solidFill>
                          <a:schemeClr val="bg1"/>
                        </a:solidFill>
                      </a:endParaRPr>
                    </a:p>
                  </a:txBody>
                  <a:tcPr marL="91425" marR="91425" marT="91425" marB="91425">
                    <a:solidFill>
                      <a:srgbClr val="CFE2F3"/>
                    </a:solidFill>
                  </a:tcPr>
                </a:tc>
              </a:tr>
              <a:tr h="730550">
                <a:tc>
                  <a:txBody>
                    <a:bodyPr/>
                    <a:lstStyle/>
                    <a:p>
                      <a:pPr lvl="0" rtl="0">
                        <a:spcBef>
                          <a:spcPts val="0"/>
                        </a:spcBef>
                        <a:buNone/>
                      </a:pPr>
                      <a:r>
                        <a:rPr lang="en" sz="1200" dirty="0">
                          <a:solidFill>
                            <a:schemeClr val="bg1"/>
                          </a:solidFill>
                        </a:rPr>
                        <a:t>Make observations aimed at identifying their own </a:t>
                      </a:r>
                      <a:r>
                        <a:rPr lang="en" sz="1200" dirty="0" smtClean="0">
                          <a:solidFill>
                            <a:schemeClr val="bg1"/>
                          </a:solidFill>
                        </a:rPr>
                        <a:t>questions, increasingly complex ones, </a:t>
                      </a:r>
                      <a:r>
                        <a:rPr lang="en" sz="1200" dirty="0">
                          <a:solidFill>
                            <a:schemeClr val="bg1"/>
                          </a:solidFill>
                        </a:rPr>
                        <a:t>about the natural world</a:t>
                      </a:r>
                    </a:p>
                  </a:txBody>
                  <a:tcPr marL="91425" marR="91425" marT="91425" marB="91425">
                    <a:solidFill>
                      <a:srgbClr val="FFFFFF"/>
                    </a:solidFill>
                  </a:tcPr>
                </a:tc>
                <a:tc>
                  <a:txBody>
                    <a:bodyPr/>
                    <a:lstStyle/>
                    <a:p>
                      <a:pPr lvl="0">
                        <a:spcBef>
                          <a:spcPts val="0"/>
                        </a:spcBef>
                        <a:buNone/>
                      </a:pPr>
                      <a:endParaRPr dirty="0">
                        <a:solidFill>
                          <a:schemeClr val="bg1"/>
                        </a:solidFill>
                      </a:endParaRPr>
                    </a:p>
                  </a:txBody>
                  <a:tcPr marL="91425" marR="91425" marT="91425" marB="91425">
                    <a:solidFill>
                      <a:srgbClr val="CFE2F3"/>
                    </a:solidFill>
                  </a:tcPr>
                </a:tc>
                <a:tc>
                  <a:txBody>
                    <a:bodyPr/>
                    <a:lstStyle/>
                    <a:p>
                      <a:pPr lvl="0">
                        <a:spcBef>
                          <a:spcPts val="0"/>
                        </a:spcBef>
                        <a:buNone/>
                      </a:pPr>
                      <a:endParaRPr dirty="0">
                        <a:solidFill>
                          <a:schemeClr val="bg1"/>
                        </a:solidFill>
                      </a:endParaRPr>
                    </a:p>
                  </a:txBody>
                  <a:tcPr marL="91425" marR="91425" marT="91425" marB="91425">
                    <a:solidFill>
                      <a:srgbClr val="CFE2F3"/>
                    </a:solidFill>
                  </a:tcPr>
                </a:tc>
                <a:tc>
                  <a:txBody>
                    <a:bodyPr/>
                    <a:lstStyle/>
                    <a:p>
                      <a:pPr lvl="0">
                        <a:spcBef>
                          <a:spcPts val="0"/>
                        </a:spcBef>
                        <a:buNone/>
                      </a:pPr>
                      <a:endParaRPr dirty="0">
                        <a:solidFill>
                          <a:schemeClr val="bg1"/>
                        </a:solidFill>
                      </a:endParaRPr>
                    </a:p>
                  </a:txBody>
                  <a:tcPr marL="91425" marR="91425" marT="91425" marB="91425">
                    <a:solidFill>
                      <a:srgbClr val="CFE2F3"/>
                    </a:solidFill>
                  </a:tcPr>
                </a:tc>
                <a:tc>
                  <a:txBody>
                    <a:bodyPr/>
                    <a:lstStyle/>
                    <a:p>
                      <a:pPr lvl="0">
                        <a:spcBef>
                          <a:spcPts val="0"/>
                        </a:spcBef>
                        <a:buNone/>
                      </a:pPr>
                      <a:endParaRPr>
                        <a:solidFill>
                          <a:schemeClr val="bg1"/>
                        </a:solidFill>
                      </a:endParaRPr>
                    </a:p>
                  </a:txBody>
                  <a:tcPr marL="91425" marR="91425" marT="91425" marB="91425">
                    <a:solidFill>
                      <a:srgbClr val="CFE2F3"/>
                    </a:solidFill>
                  </a:tcPr>
                </a:tc>
              </a:tr>
              <a:tr h="2004373">
                <a:tc>
                  <a:txBody>
                    <a:bodyPr/>
                    <a:lstStyle/>
                    <a:p>
                      <a:pPr lvl="0" rtl="0">
                        <a:spcBef>
                          <a:spcPts val="0"/>
                        </a:spcBef>
                        <a:buNone/>
                      </a:pPr>
                      <a:r>
                        <a:rPr lang="en" sz="1200" dirty="0" smtClean="0">
                          <a:solidFill>
                            <a:schemeClr val="bg1"/>
                          </a:solidFill>
                        </a:rPr>
                        <a:t>Formulate multiple hypotheis and</a:t>
                      </a:r>
                      <a:r>
                        <a:rPr lang="en" sz="1200" baseline="0" dirty="0" smtClean="0">
                          <a:solidFill>
                            <a:schemeClr val="bg1"/>
                          </a:solidFill>
                        </a:rPr>
                        <a:t> predict multiple outcomes</a:t>
                      </a:r>
                      <a:endParaRPr lang="en" sz="1200" dirty="0">
                        <a:solidFill>
                          <a:schemeClr val="bg1"/>
                        </a:solidFill>
                      </a:endParaRPr>
                    </a:p>
                  </a:txBody>
                  <a:tcPr marL="91425" marR="91425" marT="91425" marB="91425">
                    <a:solidFill>
                      <a:srgbClr val="FFFFFF"/>
                    </a:solidFill>
                  </a:tcPr>
                </a:tc>
                <a:tc>
                  <a:txBody>
                    <a:bodyPr/>
                    <a:lstStyle/>
                    <a:p>
                      <a:pPr lvl="0">
                        <a:spcBef>
                          <a:spcPts val="0"/>
                        </a:spcBef>
                        <a:buClr>
                          <a:schemeClr val="dk1"/>
                        </a:buClr>
                        <a:buSzPct val="137500"/>
                        <a:buFont typeface="Arial"/>
                        <a:buNone/>
                      </a:pPr>
                      <a:r>
                        <a:rPr lang="en" sz="800" dirty="0">
                          <a:solidFill>
                            <a:schemeClr val="bg1"/>
                          </a:solidFill>
                        </a:rPr>
                        <a:t>* Structures a hypothesis that is appropriate to the specified format in a </a:t>
                      </a:r>
                      <a:r>
                        <a:rPr lang="en" sz="800" b="1" dirty="0">
                          <a:solidFill>
                            <a:schemeClr val="bg1"/>
                          </a:solidFill>
                        </a:rPr>
                        <a:t>limited way</a:t>
                      </a:r>
                      <a:r>
                        <a:rPr lang="en" sz="800" dirty="0">
                          <a:solidFill>
                            <a:schemeClr val="bg1"/>
                          </a:solidFill>
                        </a:rPr>
                        <a:t>.</a:t>
                      </a:r>
                    </a:p>
                    <a:p>
                      <a:pPr lvl="0">
                        <a:spcBef>
                          <a:spcPts val="0"/>
                        </a:spcBef>
                        <a:buClr>
                          <a:schemeClr val="dk1"/>
                        </a:buClr>
                        <a:buSzPct val="137500"/>
                        <a:buFont typeface="Arial"/>
                        <a:buNone/>
                      </a:pPr>
                      <a:r>
                        <a:rPr lang="en" sz="800" dirty="0">
                          <a:solidFill>
                            <a:schemeClr val="bg1"/>
                          </a:solidFill>
                        </a:rPr>
                        <a:t>* Constructs a hypothesis that is testable and is based on previous observations in a</a:t>
                      </a:r>
                      <a:r>
                        <a:rPr lang="en" sz="800" b="1" dirty="0">
                          <a:solidFill>
                            <a:schemeClr val="bg1"/>
                          </a:solidFill>
                        </a:rPr>
                        <a:t> limited way</a:t>
                      </a:r>
                      <a:r>
                        <a:rPr lang="en" sz="800" dirty="0">
                          <a:solidFill>
                            <a:schemeClr val="bg1"/>
                          </a:solidFill>
                        </a:rPr>
                        <a:t>.</a:t>
                      </a:r>
                    </a:p>
                    <a:p>
                      <a:pPr lvl="0">
                        <a:spcBef>
                          <a:spcPts val="0"/>
                        </a:spcBef>
                        <a:buClr>
                          <a:schemeClr val="dk1"/>
                        </a:buClr>
                        <a:buSzPct val="137500"/>
                        <a:buFont typeface="Arial"/>
                        <a:buNone/>
                      </a:pPr>
                      <a:r>
                        <a:rPr lang="en" sz="800" dirty="0">
                          <a:solidFill>
                            <a:schemeClr val="bg1"/>
                          </a:solidFill>
                        </a:rPr>
                        <a:t>* Develops a hypothesis that suggests how one could prove it in a </a:t>
                      </a:r>
                      <a:r>
                        <a:rPr lang="en" sz="800" b="1" dirty="0">
                          <a:solidFill>
                            <a:schemeClr val="bg1"/>
                          </a:solidFill>
                        </a:rPr>
                        <a:t>limited way</a:t>
                      </a:r>
                      <a:r>
                        <a:rPr lang="en" sz="800" dirty="0">
                          <a:solidFill>
                            <a:schemeClr val="bg1"/>
                          </a:solidFill>
                        </a:rPr>
                        <a:t>.</a:t>
                      </a:r>
                    </a:p>
                  </a:txBody>
                  <a:tcPr marL="91425" marR="91425" marT="91425" marB="91425">
                    <a:solidFill>
                      <a:srgbClr val="CFE2F3"/>
                    </a:solidFill>
                  </a:tcPr>
                </a:tc>
                <a:tc>
                  <a:txBody>
                    <a:bodyPr/>
                    <a:lstStyle/>
                    <a:p>
                      <a:pPr lvl="0">
                        <a:spcBef>
                          <a:spcPts val="0"/>
                        </a:spcBef>
                        <a:buClr>
                          <a:schemeClr val="dk1"/>
                        </a:buClr>
                        <a:buSzPct val="137500"/>
                        <a:buFont typeface="Arial"/>
                        <a:buNone/>
                      </a:pPr>
                      <a:r>
                        <a:rPr lang="en" sz="800">
                          <a:solidFill>
                            <a:schemeClr val="bg1"/>
                          </a:solidFill>
                        </a:rPr>
                        <a:t>* Structures a hypothesis that is </a:t>
                      </a:r>
                      <a:r>
                        <a:rPr lang="en" sz="800" b="1">
                          <a:solidFill>
                            <a:schemeClr val="bg1"/>
                          </a:solidFill>
                        </a:rPr>
                        <a:t>somewhat </a:t>
                      </a:r>
                      <a:r>
                        <a:rPr lang="en" sz="800">
                          <a:solidFill>
                            <a:schemeClr val="bg1"/>
                          </a:solidFill>
                        </a:rPr>
                        <a:t>appropriate to the specified format.</a:t>
                      </a:r>
                    </a:p>
                    <a:p>
                      <a:pPr lvl="0">
                        <a:spcBef>
                          <a:spcPts val="0"/>
                        </a:spcBef>
                        <a:buClr>
                          <a:schemeClr val="dk1"/>
                        </a:buClr>
                        <a:buSzPct val="137500"/>
                        <a:buFont typeface="Arial"/>
                        <a:buNone/>
                      </a:pPr>
                      <a:r>
                        <a:rPr lang="en" sz="800">
                          <a:solidFill>
                            <a:schemeClr val="bg1"/>
                          </a:solidFill>
                        </a:rPr>
                        <a:t>* Constructs a hypothesis that is </a:t>
                      </a:r>
                      <a:r>
                        <a:rPr lang="en" sz="800" b="1">
                          <a:solidFill>
                            <a:schemeClr val="bg1"/>
                          </a:solidFill>
                        </a:rPr>
                        <a:t>satisfactorily</a:t>
                      </a:r>
                      <a:r>
                        <a:rPr lang="en" sz="800">
                          <a:solidFill>
                            <a:schemeClr val="bg1"/>
                          </a:solidFill>
                        </a:rPr>
                        <a:t> testable and is </a:t>
                      </a:r>
                      <a:r>
                        <a:rPr lang="en" sz="800" b="1">
                          <a:solidFill>
                            <a:schemeClr val="bg1"/>
                          </a:solidFill>
                        </a:rPr>
                        <a:t>somewhat appropriately</a:t>
                      </a:r>
                      <a:r>
                        <a:rPr lang="en" sz="800">
                          <a:solidFill>
                            <a:schemeClr val="bg1"/>
                          </a:solidFill>
                        </a:rPr>
                        <a:t> based on previous observations.</a:t>
                      </a:r>
                    </a:p>
                    <a:p>
                      <a:pPr lvl="0">
                        <a:spcBef>
                          <a:spcPts val="0"/>
                        </a:spcBef>
                        <a:buClr>
                          <a:schemeClr val="dk1"/>
                        </a:buClr>
                        <a:buSzPct val="137500"/>
                        <a:buFont typeface="Arial"/>
                        <a:buNone/>
                      </a:pPr>
                      <a:r>
                        <a:rPr lang="en" sz="800">
                          <a:solidFill>
                            <a:schemeClr val="bg1"/>
                          </a:solidFill>
                        </a:rPr>
                        <a:t>* Develops a hypothesis that </a:t>
                      </a:r>
                      <a:r>
                        <a:rPr lang="en" sz="800" b="1">
                          <a:solidFill>
                            <a:schemeClr val="bg1"/>
                          </a:solidFill>
                        </a:rPr>
                        <a:t>somewhat </a:t>
                      </a:r>
                      <a:r>
                        <a:rPr lang="en" sz="800">
                          <a:solidFill>
                            <a:schemeClr val="bg1"/>
                          </a:solidFill>
                        </a:rPr>
                        <a:t>accurately suggests how one could prove it.</a:t>
                      </a:r>
                    </a:p>
                  </a:txBody>
                  <a:tcPr marL="91425" marR="91425" marT="91425" marB="91425">
                    <a:solidFill>
                      <a:srgbClr val="CFE2F3"/>
                    </a:solidFill>
                  </a:tcPr>
                </a:tc>
                <a:tc>
                  <a:txBody>
                    <a:bodyPr/>
                    <a:lstStyle/>
                    <a:p>
                      <a:pPr lvl="0">
                        <a:spcBef>
                          <a:spcPts val="0"/>
                        </a:spcBef>
                        <a:buClr>
                          <a:schemeClr val="dk1"/>
                        </a:buClr>
                        <a:buSzPct val="137500"/>
                        <a:buFont typeface="Arial"/>
                        <a:buNone/>
                      </a:pPr>
                      <a:r>
                        <a:rPr lang="en" sz="800" dirty="0">
                          <a:solidFill>
                            <a:schemeClr val="bg1"/>
                          </a:solidFill>
                        </a:rPr>
                        <a:t>* Structures a hypothesis that is </a:t>
                      </a:r>
                      <a:r>
                        <a:rPr lang="en" sz="800" b="1" dirty="0">
                          <a:solidFill>
                            <a:schemeClr val="bg1"/>
                          </a:solidFill>
                        </a:rPr>
                        <a:t>mostly</a:t>
                      </a:r>
                      <a:r>
                        <a:rPr lang="en" sz="800" dirty="0">
                          <a:solidFill>
                            <a:schemeClr val="bg1"/>
                          </a:solidFill>
                        </a:rPr>
                        <a:t> appropriate to the specified format.</a:t>
                      </a:r>
                    </a:p>
                    <a:p>
                      <a:pPr lvl="0">
                        <a:spcBef>
                          <a:spcPts val="0"/>
                        </a:spcBef>
                        <a:buClr>
                          <a:schemeClr val="dk1"/>
                        </a:buClr>
                        <a:buSzPct val="137500"/>
                        <a:buFont typeface="Arial"/>
                        <a:buNone/>
                      </a:pPr>
                      <a:r>
                        <a:rPr lang="en" sz="800" dirty="0">
                          <a:solidFill>
                            <a:schemeClr val="bg1"/>
                          </a:solidFill>
                        </a:rPr>
                        <a:t>* Constructs a hypothesis that is </a:t>
                      </a:r>
                      <a:r>
                        <a:rPr lang="en" sz="800" b="1" dirty="0">
                          <a:solidFill>
                            <a:schemeClr val="bg1"/>
                          </a:solidFill>
                        </a:rPr>
                        <a:t>accurately </a:t>
                      </a:r>
                      <a:r>
                        <a:rPr lang="en" sz="800" dirty="0">
                          <a:solidFill>
                            <a:schemeClr val="bg1"/>
                          </a:solidFill>
                        </a:rPr>
                        <a:t>testable and is </a:t>
                      </a:r>
                      <a:r>
                        <a:rPr lang="en" sz="800" b="1" dirty="0">
                          <a:solidFill>
                            <a:schemeClr val="bg1"/>
                          </a:solidFill>
                        </a:rPr>
                        <a:t>mostly appropriately </a:t>
                      </a:r>
                      <a:r>
                        <a:rPr lang="en" sz="800" dirty="0">
                          <a:solidFill>
                            <a:schemeClr val="bg1"/>
                          </a:solidFill>
                        </a:rPr>
                        <a:t>based on previous observations.</a:t>
                      </a:r>
                    </a:p>
                    <a:p>
                      <a:pPr lvl="0">
                        <a:spcBef>
                          <a:spcPts val="0"/>
                        </a:spcBef>
                        <a:buClr>
                          <a:schemeClr val="dk1"/>
                        </a:buClr>
                        <a:buSzPct val="137500"/>
                        <a:buFont typeface="Arial"/>
                        <a:buNone/>
                      </a:pPr>
                      <a:r>
                        <a:rPr lang="en" sz="800" dirty="0">
                          <a:solidFill>
                            <a:schemeClr val="bg1"/>
                          </a:solidFill>
                        </a:rPr>
                        <a:t>* Develops a hypothesis that </a:t>
                      </a:r>
                      <a:r>
                        <a:rPr lang="en" sz="800" b="1" dirty="0">
                          <a:solidFill>
                            <a:schemeClr val="bg1"/>
                          </a:solidFill>
                        </a:rPr>
                        <a:t>mostly accurately </a:t>
                      </a:r>
                      <a:r>
                        <a:rPr lang="en" sz="800" dirty="0">
                          <a:solidFill>
                            <a:schemeClr val="bg1"/>
                          </a:solidFill>
                        </a:rPr>
                        <a:t>suggests how one could prove it.</a:t>
                      </a:r>
                    </a:p>
                  </a:txBody>
                  <a:tcPr marL="91425" marR="91425" marT="91425" marB="91425">
                    <a:solidFill>
                      <a:srgbClr val="CFE2F3"/>
                    </a:solidFill>
                  </a:tcPr>
                </a:tc>
                <a:tc>
                  <a:txBody>
                    <a:bodyPr/>
                    <a:lstStyle/>
                    <a:p>
                      <a:pPr lvl="0">
                        <a:spcBef>
                          <a:spcPts val="0"/>
                        </a:spcBef>
                        <a:buNone/>
                      </a:pPr>
                      <a:r>
                        <a:rPr lang="en" sz="800" dirty="0">
                          <a:solidFill>
                            <a:schemeClr val="bg1"/>
                          </a:solidFill>
                        </a:rPr>
                        <a:t>* Structures a hypothesis that is</a:t>
                      </a:r>
                      <a:r>
                        <a:rPr lang="en" sz="800" b="1" dirty="0">
                          <a:solidFill>
                            <a:schemeClr val="bg1"/>
                          </a:solidFill>
                        </a:rPr>
                        <a:t> completely</a:t>
                      </a:r>
                      <a:r>
                        <a:rPr lang="en" sz="800" dirty="0">
                          <a:solidFill>
                            <a:schemeClr val="bg1"/>
                          </a:solidFill>
                        </a:rPr>
                        <a:t> appropriate to the specified format.</a:t>
                      </a:r>
                    </a:p>
                    <a:p>
                      <a:pPr lvl="0">
                        <a:spcBef>
                          <a:spcPts val="0"/>
                        </a:spcBef>
                        <a:buNone/>
                      </a:pPr>
                      <a:r>
                        <a:rPr lang="en" sz="800" dirty="0">
                          <a:solidFill>
                            <a:schemeClr val="bg1"/>
                          </a:solidFill>
                        </a:rPr>
                        <a:t>* Constructs a hypothesis that is </a:t>
                      </a:r>
                      <a:r>
                        <a:rPr lang="en" sz="800" b="1" dirty="0">
                          <a:solidFill>
                            <a:schemeClr val="bg1"/>
                          </a:solidFill>
                        </a:rPr>
                        <a:t>effectively and accurately</a:t>
                      </a:r>
                      <a:r>
                        <a:rPr lang="en" sz="800" dirty="0">
                          <a:solidFill>
                            <a:schemeClr val="bg1"/>
                          </a:solidFill>
                        </a:rPr>
                        <a:t> testable and is </a:t>
                      </a:r>
                      <a:r>
                        <a:rPr lang="en" sz="800" b="1" dirty="0">
                          <a:solidFill>
                            <a:schemeClr val="bg1"/>
                          </a:solidFill>
                        </a:rPr>
                        <a:t>appropriately</a:t>
                      </a:r>
                      <a:r>
                        <a:rPr lang="en" sz="800" dirty="0">
                          <a:solidFill>
                            <a:schemeClr val="bg1"/>
                          </a:solidFill>
                        </a:rPr>
                        <a:t> based on previous observations.</a:t>
                      </a:r>
                    </a:p>
                    <a:p>
                      <a:pPr lvl="0">
                        <a:spcBef>
                          <a:spcPts val="0"/>
                        </a:spcBef>
                        <a:buNone/>
                      </a:pPr>
                      <a:r>
                        <a:rPr lang="en" sz="800" dirty="0">
                          <a:solidFill>
                            <a:schemeClr val="bg1"/>
                          </a:solidFill>
                        </a:rPr>
                        <a:t>* Develops a hypothesis that </a:t>
                      </a:r>
                      <a:r>
                        <a:rPr lang="en" sz="800" b="1" dirty="0">
                          <a:solidFill>
                            <a:schemeClr val="bg1"/>
                          </a:solidFill>
                        </a:rPr>
                        <a:t>accurately</a:t>
                      </a:r>
                      <a:r>
                        <a:rPr lang="en" sz="800" dirty="0">
                          <a:solidFill>
                            <a:schemeClr val="bg1"/>
                          </a:solidFill>
                        </a:rPr>
                        <a:t> suggests how one could prove it.</a:t>
                      </a:r>
                    </a:p>
                  </a:txBody>
                  <a:tcPr marL="91425" marR="91425" marT="91425" marB="91425">
                    <a:solidFill>
                      <a:srgbClr val="CFE2F3"/>
                    </a:solidFill>
                  </a:tcPr>
                </a:tc>
              </a:tr>
            </a:tbl>
          </a:graphicData>
        </a:graphic>
      </p:graphicFrame>
      <p:sp>
        <p:nvSpPr>
          <p:cNvPr id="1787" name="Shape 1787"/>
          <p:cNvSpPr txBox="1"/>
          <p:nvPr/>
        </p:nvSpPr>
        <p:spPr>
          <a:xfrm>
            <a:off x="9289181" y="2857276"/>
            <a:ext cx="1536473" cy="637572"/>
          </a:xfrm>
          <a:prstGeom prst="rect">
            <a:avLst/>
          </a:prstGeom>
          <a:noFill/>
          <a:ln>
            <a:noFill/>
          </a:ln>
        </p:spPr>
        <p:txBody>
          <a:bodyPr lIns="91425" tIns="91425" rIns="91425" bIns="91425" anchor="t" anchorCtr="0">
            <a:noAutofit/>
          </a:bodyPr>
          <a:lstStyle/>
          <a:p>
            <a:r>
              <a:rPr lang="en" sz="800" dirty="0">
                <a:solidFill>
                  <a:schemeClr val="bg1"/>
                </a:solidFill>
              </a:rPr>
              <a:t>* Makes many observations and uses those observations to create several questions about the natural world</a:t>
            </a:r>
          </a:p>
        </p:txBody>
      </p:sp>
      <p:sp>
        <p:nvSpPr>
          <p:cNvPr id="1788" name="Shape 1788"/>
          <p:cNvSpPr txBox="1"/>
          <p:nvPr/>
        </p:nvSpPr>
        <p:spPr>
          <a:xfrm>
            <a:off x="7864899" y="2857276"/>
            <a:ext cx="1514082" cy="637572"/>
          </a:xfrm>
          <a:prstGeom prst="rect">
            <a:avLst/>
          </a:prstGeom>
          <a:noFill/>
          <a:ln>
            <a:noFill/>
          </a:ln>
        </p:spPr>
        <p:txBody>
          <a:bodyPr lIns="91425" tIns="91425" rIns="91425" bIns="91425" anchor="t" anchorCtr="0">
            <a:noAutofit/>
          </a:bodyPr>
          <a:lstStyle/>
          <a:p>
            <a:r>
              <a:rPr lang="en" sz="800" dirty="0">
                <a:solidFill>
                  <a:schemeClr val="bg1"/>
                </a:solidFill>
              </a:rPr>
              <a:t>* Makes some observations and uses those observations to create some questions about the natural world</a:t>
            </a:r>
          </a:p>
        </p:txBody>
      </p:sp>
      <p:sp>
        <p:nvSpPr>
          <p:cNvPr id="1789" name="Shape 1789"/>
          <p:cNvSpPr txBox="1"/>
          <p:nvPr/>
        </p:nvSpPr>
        <p:spPr>
          <a:xfrm>
            <a:off x="6422884" y="2857276"/>
            <a:ext cx="1514082" cy="637572"/>
          </a:xfrm>
          <a:prstGeom prst="rect">
            <a:avLst/>
          </a:prstGeom>
          <a:noFill/>
          <a:ln>
            <a:noFill/>
          </a:ln>
        </p:spPr>
        <p:txBody>
          <a:bodyPr lIns="91425" tIns="91425" rIns="91425" bIns="91425" anchor="t" anchorCtr="0">
            <a:noAutofit/>
          </a:bodyPr>
          <a:lstStyle/>
          <a:p>
            <a:r>
              <a:rPr lang="en" sz="800" dirty="0">
                <a:solidFill>
                  <a:schemeClr val="bg1"/>
                </a:solidFill>
              </a:rPr>
              <a:t>* Makes a couple of observations and uses those observations to create a question about the natural world</a:t>
            </a:r>
          </a:p>
        </p:txBody>
      </p:sp>
      <p:sp>
        <p:nvSpPr>
          <p:cNvPr id="1790" name="Shape 1790"/>
          <p:cNvSpPr txBox="1"/>
          <p:nvPr/>
        </p:nvSpPr>
        <p:spPr>
          <a:xfrm>
            <a:off x="5087009" y="2831054"/>
            <a:ext cx="1485187" cy="663794"/>
          </a:xfrm>
          <a:prstGeom prst="rect">
            <a:avLst/>
          </a:prstGeom>
          <a:noFill/>
          <a:ln>
            <a:noFill/>
          </a:ln>
        </p:spPr>
        <p:txBody>
          <a:bodyPr lIns="91425" tIns="91425" rIns="91425" bIns="91425" anchor="t" anchorCtr="0">
            <a:noAutofit/>
          </a:bodyPr>
          <a:lstStyle/>
          <a:p>
            <a:r>
              <a:rPr lang="en" sz="800" dirty="0">
                <a:solidFill>
                  <a:schemeClr val="bg1"/>
                </a:solidFill>
              </a:rPr>
              <a:t>* Creates a question or 2 that are not based on observations about the natural world</a:t>
            </a:r>
          </a:p>
        </p:txBody>
      </p:sp>
      <p:sp>
        <p:nvSpPr>
          <p:cNvPr id="2" name="TextBox 1"/>
          <p:cNvSpPr txBox="1"/>
          <p:nvPr/>
        </p:nvSpPr>
        <p:spPr>
          <a:xfrm>
            <a:off x="1664677" y="5952744"/>
            <a:ext cx="4059467" cy="276999"/>
          </a:xfrm>
          <a:prstGeom prst="rect">
            <a:avLst/>
          </a:prstGeom>
          <a:noFill/>
        </p:spPr>
        <p:txBody>
          <a:bodyPr wrap="square" rtlCol="0">
            <a:spAutoFit/>
          </a:bodyPr>
          <a:lstStyle/>
          <a:p>
            <a:r>
              <a:rPr lang="en-CA" sz="1200" dirty="0" smtClean="0">
                <a:hlinkClick r:id="rId3"/>
              </a:rPr>
              <a:t>https://curriculum.gov.bc.c.a/curriculum/science/8</a:t>
            </a:r>
            <a:r>
              <a:rPr lang="en-CA" sz="1200" dirty="0" smtClean="0"/>
              <a:t> </a:t>
            </a:r>
            <a:endParaRPr lang="en-CA" sz="1200" dirty="0"/>
          </a:p>
        </p:txBody>
      </p:sp>
    </p:spTree>
    <p:extLst>
      <p:ext uri="{BB962C8B-B14F-4D97-AF65-F5344CB8AC3E}">
        <p14:creationId xmlns:p14="http://schemas.microsoft.com/office/powerpoint/2010/main" val="3028537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57275"/>
            <a:ext cx="9144000" cy="4743450"/>
          </a:xfrm>
          <a:prstGeom prst="rect">
            <a:avLst/>
          </a:prstGeom>
        </p:spPr>
      </p:pic>
    </p:spTree>
    <p:extLst>
      <p:ext uri="{BB962C8B-B14F-4D97-AF65-F5344CB8AC3E}">
        <p14:creationId xmlns:p14="http://schemas.microsoft.com/office/powerpoint/2010/main" val="1297706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61660"/>
            <a:ext cx="9144000" cy="5334680"/>
          </a:xfrm>
          <a:prstGeom prst="rect">
            <a:avLst/>
          </a:prstGeom>
        </p:spPr>
      </p:pic>
    </p:spTree>
    <p:extLst>
      <p:ext uri="{BB962C8B-B14F-4D97-AF65-F5344CB8AC3E}">
        <p14:creationId xmlns:p14="http://schemas.microsoft.com/office/powerpoint/2010/main" val="940623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Gathering Assessment Information</a:t>
            </a:r>
          </a:p>
        </p:txBody>
      </p:sp>
      <p:pic>
        <p:nvPicPr>
          <p:cNvPr id="17" name="Content Placeholder 16"/>
          <p:cNvPicPr>
            <a:picLocks noGrp="1" noChangeAspect="1"/>
          </p:cNvPicPr>
          <p:nvPr>
            <p:ph idx="1"/>
          </p:nvPr>
        </p:nvPicPr>
        <p:blipFill>
          <a:blip r:embed="rId3"/>
          <a:stretch>
            <a:fillRect/>
          </a:stretch>
        </p:blipFill>
        <p:spPr>
          <a:xfrm>
            <a:off x="118238" y="2566146"/>
            <a:ext cx="12026516" cy="3645468"/>
          </a:xfrm>
          <a:prstGeom prst="rect">
            <a:avLst/>
          </a:prstGeom>
        </p:spPr>
      </p:pic>
    </p:spTree>
    <p:extLst>
      <p:ext uri="{BB962C8B-B14F-4D97-AF65-F5344CB8AC3E}">
        <p14:creationId xmlns:p14="http://schemas.microsoft.com/office/powerpoint/2010/main" val="3280332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b="1" dirty="0" smtClean="0"/>
              <a:t>Assessment Resources</a:t>
            </a:r>
            <a:endParaRPr lang="en-CA" b="1" dirty="0"/>
          </a:p>
        </p:txBody>
      </p:sp>
      <p:pic>
        <p:nvPicPr>
          <p:cNvPr id="4" name="Content Placeholder 3"/>
          <p:cNvPicPr>
            <a:picLocks noGrp="1" noChangeAspect="1"/>
          </p:cNvPicPr>
          <p:nvPr>
            <p:ph idx="1"/>
          </p:nvPr>
        </p:nvPicPr>
        <p:blipFill>
          <a:blip r:embed="rId3"/>
          <a:stretch>
            <a:fillRect/>
          </a:stretch>
        </p:blipFill>
        <p:spPr>
          <a:xfrm>
            <a:off x="1995537" y="1844042"/>
            <a:ext cx="2617287" cy="3919149"/>
          </a:xfrm>
          <a:prstGeom prst="rect">
            <a:avLst/>
          </a:prstGeom>
        </p:spPr>
      </p:pic>
      <p:pic>
        <p:nvPicPr>
          <p:cNvPr id="5" name="Picture 4"/>
          <p:cNvPicPr>
            <a:picLocks noChangeAspect="1"/>
          </p:cNvPicPr>
          <p:nvPr/>
        </p:nvPicPr>
        <p:blipFill>
          <a:blip r:embed="rId4"/>
          <a:stretch>
            <a:fillRect/>
          </a:stretch>
        </p:blipFill>
        <p:spPr>
          <a:xfrm>
            <a:off x="4676394" y="1844042"/>
            <a:ext cx="2469094" cy="3919149"/>
          </a:xfrm>
          <a:prstGeom prst="rect">
            <a:avLst/>
          </a:prstGeom>
        </p:spPr>
      </p:pic>
      <p:pic>
        <p:nvPicPr>
          <p:cNvPr id="3" name="Picture 2"/>
          <p:cNvPicPr>
            <a:picLocks noChangeAspect="1"/>
          </p:cNvPicPr>
          <p:nvPr/>
        </p:nvPicPr>
        <p:blipFill>
          <a:blip r:embed="rId5"/>
          <a:stretch>
            <a:fillRect/>
          </a:stretch>
        </p:blipFill>
        <p:spPr>
          <a:xfrm>
            <a:off x="7283188" y="1844042"/>
            <a:ext cx="2867025" cy="3919149"/>
          </a:xfrm>
          <a:prstGeom prst="rect">
            <a:avLst/>
          </a:prstGeom>
        </p:spPr>
      </p:pic>
    </p:spTree>
    <p:extLst>
      <p:ext uri="{BB962C8B-B14F-4D97-AF65-F5344CB8AC3E}">
        <p14:creationId xmlns:p14="http://schemas.microsoft.com/office/powerpoint/2010/main" val="3869420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08832" y="364492"/>
            <a:ext cx="4986528" cy="5694298"/>
          </a:xfrm>
          <a:prstGeom prst="rect">
            <a:avLst/>
          </a:prstGeom>
        </p:spPr>
      </p:pic>
    </p:spTree>
    <p:extLst>
      <p:ext uri="{BB962C8B-B14F-4D97-AF65-F5344CB8AC3E}">
        <p14:creationId xmlns:p14="http://schemas.microsoft.com/office/powerpoint/2010/main" val="1243161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2650" y="2274839"/>
            <a:ext cx="7886700" cy="2215991"/>
          </a:xfrm>
          <a:prstGeom prst="rect">
            <a:avLst/>
          </a:prstGeom>
        </p:spPr>
        <p:txBody>
          <a:bodyPr wrap="square">
            <a:spAutoFit/>
          </a:bodyPr>
          <a:lstStyle/>
          <a:p>
            <a:r>
              <a:rPr lang="en-CA" sz="2800" dirty="0"/>
              <a:t>“Changes should be made out of hope for a better tomorrow instead of fear of losing yesterday or today.”  </a:t>
            </a:r>
          </a:p>
          <a:p>
            <a:endParaRPr lang="en-CA" dirty="0"/>
          </a:p>
          <a:p>
            <a:pPr>
              <a:buClr>
                <a:schemeClr val="dk1"/>
              </a:buClr>
              <a:buSzPct val="91666"/>
            </a:pPr>
            <a:r>
              <a:rPr lang="en-CA" dirty="0">
                <a:latin typeface="Muli"/>
                <a:ea typeface="Muli"/>
                <a:cs typeface="Muli"/>
                <a:sym typeface="Muli"/>
              </a:rPr>
              <a:t>Yong Zhao, </a:t>
            </a:r>
            <a:r>
              <a:rPr lang="en-CA" i="1" dirty="0">
                <a:latin typeface="Muli"/>
                <a:ea typeface="Muli"/>
                <a:cs typeface="Muli"/>
                <a:sym typeface="Muli"/>
              </a:rPr>
              <a:t>Catching Up or Leading the Way:  American Education in the Age of Globalization</a:t>
            </a:r>
            <a:r>
              <a:rPr lang="en-CA" dirty="0">
                <a:latin typeface="Muli"/>
                <a:ea typeface="Muli"/>
                <a:cs typeface="Muli"/>
                <a:sym typeface="Muli"/>
              </a:rPr>
              <a:t> (Alexandria, VA, ASCD, 2009), 182</a:t>
            </a:r>
          </a:p>
        </p:txBody>
      </p:sp>
    </p:spTree>
    <p:extLst>
      <p:ext uri="{BB962C8B-B14F-4D97-AF65-F5344CB8AC3E}">
        <p14:creationId xmlns:p14="http://schemas.microsoft.com/office/powerpoint/2010/main" val="3006343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Share …</a:t>
            </a:r>
            <a:endParaRPr lang="en-CA" dirty="0"/>
          </a:p>
        </p:txBody>
      </p:sp>
      <p:sp>
        <p:nvSpPr>
          <p:cNvPr id="3" name="Content Placeholder 2"/>
          <p:cNvSpPr>
            <a:spLocks noGrp="1"/>
          </p:cNvSpPr>
          <p:nvPr>
            <p:ph idx="1"/>
          </p:nvPr>
        </p:nvSpPr>
        <p:spPr>
          <a:xfrm>
            <a:off x="2152650" y="2743199"/>
            <a:ext cx="7886700" cy="3417721"/>
          </a:xfrm>
        </p:spPr>
        <p:txBody>
          <a:bodyPr>
            <a:normAutofit/>
          </a:bodyPr>
          <a:lstStyle/>
          <a:p>
            <a:pPr lvl="1"/>
            <a:r>
              <a:rPr lang="en-CA" dirty="0" smtClean="0"/>
              <a:t>How have you used standards-based assessment?</a:t>
            </a:r>
          </a:p>
          <a:p>
            <a:pPr lvl="1"/>
            <a:r>
              <a:rPr lang="en-CA" dirty="0" smtClean="0"/>
              <a:t>What are you thinking about trying?</a:t>
            </a:r>
          </a:p>
          <a:p>
            <a:pPr lvl="1"/>
            <a:r>
              <a:rPr lang="en-CA" dirty="0" smtClean="0"/>
              <a:t>What questions do you have?</a:t>
            </a:r>
          </a:p>
          <a:p>
            <a:pPr lvl="1"/>
            <a:r>
              <a:rPr lang="en-CA" dirty="0" smtClean="0"/>
              <a:t>What would you like to learn more about?</a:t>
            </a:r>
          </a:p>
          <a:p>
            <a:pPr lvl="1"/>
            <a:endParaRPr lang="en-CA" dirty="0" smtClean="0"/>
          </a:p>
          <a:p>
            <a:pPr lvl="1"/>
            <a:endParaRPr lang="en-CA" dirty="0"/>
          </a:p>
          <a:p>
            <a:pPr lvl="1"/>
            <a:endParaRPr lang="en-CA" dirty="0" smtClean="0"/>
          </a:p>
        </p:txBody>
      </p:sp>
    </p:spTree>
    <p:extLst>
      <p:ext uri="{BB962C8B-B14F-4D97-AF65-F5344CB8AC3E}">
        <p14:creationId xmlns:p14="http://schemas.microsoft.com/office/powerpoint/2010/main" val="2391266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2" y="600699"/>
            <a:ext cx="7307384" cy="4965979"/>
          </a:xfrm>
          <a:prstGeom prst="rect">
            <a:avLst/>
          </a:prstGeom>
        </p:spPr>
      </p:pic>
      <p:sp>
        <p:nvSpPr>
          <p:cNvPr id="2" name="Title 1"/>
          <p:cNvSpPr>
            <a:spLocks noGrp="1"/>
          </p:cNvSpPr>
          <p:nvPr>
            <p:ph type="title"/>
          </p:nvPr>
        </p:nvSpPr>
        <p:spPr>
          <a:xfrm>
            <a:off x="6089949" y="5335161"/>
            <a:ext cx="7886700" cy="1325563"/>
          </a:xfrm>
        </p:spPr>
        <p:txBody>
          <a:bodyPr/>
          <a:lstStyle/>
          <a:p>
            <a:r>
              <a:rPr lang="en-CA" dirty="0" smtClean="0"/>
              <a:t>Conversation Cards</a:t>
            </a:r>
            <a:endParaRPr lang="en-CA" dirty="0"/>
          </a:p>
        </p:txBody>
      </p:sp>
    </p:spTree>
    <p:extLst>
      <p:ext uri="{BB962C8B-B14F-4D97-AF65-F5344CB8AC3E}">
        <p14:creationId xmlns:p14="http://schemas.microsoft.com/office/powerpoint/2010/main" val="2482107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1727" y="1082567"/>
            <a:ext cx="7886700" cy="5703997"/>
          </a:xfrm>
        </p:spPr>
        <p:txBody>
          <a:bodyPr>
            <a:normAutofit fontScale="77500" lnSpcReduction="20000"/>
          </a:bodyPr>
          <a:lstStyle/>
          <a:p>
            <a:pPr marL="0" indent="0">
              <a:buNone/>
            </a:pPr>
            <a:r>
              <a:rPr lang="en-CA" sz="3400" i="1" dirty="0">
                <a:solidFill>
                  <a:srgbClr val="00CCFF"/>
                </a:solidFill>
              </a:rPr>
              <a:t>Does what we report accurately reflect our students’ true level of understanding?</a:t>
            </a:r>
          </a:p>
          <a:p>
            <a:pPr marL="0" indent="0">
              <a:buNone/>
            </a:pPr>
            <a:endParaRPr lang="en-CA" sz="3400" dirty="0"/>
          </a:p>
          <a:p>
            <a:pPr>
              <a:spcBef>
                <a:spcPts val="0"/>
              </a:spcBef>
              <a:buNone/>
            </a:pPr>
            <a:r>
              <a:rPr lang="en" sz="3400" dirty="0"/>
              <a:t>“How confident am I that the grades students get in my classroom/school/district are accurate, meaningful, and consistent, and that they support learning?” </a:t>
            </a:r>
            <a:r>
              <a:rPr lang="en" sz="2300" dirty="0"/>
              <a:t>Ken O’Connor 2007</a:t>
            </a:r>
          </a:p>
          <a:p>
            <a:pPr marL="3327400" indent="0">
              <a:spcBef>
                <a:spcPts val="0"/>
              </a:spcBef>
              <a:buSzPct val="100000"/>
              <a:buNone/>
            </a:pPr>
            <a:endParaRPr lang="en" sz="3400" dirty="0"/>
          </a:p>
          <a:p>
            <a:pPr>
              <a:spcBef>
                <a:spcPts val="0"/>
              </a:spcBef>
              <a:buNone/>
            </a:pPr>
            <a:endParaRPr lang="en" sz="3600" dirty="0"/>
          </a:p>
          <a:p>
            <a:pPr>
              <a:spcBef>
                <a:spcPts val="0"/>
              </a:spcBef>
              <a:buNone/>
            </a:pPr>
            <a:r>
              <a:rPr lang="en" sz="3600" i="1" dirty="0">
                <a:solidFill>
                  <a:srgbClr val="00CCFF"/>
                </a:solidFill>
              </a:rPr>
              <a:t>Do our assessment practices contribute to student confidence, or do they raise anxiety?</a:t>
            </a:r>
          </a:p>
          <a:p>
            <a:pPr>
              <a:spcBef>
                <a:spcPts val="0"/>
              </a:spcBef>
              <a:buNone/>
            </a:pPr>
            <a:endParaRPr lang="en" sz="3600" dirty="0"/>
          </a:p>
          <a:p>
            <a:pPr>
              <a:spcBef>
                <a:spcPts val="0"/>
              </a:spcBef>
              <a:buNone/>
            </a:pPr>
            <a:endParaRPr lang="en" sz="3600" dirty="0"/>
          </a:p>
          <a:p>
            <a:pPr>
              <a:spcBef>
                <a:spcPts val="0"/>
              </a:spcBef>
              <a:buNone/>
            </a:pPr>
            <a:r>
              <a:rPr lang="en" sz="3600" dirty="0"/>
              <a:t>“Confidence is about real optimism that develops from a sense that success is possible, even if it’s not immediate.”		</a:t>
            </a:r>
            <a:r>
              <a:rPr lang="en" sz="2400" i="1" dirty="0"/>
              <a:t>Tom Schimmer</a:t>
            </a:r>
            <a:endParaRPr lang="en-CA" sz="2400" i="1" dirty="0"/>
          </a:p>
          <a:p>
            <a:pPr marL="3327400" indent="0">
              <a:spcBef>
                <a:spcPts val="0"/>
              </a:spcBef>
              <a:buSzPct val="100000"/>
              <a:buNone/>
            </a:pPr>
            <a:endParaRPr lang="en" sz="3400" dirty="0"/>
          </a:p>
          <a:p>
            <a:pPr marL="3327400" indent="0">
              <a:spcBef>
                <a:spcPts val="0"/>
              </a:spcBef>
              <a:buSzPct val="100000"/>
              <a:buNone/>
            </a:pPr>
            <a:endParaRPr lang="en" sz="3400" dirty="0"/>
          </a:p>
          <a:p>
            <a:pPr marL="3327400" indent="0">
              <a:spcBef>
                <a:spcPts val="0"/>
              </a:spcBef>
              <a:buSzPct val="100000"/>
              <a:buNone/>
            </a:pPr>
            <a:endParaRPr lang="en" sz="3400" dirty="0"/>
          </a:p>
          <a:p>
            <a:pPr marL="3327400" indent="0">
              <a:spcBef>
                <a:spcPts val="0"/>
              </a:spcBef>
              <a:buSzPct val="100000"/>
              <a:buNone/>
            </a:pPr>
            <a:endParaRPr lang="en" sz="3400" dirty="0"/>
          </a:p>
          <a:p>
            <a:pPr marL="3327400" indent="0">
              <a:spcBef>
                <a:spcPts val="0"/>
              </a:spcBef>
              <a:buSzPct val="100000"/>
              <a:buNone/>
            </a:pPr>
            <a:endParaRPr lang="en" sz="3400" dirty="0"/>
          </a:p>
          <a:p>
            <a:pPr marL="3327400" indent="0">
              <a:spcBef>
                <a:spcPts val="0"/>
              </a:spcBef>
              <a:buSzPct val="100000"/>
              <a:buNone/>
            </a:pPr>
            <a:endParaRPr lang="en-CA" dirty="0"/>
          </a:p>
          <a:p>
            <a:pPr marL="0" indent="0">
              <a:buNone/>
            </a:pPr>
            <a:endParaRPr lang="en-CA" dirty="0"/>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3639820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50590" y="5633420"/>
            <a:ext cx="2353445" cy="834081"/>
          </a:xfrm>
          <a:prstGeom prst="ellipse">
            <a:avLst/>
          </a:prstGeom>
          <a:noFill/>
          <a:ln w="31750">
            <a:solidFill>
              <a:schemeClr val="accent6">
                <a:lumMod val="60000"/>
                <a:lumOff val="40000"/>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5507252" y="5880701"/>
            <a:ext cx="2471317" cy="507831"/>
          </a:xfrm>
          <a:prstGeom prst="rect">
            <a:avLst/>
          </a:prstGeom>
          <a:noFill/>
        </p:spPr>
        <p:txBody>
          <a:bodyPr wrap="square" rtlCol="0">
            <a:spAutoFit/>
          </a:bodyPr>
          <a:lstStyle/>
          <a:p>
            <a:r>
              <a:rPr lang="en-US" sz="1350" b="1" dirty="0"/>
              <a:t>Standards Based Gradebook</a:t>
            </a:r>
          </a:p>
        </p:txBody>
      </p:sp>
      <p:grpSp>
        <p:nvGrpSpPr>
          <p:cNvPr id="18" name="Group 17"/>
          <p:cNvGrpSpPr/>
          <p:nvPr/>
        </p:nvGrpSpPr>
        <p:grpSpPr>
          <a:xfrm>
            <a:off x="4554754" y="4637818"/>
            <a:ext cx="3616550" cy="1798422"/>
            <a:chOff x="3919320" y="3533689"/>
            <a:chExt cx="4552655" cy="2397896"/>
          </a:xfrm>
        </p:grpSpPr>
        <p:sp>
          <p:nvSpPr>
            <p:cNvPr id="8" name="Oval 7"/>
            <p:cNvSpPr/>
            <p:nvPr/>
          </p:nvSpPr>
          <p:spPr>
            <a:xfrm>
              <a:off x="3919320" y="3533689"/>
              <a:ext cx="4552655" cy="2397896"/>
            </a:xfrm>
            <a:prstGeom prst="ellipse">
              <a:avLst/>
            </a:prstGeom>
            <a:noFill/>
            <a:ln w="31750">
              <a:solidFill>
                <a:schemeClr val="accent6">
                  <a:lumMod val="60000"/>
                  <a:lumOff val="40000"/>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4713510" y="3729349"/>
              <a:ext cx="3281547" cy="1138773"/>
            </a:xfrm>
            <a:prstGeom prst="rect">
              <a:avLst/>
            </a:prstGeom>
            <a:noFill/>
          </p:spPr>
          <p:txBody>
            <a:bodyPr wrap="none" rtlCol="0">
              <a:spAutoFit/>
            </a:bodyPr>
            <a:lstStyle/>
            <a:p>
              <a:r>
                <a:rPr lang="en-US" sz="1350" b="1" dirty="0">
                  <a:solidFill>
                    <a:srgbClr val="FF0000"/>
                  </a:solidFill>
                </a:rPr>
                <a:t>Standards Based Assessment</a:t>
              </a:r>
            </a:p>
            <a:p>
              <a:pPr marL="214313" indent="-214313">
                <a:buFont typeface="Arial" charset="0"/>
                <a:buChar char="•"/>
              </a:pPr>
              <a:r>
                <a:rPr lang="en-US" sz="1200" dirty="0"/>
                <a:t>More focused</a:t>
              </a:r>
            </a:p>
            <a:p>
              <a:pPr marL="214313" indent="-214313">
                <a:buFont typeface="Arial" charset="0"/>
                <a:buChar char="•"/>
              </a:pPr>
              <a:r>
                <a:rPr lang="en-US" sz="1200" dirty="0"/>
                <a:t>More detailed</a:t>
              </a:r>
            </a:p>
            <a:p>
              <a:pPr marL="214313" indent="-214313">
                <a:buFont typeface="Arial" charset="0"/>
                <a:buChar char="•"/>
              </a:pPr>
              <a:r>
                <a:rPr lang="en-US" sz="1200" dirty="0"/>
                <a:t>More fair</a:t>
              </a:r>
            </a:p>
          </p:txBody>
        </p:sp>
      </p:grpSp>
      <p:grpSp>
        <p:nvGrpSpPr>
          <p:cNvPr id="19" name="Group 18"/>
          <p:cNvGrpSpPr/>
          <p:nvPr/>
        </p:nvGrpSpPr>
        <p:grpSpPr>
          <a:xfrm>
            <a:off x="2878427" y="3126887"/>
            <a:ext cx="6955763" cy="3356246"/>
            <a:chOff x="1860691" y="1758463"/>
            <a:chExt cx="8660694" cy="4173124"/>
          </a:xfrm>
        </p:grpSpPr>
        <p:sp>
          <p:nvSpPr>
            <p:cNvPr id="7" name="Oval 6"/>
            <p:cNvSpPr/>
            <p:nvPr/>
          </p:nvSpPr>
          <p:spPr>
            <a:xfrm>
              <a:off x="1860691" y="1758463"/>
              <a:ext cx="8045309" cy="4173124"/>
            </a:xfrm>
            <a:prstGeom prst="ellipse">
              <a:avLst/>
            </a:prstGeom>
            <a:noFill/>
            <a:ln w="31750">
              <a:solidFill>
                <a:schemeClr val="accent6">
                  <a:lumMod val="60000"/>
                  <a:lumOff val="40000"/>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3089791" y="2291319"/>
              <a:ext cx="7431594" cy="1291567"/>
            </a:xfrm>
            <a:prstGeom prst="rect">
              <a:avLst/>
            </a:prstGeom>
            <a:noFill/>
          </p:spPr>
          <p:txBody>
            <a:bodyPr wrap="none" rtlCol="0">
              <a:spAutoFit/>
            </a:bodyPr>
            <a:lstStyle/>
            <a:p>
              <a:r>
                <a:rPr lang="en-US" sz="1350" b="1" dirty="0"/>
                <a:t>Standards Based Pedagogy</a:t>
              </a:r>
            </a:p>
            <a:p>
              <a:pPr marL="214313" indent="-214313">
                <a:buFont typeface="Arial" charset="0"/>
                <a:buChar char="•"/>
              </a:pPr>
              <a:r>
                <a:rPr lang="en-US" sz="1200" dirty="0"/>
                <a:t>Focus on </a:t>
              </a:r>
              <a:r>
                <a:rPr lang="en-US" sz="1200" b="1" i="1" dirty="0"/>
                <a:t>competencies</a:t>
              </a:r>
              <a:r>
                <a:rPr lang="en-US" sz="1200" i="1" dirty="0"/>
                <a:t> </a:t>
              </a:r>
              <a:r>
                <a:rPr lang="en-US" sz="1200" dirty="0"/>
                <a:t>not </a:t>
              </a:r>
              <a:r>
                <a:rPr lang="en-US" sz="1200" i="1" dirty="0"/>
                <a:t>content</a:t>
              </a:r>
            </a:p>
            <a:p>
              <a:pPr marL="214313" indent="-214313">
                <a:buFont typeface="Arial" charset="0"/>
                <a:buChar char="•"/>
              </a:pPr>
              <a:r>
                <a:rPr lang="en-US" sz="1200" dirty="0"/>
                <a:t>Standards</a:t>
              </a:r>
              <a:r>
                <a:rPr lang="en-US" sz="1200" i="1" dirty="0"/>
                <a:t> </a:t>
              </a:r>
              <a:r>
                <a:rPr lang="en-US" sz="1200" dirty="0"/>
                <a:t>(i.e. targets) clearly defined</a:t>
              </a:r>
            </a:p>
            <a:p>
              <a:pPr marL="214313" indent="-214313">
                <a:buFont typeface="Arial" charset="0"/>
                <a:buChar char="•"/>
              </a:pPr>
              <a:r>
                <a:rPr lang="en-US" sz="1200" dirty="0"/>
                <a:t>Progress determined by teacher, not algorithm</a:t>
              </a:r>
            </a:p>
            <a:p>
              <a:pPr marL="214313" indent="-214313">
                <a:buFont typeface="Arial" charset="0"/>
                <a:buChar char="•"/>
              </a:pPr>
              <a:r>
                <a:rPr lang="en-US" sz="1200" dirty="0">
                  <a:solidFill>
                    <a:srgbClr val="00B0F0"/>
                  </a:solidFill>
                </a:rPr>
                <a:t>Enhanced Feedback </a:t>
              </a:r>
              <a:r>
                <a:rPr lang="en-US" sz="1200" dirty="0">
                  <a:solidFill>
                    <a:srgbClr val="00B0F0"/>
                  </a:solidFill>
                  <a:sym typeface="Wingdings"/>
                </a:rPr>
                <a:t> </a:t>
              </a:r>
              <a:r>
                <a:rPr lang="en-US" sz="1200" b="1" dirty="0">
                  <a:solidFill>
                    <a:srgbClr val="00B0F0"/>
                  </a:solidFill>
                  <a:sym typeface="Wingdings"/>
                </a:rPr>
                <a:t>communication about learning frequent and clear</a:t>
              </a:r>
              <a:endParaRPr lang="en-US" sz="1200" b="1" dirty="0">
                <a:solidFill>
                  <a:srgbClr val="00B0F0"/>
                </a:solidFill>
              </a:endParaRPr>
            </a:p>
          </p:txBody>
        </p:sp>
      </p:grpSp>
      <p:grpSp>
        <p:nvGrpSpPr>
          <p:cNvPr id="20" name="Group 19"/>
          <p:cNvGrpSpPr/>
          <p:nvPr/>
        </p:nvGrpSpPr>
        <p:grpSpPr>
          <a:xfrm>
            <a:off x="2404786" y="2219081"/>
            <a:ext cx="7589408" cy="4264050"/>
            <a:chOff x="1008186" y="246185"/>
            <a:chExt cx="10374922" cy="5685400"/>
          </a:xfrm>
        </p:grpSpPr>
        <p:sp>
          <p:nvSpPr>
            <p:cNvPr id="9" name="Oval 8"/>
            <p:cNvSpPr/>
            <p:nvPr/>
          </p:nvSpPr>
          <p:spPr>
            <a:xfrm>
              <a:off x="1008186" y="246185"/>
              <a:ext cx="10374922" cy="5685400"/>
            </a:xfrm>
            <a:prstGeom prst="ellipse">
              <a:avLst/>
            </a:prstGeom>
            <a:noFill/>
            <a:ln w="31750">
              <a:solidFill>
                <a:schemeClr val="accent6">
                  <a:lumMod val="60000"/>
                  <a:lumOff val="40000"/>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4375885" y="356008"/>
              <a:ext cx="4942365" cy="1138773"/>
            </a:xfrm>
            <a:prstGeom prst="rect">
              <a:avLst/>
            </a:prstGeom>
            <a:noFill/>
          </p:spPr>
          <p:txBody>
            <a:bodyPr wrap="none" rtlCol="0">
              <a:spAutoFit/>
            </a:bodyPr>
            <a:lstStyle/>
            <a:p>
              <a:r>
                <a:rPr lang="en-US" sz="1350" b="1" dirty="0"/>
                <a:t>Learning Modernization</a:t>
              </a:r>
            </a:p>
            <a:p>
              <a:pPr marL="214313" indent="-214313">
                <a:buFont typeface="Arial" charset="0"/>
                <a:buChar char="•"/>
              </a:pPr>
              <a:r>
                <a:rPr lang="en-US" sz="1200" dirty="0"/>
                <a:t>Framework for Enhancing Student Learning</a:t>
              </a:r>
            </a:p>
            <a:p>
              <a:pPr marL="214313" indent="-214313">
                <a:buFont typeface="Arial" charset="0"/>
                <a:buChar char="•"/>
              </a:pPr>
              <a:r>
                <a:rPr lang="en-US" sz="1200" dirty="0"/>
                <a:t>Uses Aboriginal Principles of Learning</a:t>
              </a:r>
            </a:p>
            <a:p>
              <a:pPr marL="214313" indent="-214313">
                <a:buFont typeface="Arial" charset="0"/>
                <a:buChar char="•"/>
              </a:pPr>
              <a:r>
                <a:rPr lang="en-US" sz="1200" dirty="0">
                  <a:solidFill>
                    <a:srgbClr val="00B0F0"/>
                  </a:solidFill>
                </a:rPr>
                <a:t>Communicating Student Learning</a:t>
              </a:r>
            </a:p>
          </p:txBody>
        </p:sp>
      </p:grpSp>
      <p:sp>
        <p:nvSpPr>
          <p:cNvPr id="14" name="Title 1"/>
          <p:cNvSpPr txBox="1">
            <a:spLocks/>
          </p:cNvSpPr>
          <p:nvPr/>
        </p:nvSpPr>
        <p:spPr>
          <a:xfrm>
            <a:off x="2102719" y="88976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a:t>Unwavering Focus on Student Success</a:t>
            </a:r>
          </a:p>
        </p:txBody>
      </p:sp>
    </p:spTree>
    <p:extLst>
      <p:ext uri="{BB962C8B-B14F-4D97-AF65-F5344CB8AC3E}">
        <p14:creationId xmlns:p14="http://schemas.microsoft.com/office/powerpoint/2010/main" val="208202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fallOver"/>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creen Shot 2017-08-30 at 9.52.24 PM.png"/>
          <p:cNvPicPr>
            <a:picLocks noChangeAspect="1"/>
          </p:cNvPicPr>
          <p:nvPr/>
        </p:nvPicPr>
        <p:blipFill>
          <a:blip r:embed="rId2">
            <a:extLst>
              <a:ext uri="{28A0092B-C50C-407E-A947-70E740481C1C}">
                <a14:useLocalDpi xmlns:a14="http://schemas.microsoft.com/office/drawing/2010/main" val="0"/>
              </a:ext>
            </a:extLst>
          </a:blip>
          <a:srcRect l="1625" r="1625"/>
          <a:stretch>
            <a:fillRect/>
          </a:stretch>
        </p:blipFill>
        <p:spPr>
          <a:xfrm>
            <a:off x="2008541" y="804334"/>
            <a:ext cx="8187153" cy="4982633"/>
          </a:xfrm>
          <a:prstGeom prst="rect">
            <a:avLst/>
          </a:prstGeom>
        </p:spPr>
      </p:pic>
    </p:spTree>
    <p:extLst>
      <p:ext uri="{BB962C8B-B14F-4D97-AF65-F5344CB8AC3E}">
        <p14:creationId xmlns:p14="http://schemas.microsoft.com/office/powerpoint/2010/main" val="754025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58817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6148552" y="4624553"/>
            <a:ext cx="4214648" cy="2031325"/>
          </a:xfrm>
          <a:prstGeom prst="rect">
            <a:avLst/>
          </a:prstGeom>
          <a:noFill/>
        </p:spPr>
        <p:txBody>
          <a:bodyPr wrap="square" rtlCol="0">
            <a:spAutoFit/>
          </a:bodyPr>
          <a:lstStyle/>
          <a:p>
            <a:r>
              <a:rPr lang="en-CA" b="1" dirty="0">
                <a:solidFill>
                  <a:srgbClr val="00CCFF"/>
                </a:solidFill>
              </a:rPr>
              <a:t>Considering the Standards-based Mindset:</a:t>
            </a:r>
          </a:p>
          <a:p>
            <a:r>
              <a:rPr lang="en-CA" b="1" dirty="0">
                <a:solidFill>
                  <a:srgbClr val="00CCFF"/>
                </a:solidFill>
              </a:rPr>
              <a:t>  </a:t>
            </a:r>
          </a:p>
          <a:p>
            <a:pPr marL="342900" indent="-342900">
              <a:buAutoNum type="arabicPeriod"/>
            </a:pPr>
            <a:r>
              <a:rPr lang="en-CA" dirty="0">
                <a:solidFill>
                  <a:srgbClr val="00CCFF"/>
                </a:solidFill>
              </a:rPr>
              <a:t>What resonates with you the most?</a:t>
            </a:r>
          </a:p>
          <a:p>
            <a:pPr marL="342900" indent="-342900">
              <a:buAutoNum type="arabicPeriod"/>
            </a:pPr>
            <a:r>
              <a:rPr lang="en-CA" dirty="0">
                <a:solidFill>
                  <a:srgbClr val="00CCFF"/>
                </a:solidFill>
              </a:rPr>
              <a:t>What are you wondering about and why?</a:t>
            </a:r>
          </a:p>
        </p:txBody>
      </p:sp>
    </p:spTree>
    <p:extLst>
      <p:ext uri="{BB962C8B-B14F-4D97-AF65-F5344CB8AC3E}">
        <p14:creationId xmlns:p14="http://schemas.microsoft.com/office/powerpoint/2010/main" val="3333594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84273" y="1899189"/>
            <a:ext cx="3907583" cy="3976702"/>
          </a:xfrm>
          <a:prstGeom prst="rect">
            <a:avLst/>
          </a:prstGeom>
        </p:spPr>
      </p:pic>
      <p:sp>
        <p:nvSpPr>
          <p:cNvPr id="2" name="Title 1"/>
          <p:cNvSpPr>
            <a:spLocks noGrp="1"/>
          </p:cNvSpPr>
          <p:nvPr>
            <p:ph type="title"/>
          </p:nvPr>
        </p:nvSpPr>
        <p:spPr>
          <a:xfrm>
            <a:off x="2152649" y="6135624"/>
            <a:ext cx="7886700" cy="495659"/>
          </a:xfrm>
        </p:spPr>
        <p:txBody>
          <a:bodyPr>
            <a:normAutofit fontScale="90000"/>
          </a:bodyPr>
          <a:lstStyle/>
          <a:p>
            <a:pPr algn="ctr"/>
            <a:r>
              <a:rPr lang="en-CA" dirty="0" smtClean="0">
                <a:hlinkClick r:id="rId3"/>
              </a:rPr>
              <a:t/>
            </a:r>
            <a:br>
              <a:rPr lang="en-CA" dirty="0" smtClean="0">
                <a:hlinkClick r:id="rId3"/>
              </a:rPr>
            </a:br>
            <a:r>
              <a:rPr lang="en-CA" sz="2000" dirty="0">
                <a:hlinkClick r:id="rId3"/>
              </a:rPr>
              <a:t>https://curriculum.gov.bc.ca/classroom-assessment-and-reporting</a:t>
            </a:r>
            <a:r>
              <a:rPr lang="en-CA" sz="2000" dirty="0"/>
              <a:t/>
            </a:r>
            <a:br>
              <a:rPr lang="en-CA" sz="2000" dirty="0"/>
            </a:br>
            <a:r>
              <a:rPr lang="en-CA" sz="2000" dirty="0"/>
              <a:t/>
            </a:r>
            <a:br>
              <a:rPr lang="en-CA" sz="2000" dirty="0"/>
            </a:br>
            <a:endParaRPr lang="en-CA" sz="2000" dirty="0"/>
          </a:p>
        </p:txBody>
      </p:sp>
      <p:sp>
        <p:nvSpPr>
          <p:cNvPr id="3" name="TextBox 2"/>
          <p:cNvSpPr txBox="1"/>
          <p:nvPr/>
        </p:nvSpPr>
        <p:spPr>
          <a:xfrm>
            <a:off x="2680139" y="409906"/>
            <a:ext cx="6915807" cy="1323439"/>
          </a:xfrm>
          <a:prstGeom prst="rect">
            <a:avLst/>
          </a:prstGeom>
          <a:noFill/>
        </p:spPr>
        <p:txBody>
          <a:bodyPr wrap="square" rtlCol="0">
            <a:spAutoFit/>
          </a:bodyPr>
          <a:lstStyle/>
          <a:p>
            <a:pPr algn="ctr"/>
            <a:r>
              <a:rPr lang="en-CA" sz="4000" dirty="0" smtClean="0">
                <a:latin typeface="+mj-lt"/>
              </a:rPr>
              <a:t>NEW ASSESSMENT DOCUMENTS</a:t>
            </a:r>
            <a:endParaRPr lang="en-CA" sz="4000" dirty="0">
              <a:latin typeface="+mj-lt"/>
            </a:endParaRPr>
          </a:p>
        </p:txBody>
      </p:sp>
    </p:spTree>
    <p:extLst>
      <p:ext uri="{BB962C8B-B14F-4D97-AF65-F5344CB8AC3E}">
        <p14:creationId xmlns:p14="http://schemas.microsoft.com/office/powerpoint/2010/main" val="1974828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76</TotalTime>
  <Words>1232</Words>
  <Application>Microsoft Office PowerPoint</Application>
  <PresentationFormat>Widescreen</PresentationFormat>
  <Paragraphs>116</Paragraphs>
  <Slides>27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Muli</vt:lpstr>
      <vt:lpstr>Times New Roman</vt:lpstr>
      <vt:lpstr>Wingdings</vt:lpstr>
      <vt:lpstr>Vapor Trail</vt:lpstr>
      <vt:lpstr>RETHINKING LETTER GRADES</vt:lpstr>
      <vt:lpstr>PowerPoint Presentation</vt:lpstr>
      <vt:lpstr>Conversation Cards</vt:lpstr>
      <vt:lpstr>PowerPoint Presentation</vt:lpstr>
      <vt:lpstr>PowerPoint Presentation</vt:lpstr>
      <vt:lpstr>PowerPoint Presentation</vt:lpstr>
      <vt:lpstr>PowerPoint Presentation</vt:lpstr>
      <vt:lpstr>PowerPoint Presentation</vt:lpstr>
      <vt:lpstr> https://curriculum.gov.bc.ca/classroom-assessment-and-reporting  </vt:lpstr>
      <vt:lpstr>PowerPoint Presentation</vt:lpstr>
      <vt:lpstr>PowerPoint Presentation</vt:lpstr>
      <vt:lpstr>Criteria Categories</vt:lpstr>
      <vt:lpstr>Criteria Categories and Criteria for Science K-9</vt:lpstr>
      <vt:lpstr>PowerPoint Presentation</vt:lpstr>
      <vt:lpstr>PowerPoint Presentation</vt:lpstr>
      <vt:lpstr>Applications</vt:lpstr>
      <vt:lpstr>PowerPoint Presentation</vt:lpstr>
      <vt:lpstr>PowerPoint Presentation</vt:lpstr>
      <vt:lpstr>Sample Application – Science 7/8</vt:lpstr>
      <vt:lpstr>PowerPoint Presentation</vt:lpstr>
      <vt:lpstr>PowerPoint Presentation</vt:lpstr>
      <vt:lpstr>PowerPoint Presentation</vt:lpstr>
      <vt:lpstr>Gathering Assessment Information</vt:lpstr>
      <vt:lpstr>Assessment Resources</vt:lpstr>
      <vt:lpstr>PowerPoint Presentation</vt:lpstr>
      <vt:lpstr>PowerPoint Presentation</vt:lpstr>
      <vt:lpstr>Share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Jeannette Laursoo</dc:creator>
  <cp:lastModifiedBy>Jeannette Laursoo</cp:lastModifiedBy>
  <cp:revision>7</cp:revision>
  <cp:lastPrinted>2019-01-15T15:47:01Z</cp:lastPrinted>
  <dcterms:created xsi:type="dcterms:W3CDTF">2018-12-07T19:29:04Z</dcterms:created>
  <dcterms:modified xsi:type="dcterms:W3CDTF">2019-01-15T15:54:26Z</dcterms:modified>
</cp:coreProperties>
</file>