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2"/>
  </p:notesMasterIdLst>
  <p:handoutMasterIdLst>
    <p:handoutMasterId r:id="rId33"/>
  </p:handoutMasterIdLst>
  <p:sldIdLst>
    <p:sldId id="256" r:id="rId2"/>
    <p:sldId id="308" r:id="rId3"/>
    <p:sldId id="259" r:id="rId4"/>
    <p:sldId id="257" r:id="rId5"/>
    <p:sldId id="258" r:id="rId6"/>
    <p:sldId id="260" r:id="rId7"/>
    <p:sldId id="296" r:id="rId8"/>
    <p:sldId id="261" r:id="rId9"/>
    <p:sldId id="309" r:id="rId10"/>
    <p:sldId id="310" r:id="rId11"/>
    <p:sldId id="294" r:id="rId12"/>
    <p:sldId id="312" r:id="rId13"/>
    <p:sldId id="311" r:id="rId14"/>
    <p:sldId id="262" r:id="rId15"/>
    <p:sldId id="306" r:id="rId16"/>
    <p:sldId id="300" r:id="rId17"/>
    <p:sldId id="307" r:id="rId18"/>
    <p:sldId id="313" r:id="rId19"/>
    <p:sldId id="314" r:id="rId20"/>
    <p:sldId id="298" r:id="rId21"/>
    <p:sldId id="315" r:id="rId22"/>
    <p:sldId id="316" r:id="rId23"/>
    <p:sldId id="317" r:id="rId24"/>
    <p:sldId id="282" r:id="rId25"/>
    <p:sldId id="295" r:id="rId26"/>
    <p:sldId id="283" r:id="rId27"/>
    <p:sldId id="274" r:id="rId28"/>
    <p:sldId id="273" r:id="rId29"/>
    <p:sldId id="288" r:id="rId30"/>
    <p:sldId id="287" r:id="rId3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92" y="54"/>
      </p:cViewPr>
      <p:guideLst>
        <p:guide orient="horz" pos="2160"/>
        <p:guide pos="2880"/>
      </p:guideLst>
    </p:cSldViewPr>
  </p:slideViewPr>
  <p:notesTextViewPr>
    <p:cViewPr>
      <p:scale>
        <a:sx n="1" d="1"/>
        <a:sy n="1" d="1"/>
      </p:scale>
      <p:origin x="0" y="0"/>
    </p:cViewPr>
  </p:notesTextViewPr>
  <p:notesViewPr>
    <p:cSldViewPr>
      <p:cViewPr varScale="1">
        <p:scale>
          <a:sx n="82" d="100"/>
          <a:sy n="82" d="100"/>
        </p:scale>
        <p:origin x="395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n-CA"/>
              <a:t>Science Through An Inquiry Lens--SPACE</a:t>
            </a:r>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B0CE9844-6093-4FF4-98F6-93ACDAD0A61D}" type="datetimeFigureOut">
              <a:rPr lang="en-US" smtClean="0"/>
              <a:t>10/1/2018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BB4610FE-D212-4052-83B1-57DA301BFB6B}" type="slidenum">
              <a:rPr lang="en-US" smtClean="0"/>
              <a:t>‹#›</a:t>
            </a:fld>
            <a:endParaRPr lang="en-US"/>
          </a:p>
        </p:txBody>
      </p:sp>
    </p:spTree>
    <p:extLst>
      <p:ext uri="{BB962C8B-B14F-4D97-AF65-F5344CB8AC3E}">
        <p14:creationId xmlns:p14="http://schemas.microsoft.com/office/powerpoint/2010/main" val="243731082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r>
              <a:rPr lang="en-CA"/>
              <a:t>Science Through An Inquiry Lens--SPACE</a:t>
            </a:r>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727606BB-7C64-4DD1-A2D0-E38EBB31CF6A}" type="datetimeFigureOut">
              <a:rPr lang="en-US" smtClean="0"/>
              <a:t>10/1/2018</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33EAE1D6-45EE-4814-A1DC-1AF1E7120040}" type="slidenum">
              <a:rPr lang="en-US" smtClean="0"/>
              <a:t>‹#›</a:t>
            </a:fld>
            <a:endParaRPr lang="en-US"/>
          </a:p>
        </p:txBody>
      </p:sp>
    </p:spTree>
    <p:extLst>
      <p:ext uri="{BB962C8B-B14F-4D97-AF65-F5344CB8AC3E}">
        <p14:creationId xmlns:p14="http://schemas.microsoft.com/office/powerpoint/2010/main" val="376920801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 mark for Lilian </a:t>
            </a:r>
            <a:r>
              <a:rPr lang="en-US" dirty="0" err="1"/>
              <a:t>Dyck</a:t>
            </a:r>
            <a:r>
              <a:rPr lang="en-US" dirty="0"/>
              <a:t> </a:t>
            </a:r>
            <a:r>
              <a:rPr lang="en-US" dirty="0" err="1"/>
              <a:t>segemnt</a:t>
            </a:r>
            <a:endParaRPr lang="en-US" dirty="0"/>
          </a:p>
        </p:txBody>
      </p:sp>
      <p:sp>
        <p:nvSpPr>
          <p:cNvPr id="4" name="Slide Number Placeholder 3"/>
          <p:cNvSpPr>
            <a:spLocks noGrp="1"/>
          </p:cNvSpPr>
          <p:nvPr>
            <p:ph type="sldNum" sz="quarter" idx="10"/>
          </p:nvPr>
        </p:nvSpPr>
        <p:spPr/>
        <p:txBody>
          <a:bodyPr/>
          <a:lstStyle/>
          <a:p>
            <a:fld id="{33EAE1D6-45EE-4814-A1DC-1AF1E7120040}" type="slidenum">
              <a:rPr lang="en-US" smtClean="0"/>
              <a:t>4</a:t>
            </a:fld>
            <a:endParaRPr lang="en-US"/>
          </a:p>
        </p:txBody>
      </p:sp>
      <p:sp>
        <p:nvSpPr>
          <p:cNvPr id="5" name="Header Placeholder 4">
            <a:extLst>
              <a:ext uri="{FF2B5EF4-FFF2-40B4-BE49-F238E27FC236}">
                <a16:creationId xmlns:a16="http://schemas.microsoft.com/office/drawing/2014/main" xmlns="" id="{8C3616EE-2599-4982-B27E-2B1541BC64DB}"/>
              </a:ext>
            </a:extLst>
          </p:cNvPr>
          <p:cNvSpPr>
            <a:spLocks noGrp="1"/>
          </p:cNvSpPr>
          <p:nvPr>
            <p:ph type="hdr" sz="quarter"/>
          </p:nvPr>
        </p:nvSpPr>
        <p:spPr/>
        <p:txBody>
          <a:bodyPr/>
          <a:lstStyle/>
          <a:p>
            <a:r>
              <a:rPr lang="en-CA"/>
              <a:t>Science Through An Inquiry Lens--SPACE</a:t>
            </a:r>
            <a:endParaRPr lang="en-US"/>
          </a:p>
        </p:txBody>
      </p:sp>
    </p:spTree>
    <p:extLst>
      <p:ext uri="{BB962C8B-B14F-4D97-AF65-F5344CB8AC3E}">
        <p14:creationId xmlns:p14="http://schemas.microsoft.com/office/powerpoint/2010/main" val="2783355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pass moon viewer around</a:t>
            </a:r>
          </a:p>
        </p:txBody>
      </p:sp>
      <p:sp>
        <p:nvSpPr>
          <p:cNvPr id="4" name="Slide Number Placeholder 3"/>
          <p:cNvSpPr>
            <a:spLocks noGrp="1"/>
          </p:cNvSpPr>
          <p:nvPr>
            <p:ph type="sldNum" sz="quarter" idx="5"/>
          </p:nvPr>
        </p:nvSpPr>
        <p:spPr/>
        <p:txBody>
          <a:bodyPr/>
          <a:lstStyle/>
          <a:p>
            <a:fld id="{33EAE1D6-45EE-4814-A1DC-1AF1E7120040}" type="slidenum">
              <a:rPr lang="en-US" smtClean="0"/>
              <a:t>16</a:t>
            </a:fld>
            <a:endParaRPr lang="en-US"/>
          </a:p>
        </p:txBody>
      </p:sp>
      <p:sp>
        <p:nvSpPr>
          <p:cNvPr id="5" name="Header Placeholder 4">
            <a:extLst>
              <a:ext uri="{FF2B5EF4-FFF2-40B4-BE49-F238E27FC236}">
                <a16:creationId xmlns:a16="http://schemas.microsoft.com/office/drawing/2014/main" xmlns="" id="{0D0C6902-EFD5-4757-9EFB-BAACE2B6CE0C}"/>
              </a:ext>
            </a:extLst>
          </p:cNvPr>
          <p:cNvSpPr>
            <a:spLocks noGrp="1"/>
          </p:cNvSpPr>
          <p:nvPr>
            <p:ph type="hdr" sz="quarter"/>
          </p:nvPr>
        </p:nvSpPr>
        <p:spPr/>
        <p:txBody>
          <a:bodyPr/>
          <a:lstStyle/>
          <a:p>
            <a:r>
              <a:rPr lang="en-CA"/>
              <a:t>Science Through An Inquiry Lens--SPACE</a:t>
            </a:r>
            <a:endParaRPr lang="en-US"/>
          </a:p>
        </p:txBody>
      </p:sp>
    </p:spTree>
    <p:extLst>
      <p:ext uri="{BB962C8B-B14F-4D97-AF65-F5344CB8AC3E}">
        <p14:creationId xmlns:p14="http://schemas.microsoft.com/office/powerpoint/2010/main" val="139833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1:35</a:t>
            </a:r>
          </a:p>
        </p:txBody>
      </p:sp>
      <p:sp>
        <p:nvSpPr>
          <p:cNvPr id="4" name="Slide Number Placeholder 3"/>
          <p:cNvSpPr>
            <a:spLocks noGrp="1"/>
          </p:cNvSpPr>
          <p:nvPr>
            <p:ph type="sldNum" sz="quarter" idx="5"/>
          </p:nvPr>
        </p:nvSpPr>
        <p:spPr/>
        <p:txBody>
          <a:bodyPr/>
          <a:lstStyle/>
          <a:p>
            <a:fld id="{33EAE1D6-45EE-4814-A1DC-1AF1E7120040}" type="slidenum">
              <a:rPr lang="en-US" smtClean="0"/>
              <a:t>23</a:t>
            </a:fld>
            <a:endParaRPr lang="en-US"/>
          </a:p>
        </p:txBody>
      </p:sp>
      <p:sp>
        <p:nvSpPr>
          <p:cNvPr id="5" name="Header Placeholder 4">
            <a:extLst>
              <a:ext uri="{FF2B5EF4-FFF2-40B4-BE49-F238E27FC236}">
                <a16:creationId xmlns:a16="http://schemas.microsoft.com/office/drawing/2014/main" xmlns="" id="{FA4F7938-9E24-4858-A723-68E6C74C7F56}"/>
              </a:ext>
            </a:extLst>
          </p:cNvPr>
          <p:cNvSpPr>
            <a:spLocks noGrp="1"/>
          </p:cNvSpPr>
          <p:nvPr>
            <p:ph type="hdr" sz="quarter"/>
          </p:nvPr>
        </p:nvSpPr>
        <p:spPr/>
        <p:txBody>
          <a:bodyPr/>
          <a:lstStyle/>
          <a:p>
            <a:r>
              <a:rPr lang="en-CA"/>
              <a:t>Science Through An Inquiry Lens--SPACE</a:t>
            </a:r>
            <a:endParaRPr lang="en-US"/>
          </a:p>
        </p:txBody>
      </p:sp>
    </p:spTree>
    <p:extLst>
      <p:ext uri="{BB962C8B-B14F-4D97-AF65-F5344CB8AC3E}">
        <p14:creationId xmlns:p14="http://schemas.microsoft.com/office/powerpoint/2010/main" val="140956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36AF4526-8925-40B4-A729-BAE76E10EB76}" type="datetimeFigureOut">
              <a:rPr lang="en-CA" smtClean="0"/>
              <a:t>01/10/2018</a:t>
            </a:fld>
            <a:endParaRPr lang="en-CA"/>
          </a:p>
        </p:txBody>
      </p:sp>
      <p:sp>
        <p:nvSpPr>
          <p:cNvPr id="16" name="Slide Number Placeholder 15"/>
          <p:cNvSpPr>
            <a:spLocks noGrp="1"/>
          </p:cNvSpPr>
          <p:nvPr>
            <p:ph type="sldNum" sz="quarter" idx="11"/>
          </p:nvPr>
        </p:nvSpPr>
        <p:spPr/>
        <p:txBody>
          <a:bodyPr/>
          <a:lstStyle/>
          <a:p>
            <a:fld id="{2044C930-9F0E-4955-897F-B2EA6F31B8CF}" type="slidenum">
              <a:rPr lang="en-CA" smtClean="0"/>
              <a:t>‹#›</a:t>
            </a:fld>
            <a:endParaRPr lang="en-CA"/>
          </a:p>
        </p:txBody>
      </p:sp>
      <p:sp>
        <p:nvSpPr>
          <p:cNvPr id="17" name="Footer Placeholder 16"/>
          <p:cNvSpPr>
            <a:spLocks noGrp="1"/>
          </p:cNvSpPr>
          <p:nvPr>
            <p:ph type="ftr" sz="quarter" idx="12"/>
          </p:nvPr>
        </p:nvSpPr>
        <p:spPr/>
        <p:txBody>
          <a:bodyPr/>
          <a:lstStyle/>
          <a:p>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AF4526-8925-40B4-A729-BAE76E10EB76}" type="datetimeFigureOut">
              <a:rPr lang="en-CA" smtClean="0"/>
              <a:t>01/10/2018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AF4526-8925-40B4-A729-BAE76E10EB76}" type="datetimeFigureOut">
              <a:rPr lang="en-CA" smtClean="0"/>
              <a:t>01/10/2018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36AF4526-8925-40B4-A729-BAE76E10EB76}" type="datetimeFigureOut">
              <a:rPr lang="en-CA" smtClean="0"/>
              <a:t>01/10/2018</a:t>
            </a:fld>
            <a:endParaRPr lang="en-CA"/>
          </a:p>
        </p:txBody>
      </p:sp>
      <p:sp>
        <p:nvSpPr>
          <p:cNvPr id="15" name="Slide Number Placeholder 14"/>
          <p:cNvSpPr>
            <a:spLocks noGrp="1"/>
          </p:cNvSpPr>
          <p:nvPr>
            <p:ph type="sldNum" sz="quarter" idx="11"/>
          </p:nvPr>
        </p:nvSpPr>
        <p:spPr/>
        <p:txBody>
          <a:bodyPr/>
          <a:lstStyle/>
          <a:p>
            <a:fld id="{2044C930-9F0E-4955-897F-B2EA6F31B8CF}" type="slidenum">
              <a:rPr lang="en-CA" smtClean="0"/>
              <a:t>‹#›</a:t>
            </a:fld>
            <a:endParaRPr lang="en-CA"/>
          </a:p>
        </p:txBody>
      </p:sp>
      <p:sp>
        <p:nvSpPr>
          <p:cNvPr id="16" name="Footer Placeholder 15"/>
          <p:cNvSpPr>
            <a:spLocks noGrp="1"/>
          </p:cNvSpPr>
          <p:nvPr>
            <p:ph type="ftr" sz="quarter" idx="12"/>
          </p:nvPr>
        </p:nvSpPr>
        <p:spPr/>
        <p:txBody>
          <a:bodyPr/>
          <a:lstStyle/>
          <a:p>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36AF4526-8925-40B4-A729-BAE76E10EB76}" type="datetimeFigureOut">
              <a:rPr lang="en-CA" smtClean="0"/>
              <a:t>01/10/2018</a:t>
            </a:fld>
            <a:endParaRPr lang="en-CA"/>
          </a:p>
        </p:txBody>
      </p:sp>
      <p:sp>
        <p:nvSpPr>
          <p:cNvPr id="13" name="Slide Number Placeholder 12"/>
          <p:cNvSpPr>
            <a:spLocks noGrp="1"/>
          </p:cNvSpPr>
          <p:nvPr>
            <p:ph type="sldNum" sz="quarter" idx="11"/>
          </p:nvPr>
        </p:nvSpPr>
        <p:spPr/>
        <p:txBody>
          <a:bodyPr/>
          <a:lstStyle/>
          <a:p>
            <a:fld id="{2044C930-9F0E-4955-897F-B2EA6F31B8CF}" type="slidenum">
              <a:rPr lang="en-CA" smtClean="0"/>
              <a:t>‹#›</a:t>
            </a:fld>
            <a:endParaRPr lang="en-CA"/>
          </a:p>
        </p:txBody>
      </p:sp>
      <p:sp>
        <p:nvSpPr>
          <p:cNvPr id="14" name="Footer Placeholder 13"/>
          <p:cNvSpPr>
            <a:spLocks noGrp="1"/>
          </p:cNvSpPr>
          <p:nvPr>
            <p:ph type="ftr" sz="quarter" idx="12"/>
          </p:nvPr>
        </p:nvSpPr>
        <p:spPr/>
        <p:txBody>
          <a:bodyPr/>
          <a:lstStyle/>
          <a:p>
            <a:endParaRPr lang="en-CA"/>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6AF4526-8925-40B4-A729-BAE76E10EB76}" type="datetimeFigureOut">
              <a:rPr lang="en-CA" smtClean="0"/>
              <a:t>01/10/2018</a:t>
            </a:fld>
            <a:endParaRPr lang="en-CA"/>
          </a:p>
        </p:txBody>
      </p:sp>
      <p:sp>
        <p:nvSpPr>
          <p:cNvPr id="9" name="Slide Number Placeholder 8"/>
          <p:cNvSpPr>
            <a:spLocks noGrp="1"/>
          </p:cNvSpPr>
          <p:nvPr>
            <p:ph type="sldNum" sz="quarter" idx="11"/>
          </p:nvPr>
        </p:nvSpPr>
        <p:spPr/>
        <p:txBody>
          <a:bodyPr/>
          <a:lstStyle/>
          <a:p>
            <a:fld id="{2044C930-9F0E-4955-897F-B2EA6F31B8CF}" type="slidenum">
              <a:rPr lang="en-CA" smtClean="0"/>
              <a:t>‹#›</a:t>
            </a:fld>
            <a:endParaRPr lang="en-CA"/>
          </a:p>
        </p:txBody>
      </p:sp>
      <p:sp>
        <p:nvSpPr>
          <p:cNvPr id="10" name="Footer Placeholder 9"/>
          <p:cNvSpPr>
            <a:spLocks noGrp="1"/>
          </p:cNvSpPr>
          <p:nvPr>
            <p:ph type="ftr" sz="quarter" idx="12"/>
          </p:nvPr>
        </p:nvSpPr>
        <p:spPr/>
        <p:txBody>
          <a:bodyPr/>
          <a:lstStyle/>
          <a:p>
            <a:endParaRPr lang="en-CA"/>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36AF4526-8925-40B4-A729-BAE76E10EB76}" type="datetimeFigureOut">
              <a:rPr lang="en-CA" smtClean="0"/>
              <a:t>01/10/2018</a:t>
            </a:fld>
            <a:endParaRPr lang="en-CA"/>
          </a:p>
        </p:txBody>
      </p:sp>
      <p:sp>
        <p:nvSpPr>
          <p:cNvPr id="15" name="Slide Number Placeholder 14"/>
          <p:cNvSpPr>
            <a:spLocks noGrp="1"/>
          </p:cNvSpPr>
          <p:nvPr>
            <p:ph type="sldNum" sz="quarter" idx="11"/>
          </p:nvPr>
        </p:nvSpPr>
        <p:spPr/>
        <p:txBody>
          <a:bodyPr/>
          <a:lstStyle/>
          <a:p>
            <a:fld id="{2044C930-9F0E-4955-897F-B2EA6F31B8CF}" type="slidenum">
              <a:rPr lang="en-CA" smtClean="0"/>
              <a:t>‹#›</a:t>
            </a:fld>
            <a:endParaRPr lang="en-CA"/>
          </a:p>
        </p:txBody>
      </p:sp>
      <p:sp>
        <p:nvSpPr>
          <p:cNvPr id="16" name="Footer Placeholder 15"/>
          <p:cNvSpPr>
            <a:spLocks noGrp="1"/>
          </p:cNvSpPr>
          <p:nvPr>
            <p:ph type="ftr" sz="quarter" idx="12"/>
          </p:nvPr>
        </p:nvSpPr>
        <p:spPr/>
        <p:txBody>
          <a:bodyPr/>
          <a:lstStyle/>
          <a:p>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36AF4526-8925-40B4-A729-BAE76E10EB76}" type="datetimeFigureOut">
              <a:rPr lang="en-CA" smtClean="0"/>
              <a:t>01/10/2018</a:t>
            </a:fld>
            <a:endParaRPr lang="en-CA"/>
          </a:p>
        </p:txBody>
      </p:sp>
      <p:sp>
        <p:nvSpPr>
          <p:cNvPr id="8" name="Slide Number Placeholder 7"/>
          <p:cNvSpPr>
            <a:spLocks noGrp="1"/>
          </p:cNvSpPr>
          <p:nvPr>
            <p:ph type="sldNum" sz="quarter" idx="11"/>
          </p:nvPr>
        </p:nvSpPr>
        <p:spPr/>
        <p:txBody>
          <a:bodyPr/>
          <a:lstStyle/>
          <a:p>
            <a:fld id="{2044C930-9F0E-4955-897F-B2EA6F31B8CF}" type="slidenum">
              <a:rPr lang="en-CA" smtClean="0"/>
              <a:t>‹#›</a:t>
            </a:fld>
            <a:endParaRPr lang="en-CA"/>
          </a:p>
        </p:txBody>
      </p:sp>
      <p:sp>
        <p:nvSpPr>
          <p:cNvPr id="9" name="Footer Placeholder 8"/>
          <p:cNvSpPr>
            <a:spLocks noGrp="1"/>
          </p:cNvSpPr>
          <p:nvPr>
            <p:ph type="ftr" sz="quarter" idx="12"/>
          </p:nvPr>
        </p:nvSpPr>
        <p:spPr/>
        <p:txBody>
          <a:bodyPr/>
          <a:lstStyle/>
          <a:p>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6AF4526-8925-40B4-A729-BAE76E10EB76}" type="datetimeFigureOut">
              <a:rPr lang="en-CA" smtClean="0"/>
              <a:t>01/10/2018</a:t>
            </a:fld>
            <a:endParaRPr lang="en-CA"/>
          </a:p>
        </p:txBody>
      </p:sp>
      <p:sp>
        <p:nvSpPr>
          <p:cNvPr id="6" name="Slide Number Placeholder 5"/>
          <p:cNvSpPr>
            <a:spLocks noGrp="1"/>
          </p:cNvSpPr>
          <p:nvPr>
            <p:ph type="sldNum" sz="quarter" idx="11"/>
          </p:nvPr>
        </p:nvSpPr>
        <p:spPr/>
        <p:txBody>
          <a:bodyPr/>
          <a:lstStyle/>
          <a:p>
            <a:fld id="{2044C930-9F0E-4955-897F-B2EA6F31B8CF}" type="slidenum">
              <a:rPr lang="en-CA" smtClean="0"/>
              <a:t>‹#›</a:t>
            </a:fld>
            <a:endParaRPr lang="en-CA"/>
          </a:p>
        </p:txBody>
      </p:sp>
      <p:sp>
        <p:nvSpPr>
          <p:cNvPr id="7" name="Footer Placeholder 6"/>
          <p:cNvSpPr>
            <a:spLocks noGrp="1"/>
          </p:cNvSpPr>
          <p:nvPr>
            <p:ph type="ftr" sz="quarter" idx="12"/>
          </p:nvPr>
        </p:nvSpPr>
        <p:spPr/>
        <p:txBody>
          <a:bodyPr/>
          <a:lstStyle/>
          <a:p>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36AF4526-8925-40B4-A729-BAE76E10EB76}" type="datetimeFigureOut">
              <a:rPr lang="en-CA" smtClean="0"/>
              <a:t>01/10/2018</a:t>
            </a:fld>
            <a:endParaRPr lang="en-CA"/>
          </a:p>
        </p:txBody>
      </p:sp>
      <p:sp>
        <p:nvSpPr>
          <p:cNvPr id="16" name="Slide Number Placeholder 15"/>
          <p:cNvSpPr>
            <a:spLocks noGrp="1"/>
          </p:cNvSpPr>
          <p:nvPr>
            <p:ph type="sldNum" sz="quarter" idx="11"/>
          </p:nvPr>
        </p:nvSpPr>
        <p:spPr/>
        <p:txBody>
          <a:bodyPr/>
          <a:lstStyle/>
          <a:p>
            <a:fld id="{2044C930-9F0E-4955-897F-B2EA6F31B8CF}" type="slidenum">
              <a:rPr lang="en-CA" smtClean="0"/>
              <a:t>‹#›</a:t>
            </a:fld>
            <a:endParaRPr lang="en-CA"/>
          </a:p>
        </p:txBody>
      </p:sp>
      <p:sp>
        <p:nvSpPr>
          <p:cNvPr id="17" name="Footer Placeholder 16"/>
          <p:cNvSpPr>
            <a:spLocks noGrp="1"/>
          </p:cNvSpPr>
          <p:nvPr>
            <p:ph type="ftr" sz="quarter" idx="12"/>
          </p:nvPr>
        </p:nvSpPr>
        <p:spPr/>
        <p:txBody>
          <a:bodyPr/>
          <a:lstStyle/>
          <a:p>
            <a:endParaRPr lang="en-CA"/>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36AF4526-8925-40B4-A729-BAE76E10EB76}" type="datetimeFigureOut">
              <a:rPr lang="en-CA" smtClean="0"/>
              <a:t>01/10/2018</a:t>
            </a:fld>
            <a:endParaRPr lang="en-CA"/>
          </a:p>
        </p:txBody>
      </p:sp>
      <p:sp>
        <p:nvSpPr>
          <p:cNvPr id="14" name="Slide Number Placeholder 13"/>
          <p:cNvSpPr>
            <a:spLocks noGrp="1"/>
          </p:cNvSpPr>
          <p:nvPr>
            <p:ph type="sldNum" sz="quarter" idx="11"/>
          </p:nvPr>
        </p:nvSpPr>
        <p:spPr/>
        <p:txBody>
          <a:bodyPr/>
          <a:lstStyle/>
          <a:p>
            <a:fld id="{2044C930-9F0E-4955-897F-B2EA6F31B8CF}" type="slidenum">
              <a:rPr lang="en-CA" smtClean="0"/>
              <a:t>‹#›</a:t>
            </a:fld>
            <a:endParaRPr lang="en-CA"/>
          </a:p>
        </p:txBody>
      </p:sp>
      <p:sp>
        <p:nvSpPr>
          <p:cNvPr id="15" name="Footer Placeholder 14"/>
          <p:cNvSpPr>
            <a:spLocks noGrp="1"/>
          </p:cNvSpPr>
          <p:nvPr>
            <p:ph type="ftr" sz="quarter" idx="12"/>
          </p:nvPr>
        </p:nvSpPr>
        <p:spPr/>
        <p:txBody>
          <a:bodyPr/>
          <a:lstStyle/>
          <a:p>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36AF4526-8925-40B4-A729-BAE76E10EB76}" type="datetimeFigureOut">
              <a:rPr lang="en-CA" smtClean="0"/>
              <a:t>01/10/2018</a:t>
            </a:fld>
            <a:endParaRPr lang="en-CA"/>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CA"/>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2044C930-9F0E-4955-897F-B2EA6F31B8CF}" type="slidenum">
              <a:rPr lang="en-CA" smtClean="0"/>
              <a:t>‹#›</a:t>
            </a:fld>
            <a:endParaRPr lang="en-CA"/>
          </a:p>
        </p:txBody>
      </p:sp>
    </p:spTree>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https://www.youtube.com/embed/p0wk4qG2mI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racerocks.com/racerock/firstnations/13moons/13moons.ht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https://www.youtube.com/embed/OP0cpXpw8yk"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https://www.youtube.com/embed/uaGEjrADGPA" TargetMode="Externa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effectLst>
                  <a:outerShdw blurRad="38100" dist="38100" dir="2700000" algn="tl">
                    <a:srgbClr val="000000">
                      <a:alpha val="43137"/>
                    </a:srgbClr>
                  </a:outerShdw>
                </a:effectLst>
                <a:latin typeface="Arial Black" panose="020B0A04020102020204" pitchFamily="34" charset="0"/>
              </a:rPr>
              <a:t>SPACE—through an inquiry lens</a:t>
            </a:r>
          </a:p>
        </p:txBody>
      </p:sp>
      <p:sp>
        <p:nvSpPr>
          <p:cNvPr id="3" name="Subtitle 2"/>
          <p:cNvSpPr>
            <a:spLocks noGrp="1"/>
          </p:cNvSpPr>
          <p:nvPr>
            <p:ph type="subTitle" idx="1"/>
          </p:nvPr>
        </p:nvSpPr>
        <p:spPr/>
        <p:txBody>
          <a:bodyPr>
            <a:normAutofit fontScale="92500" lnSpcReduction="10000"/>
          </a:bodyPr>
          <a:lstStyle/>
          <a:p>
            <a:r>
              <a:rPr lang="en-CA" dirty="0"/>
              <a:t>Donna Morgan</a:t>
            </a:r>
          </a:p>
          <a:p>
            <a:r>
              <a:rPr lang="en-CA" dirty="0"/>
              <a:t>Math/Science Consultant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89" t="10359" r="52716" b="79281"/>
          <a:stretch/>
        </p:blipFill>
        <p:spPr bwMode="auto">
          <a:xfrm>
            <a:off x="5508104" y="5638800"/>
            <a:ext cx="3192359"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891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xmlns="" id="{CC3EB619-1B77-4573-887A-9DC415A6C1EA}"/>
              </a:ext>
            </a:extLst>
          </p:cNvPr>
          <p:cNvPicPr>
            <a:picLocks noGrp="1" noRot="1" noChangeAspect="1"/>
          </p:cNvPicPr>
          <p:nvPr>
            <p:ph idx="1"/>
            <a:videoFile r:link="rId1"/>
          </p:nvPr>
        </p:nvPicPr>
        <p:blipFill>
          <a:blip r:embed="rId3"/>
          <a:stretch>
            <a:fillRect/>
          </a:stretch>
        </p:blipFill>
        <p:spPr>
          <a:xfrm>
            <a:off x="998014" y="794547"/>
            <a:ext cx="6094266" cy="3428024"/>
          </a:xfrm>
          <a:prstGeom prst="rect">
            <a:avLst/>
          </a:prstGeom>
        </p:spPr>
      </p:pic>
      <p:sp>
        <p:nvSpPr>
          <p:cNvPr id="3" name="Title 2"/>
          <p:cNvSpPr>
            <a:spLocks noGrp="1"/>
          </p:cNvSpPr>
          <p:nvPr>
            <p:ph type="title"/>
          </p:nvPr>
        </p:nvSpPr>
        <p:spPr/>
        <p:txBody>
          <a:bodyPr/>
          <a:lstStyle/>
          <a:p>
            <a:r>
              <a:rPr lang="en-CA" dirty="0"/>
              <a:t>Do you understand better than Harvard grads?</a:t>
            </a:r>
          </a:p>
        </p:txBody>
      </p:sp>
    </p:spTree>
    <p:extLst>
      <p:ext uri="{BB962C8B-B14F-4D97-AF65-F5344CB8AC3E}">
        <p14:creationId xmlns:p14="http://schemas.microsoft.com/office/powerpoint/2010/main" val="1244176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6120680" cy="426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981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45C5619-0E3A-4422-93E5-FBB9AAE1AA90}"/>
              </a:ext>
            </a:extLst>
          </p:cNvPr>
          <p:cNvSpPr>
            <a:spLocks noGrp="1"/>
          </p:cNvSpPr>
          <p:nvPr>
            <p:ph idx="1"/>
          </p:nvPr>
        </p:nvSpPr>
        <p:spPr>
          <a:xfrm>
            <a:off x="3851920" y="692696"/>
            <a:ext cx="6096000" cy="3657599"/>
          </a:xfrm>
        </p:spPr>
        <p:txBody>
          <a:bodyPr>
            <a:noAutofit/>
          </a:bodyPr>
          <a:lstStyle/>
          <a:p>
            <a:pPr marL="18288" indent="0">
              <a:buNone/>
            </a:pPr>
            <a:r>
              <a:rPr lang="en-US" sz="4800" dirty="0"/>
              <a:t>1. E</a:t>
            </a:r>
          </a:p>
          <a:p>
            <a:pPr marL="18288" indent="0">
              <a:buNone/>
            </a:pPr>
            <a:r>
              <a:rPr lang="en-US" sz="4800" dirty="0"/>
              <a:t>2. B</a:t>
            </a:r>
          </a:p>
          <a:p>
            <a:pPr marL="18288" indent="0">
              <a:buNone/>
            </a:pPr>
            <a:r>
              <a:rPr lang="en-US" sz="4800" dirty="0"/>
              <a:t>3. B</a:t>
            </a:r>
          </a:p>
          <a:p>
            <a:pPr marL="18288" indent="0">
              <a:buNone/>
            </a:pPr>
            <a:r>
              <a:rPr lang="en-US" sz="4800" dirty="0"/>
              <a:t>4. A</a:t>
            </a:r>
          </a:p>
          <a:p>
            <a:pPr marL="18288" indent="0">
              <a:buNone/>
            </a:pPr>
            <a:r>
              <a:rPr lang="en-US" sz="4800" dirty="0"/>
              <a:t>5. E</a:t>
            </a:r>
          </a:p>
        </p:txBody>
      </p:sp>
      <p:sp>
        <p:nvSpPr>
          <p:cNvPr id="3" name="Title 2">
            <a:extLst>
              <a:ext uri="{FF2B5EF4-FFF2-40B4-BE49-F238E27FC236}">
                <a16:creationId xmlns:a16="http://schemas.microsoft.com/office/drawing/2014/main" xmlns="" id="{8A4A6432-46BD-46D4-93E5-19797D2699D7}"/>
              </a:ext>
            </a:extLst>
          </p:cNvPr>
          <p:cNvSpPr>
            <a:spLocks noGrp="1"/>
          </p:cNvSpPr>
          <p:nvPr>
            <p:ph type="title"/>
          </p:nvPr>
        </p:nvSpPr>
        <p:spPr/>
        <p:txBody>
          <a:bodyPr/>
          <a:lstStyle/>
          <a:p>
            <a:r>
              <a:rPr lang="en-US" dirty="0"/>
              <a:t>QUIZ</a:t>
            </a:r>
          </a:p>
        </p:txBody>
      </p:sp>
    </p:spTree>
    <p:extLst>
      <p:ext uri="{BB962C8B-B14F-4D97-AF65-F5344CB8AC3E}">
        <p14:creationId xmlns:p14="http://schemas.microsoft.com/office/powerpoint/2010/main" val="834118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52602B9-E045-4463-B65A-E8B2F63A8F23}"/>
              </a:ext>
            </a:extLst>
          </p:cNvPr>
          <p:cNvSpPr>
            <a:spLocks noGrp="1"/>
          </p:cNvSpPr>
          <p:nvPr>
            <p:ph type="title"/>
          </p:nvPr>
        </p:nvSpPr>
        <p:spPr>
          <a:xfrm>
            <a:off x="800100" y="6165304"/>
            <a:ext cx="7543800" cy="914400"/>
          </a:xfrm>
        </p:spPr>
        <p:txBody>
          <a:bodyPr/>
          <a:lstStyle/>
          <a:p>
            <a:r>
              <a:rPr lang="en-US" sz="3600" dirty="0"/>
              <a:t>Connect seasons to Indigenous perspectives  </a:t>
            </a:r>
            <a:br>
              <a:rPr lang="en-US" sz="3600" dirty="0"/>
            </a:br>
            <a:r>
              <a:rPr lang="en-US" sz="1200" dirty="0">
                <a:effectLst/>
              </a:rPr>
              <a:t>Image from: 13 Moons of the WSANEC:  </a:t>
            </a:r>
            <a:r>
              <a:rPr lang="en-US" sz="1200" u="sng" dirty="0">
                <a:effectLst/>
                <a:hlinkClick r:id="rId2"/>
              </a:rPr>
              <a:t>http://www.racerocks.com/racerock/firstnations/13moons/13moons.htm</a:t>
            </a:r>
            <a:r>
              <a:rPr lang="en-US" dirty="0">
                <a:effectLst/>
              </a:rPr>
              <a:t/>
            </a:r>
            <a:br>
              <a:rPr lang="en-US" dirty="0">
                <a:effectLst/>
              </a:rPr>
            </a:br>
            <a:endParaRPr lang="en-US" sz="3600" dirty="0"/>
          </a:p>
        </p:txBody>
      </p:sp>
      <p:pic>
        <p:nvPicPr>
          <p:cNvPr id="4" name="Content Placeholder 3" descr="Image result for wsanec moons">
            <a:extLst>
              <a:ext uri="{FF2B5EF4-FFF2-40B4-BE49-F238E27FC236}">
                <a16:creationId xmlns:a16="http://schemas.microsoft.com/office/drawing/2014/main" xmlns="" id="{C0E08C0E-6451-45DE-8B73-16109C20BA54}"/>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25663"/>
          <a:stretch/>
        </p:blipFill>
        <p:spPr bwMode="auto">
          <a:xfrm>
            <a:off x="948210" y="404664"/>
            <a:ext cx="4991942" cy="4536504"/>
          </a:xfrm>
          <a:prstGeom prst="rect">
            <a:avLst/>
          </a:prstGeom>
          <a:noFill/>
          <a:ln>
            <a:noFill/>
          </a:ln>
        </p:spPr>
      </p:pic>
    </p:spTree>
    <p:extLst>
      <p:ext uri="{BB962C8B-B14F-4D97-AF65-F5344CB8AC3E}">
        <p14:creationId xmlns:p14="http://schemas.microsoft.com/office/powerpoint/2010/main" val="4211282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7066" t="13914" r="7259" b="19100"/>
          <a:stretch/>
        </p:blipFill>
        <p:spPr>
          <a:xfrm>
            <a:off x="526553" y="332656"/>
            <a:ext cx="8045174" cy="4248472"/>
          </a:xfrm>
          <a:prstGeom prst="rect">
            <a:avLst/>
          </a:prstGeom>
        </p:spPr>
      </p:pic>
      <p:sp>
        <p:nvSpPr>
          <p:cNvPr id="2" name="Title 1"/>
          <p:cNvSpPr>
            <a:spLocks noGrp="1"/>
          </p:cNvSpPr>
          <p:nvPr>
            <p:ph type="title"/>
          </p:nvPr>
        </p:nvSpPr>
        <p:spPr>
          <a:xfrm>
            <a:off x="777240" y="5229200"/>
            <a:ext cx="7543800" cy="914400"/>
          </a:xfrm>
        </p:spPr>
        <p:txBody>
          <a:bodyPr>
            <a:normAutofit fontScale="90000"/>
          </a:bodyPr>
          <a:lstStyle/>
          <a:p>
            <a:r>
              <a:rPr lang="en-CA" sz="4400" dirty="0"/>
              <a:t>Talk about the clouds—add predictions—which makes rain?</a:t>
            </a:r>
          </a:p>
        </p:txBody>
      </p:sp>
    </p:spTree>
    <p:extLst>
      <p:ext uri="{BB962C8B-B14F-4D97-AF65-F5344CB8AC3E}">
        <p14:creationId xmlns:p14="http://schemas.microsoft.com/office/powerpoint/2010/main" val="3692585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404664"/>
            <a:ext cx="7198960" cy="404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27584" y="5157192"/>
            <a:ext cx="7543800" cy="914400"/>
          </a:xfrm>
        </p:spPr>
        <p:txBody>
          <a:bodyPr/>
          <a:lstStyle/>
          <a:p>
            <a:r>
              <a:rPr lang="en-CA" dirty="0"/>
              <a:t>Grade 4—You have ONE job!</a:t>
            </a:r>
          </a:p>
        </p:txBody>
      </p:sp>
    </p:spTree>
    <p:extLst>
      <p:ext uri="{BB962C8B-B14F-4D97-AF65-F5344CB8AC3E}">
        <p14:creationId xmlns:p14="http://schemas.microsoft.com/office/powerpoint/2010/main" val="2637236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7" y="404664"/>
            <a:ext cx="6725943" cy="4680520"/>
          </a:xfrm>
        </p:spPr>
      </p:pic>
      <p:sp>
        <p:nvSpPr>
          <p:cNvPr id="2" name="Title 1"/>
          <p:cNvSpPr>
            <a:spLocks noGrp="1"/>
          </p:cNvSpPr>
          <p:nvPr>
            <p:ph type="title"/>
          </p:nvPr>
        </p:nvSpPr>
        <p:spPr>
          <a:xfrm>
            <a:off x="827584" y="5445224"/>
            <a:ext cx="7543800" cy="914400"/>
          </a:xfrm>
        </p:spPr>
        <p:txBody>
          <a:bodyPr/>
          <a:lstStyle/>
          <a:p>
            <a:r>
              <a:rPr lang="en-US" dirty="0"/>
              <a:t>The moon over one month</a:t>
            </a:r>
            <a:br>
              <a:rPr lang="en-US" dirty="0"/>
            </a:br>
            <a:r>
              <a:rPr lang="en-US" dirty="0"/>
              <a:t>How can you explain this?</a:t>
            </a:r>
          </a:p>
        </p:txBody>
      </p:sp>
    </p:spTree>
    <p:extLst>
      <p:ext uri="{BB962C8B-B14F-4D97-AF65-F5344CB8AC3E}">
        <p14:creationId xmlns:p14="http://schemas.microsoft.com/office/powerpoint/2010/main" val="3123074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Content Placeholder 3">
            <a:extLst>
              <a:ext uri="{FF2B5EF4-FFF2-40B4-BE49-F238E27FC236}">
                <a16:creationId xmlns:a16="http://schemas.microsoft.com/office/drawing/2014/main" xmlns="" id="{8AE6359C-8C8D-4C6F-AC36-97EAEDB78227}"/>
              </a:ext>
            </a:extLst>
          </p:cNvPr>
          <p:cNvPicPr>
            <a:picLocks noGrp="1" noChangeAspect="1"/>
          </p:cNvPicPr>
          <p:nvPr>
            <p:ph idx="1"/>
          </p:nvPr>
        </p:nvPicPr>
        <p:blipFill rotWithShape="1">
          <a:blip r:embed="rId2"/>
          <a:srcRect l="62444" t="18889" r="12751" b="13466"/>
          <a:stretch/>
        </p:blipFill>
        <p:spPr>
          <a:xfrm>
            <a:off x="770665" y="486916"/>
            <a:ext cx="3836048" cy="2942084"/>
          </a:xfrm>
          <a:prstGeom prst="rect">
            <a:avLst/>
          </a:prstGeom>
        </p:spPr>
      </p:pic>
      <p:pic>
        <p:nvPicPr>
          <p:cNvPr id="5" name="Picture 4">
            <a:extLst>
              <a:ext uri="{FF2B5EF4-FFF2-40B4-BE49-F238E27FC236}">
                <a16:creationId xmlns:a16="http://schemas.microsoft.com/office/drawing/2014/main" xmlns="" id="{A3C51A44-77A5-4D7E-A516-8A03DF323BBE}"/>
              </a:ext>
            </a:extLst>
          </p:cNvPr>
          <p:cNvPicPr>
            <a:picLocks noChangeAspect="1"/>
          </p:cNvPicPr>
          <p:nvPr/>
        </p:nvPicPr>
        <p:blipFill rotWithShape="1">
          <a:blip r:embed="rId3"/>
          <a:srcRect l="61812" t="10801" r="12200" b="16400"/>
          <a:stretch/>
        </p:blipFill>
        <p:spPr>
          <a:xfrm>
            <a:off x="4283968" y="2422525"/>
            <a:ext cx="4392488" cy="3460750"/>
          </a:xfrm>
          <a:prstGeom prst="rect">
            <a:avLst/>
          </a:prstGeom>
        </p:spPr>
      </p:pic>
    </p:spTree>
    <p:extLst>
      <p:ext uri="{BB962C8B-B14F-4D97-AF65-F5344CB8AC3E}">
        <p14:creationId xmlns:p14="http://schemas.microsoft.com/office/powerpoint/2010/main" val="2486890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xmlns="" id="{F137FB10-FEB1-436F-A926-432C3D35E8CD}"/>
              </a:ext>
            </a:extLst>
          </p:cNvPr>
          <p:cNvPicPr>
            <a:picLocks noGrp="1" noRot="1" noChangeAspect="1"/>
          </p:cNvPicPr>
          <p:nvPr>
            <p:ph idx="1"/>
            <a:videoFile r:link="rId1"/>
          </p:nvPr>
        </p:nvPicPr>
        <p:blipFill>
          <a:blip r:embed="rId3"/>
          <a:stretch>
            <a:fillRect/>
          </a:stretch>
        </p:blipFill>
        <p:spPr>
          <a:xfrm>
            <a:off x="876740" y="476672"/>
            <a:ext cx="6872876" cy="3865993"/>
          </a:xfrm>
          <a:prstGeom prst="rect">
            <a:avLst/>
          </a:prstGeom>
        </p:spPr>
      </p:pic>
      <p:sp>
        <p:nvSpPr>
          <p:cNvPr id="3" name="Title 2">
            <a:extLst>
              <a:ext uri="{FF2B5EF4-FFF2-40B4-BE49-F238E27FC236}">
                <a16:creationId xmlns:a16="http://schemas.microsoft.com/office/drawing/2014/main" xmlns="" id="{E0DF0CA4-1AF2-4434-AA18-06A7AF61CA82}"/>
              </a:ext>
            </a:extLst>
          </p:cNvPr>
          <p:cNvSpPr>
            <a:spLocks noGrp="1"/>
          </p:cNvSpPr>
          <p:nvPr>
            <p:ph type="title"/>
          </p:nvPr>
        </p:nvSpPr>
        <p:spPr/>
        <p:txBody>
          <a:bodyPr/>
          <a:lstStyle/>
          <a:p>
            <a:r>
              <a:rPr lang="en-US" dirty="0"/>
              <a:t>Bay of Fundy Tides</a:t>
            </a:r>
          </a:p>
        </p:txBody>
      </p:sp>
    </p:spTree>
    <p:extLst>
      <p:ext uri="{BB962C8B-B14F-4D97-AF65-F5344CB8AC3E}">
        <p14:creationId xmlns:p14="http://schemas.microsoft.com/office/powerpoint/2010/main" val="22458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AE4583B-BE84-41DD-9C79-5874267B02EA}"/>
              </a:ext>
            </a:extLst>
          </p:cNvPr>
          <p:cNvSpPr>
            <a:spLocks noGrp="1"/>
          </p:cNvSpPr>
          <p:nvPr>
            <p:ph type="title"/>
          </p:nvPr>
        </p:nvSpPr>
        <p:spPr/>
        <p:txBody>
          <a:bodyPr/>
          <a:lstStyle/>
          <a:p>
            <a:r>
              <a:rPr lang="en-US" dirty="0"/>
              <a:t>Let’s do a dance</a:t>
            </a:r>
            <a:br>
              <a:rPr lang="en-US" dirty="0"/>
            </a:br>
            <a:r>
              <a:rPr lang="en-US" sz="1200" dirty="0"/>
              <a:t>https://www.lpi.usra.edu/education/explore/marvelMoon/activities/whatIf/dance/</a:t>
            </a:r>
          </a:p>
        </p:txBody>
      </p:sp>
      <p:pic>
        <p:nvPicPr>
          <p:cNvPr id="1026" name="Picture 2" descr="Image result for dance of the moon and oceans">
            <a:extLst>
              <a:ext uri="{FF2B5EF4-FFF2-40B4-BE49-F238E27FC236}">
                <a16:creationId xmlns:a16="http://schemas.microsoft.com/office/drawing/2014/main" xmlns="" id="{C23305AD-77B6-4DF0-970C-A486188A2C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309687"/>
            <a:ext cx="6137101" cy="345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163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Soft Start</a:t>
            </a:r>
          </a:p>
        </p:txBody>
      </p:sp>
      <p:pic>
        <p:nvPicPr>
          <p:cNvPr id="5" name="Content Placeholder 4">
            <a:extLst>
              <a:ext uri="{FF2B5EF4-FFF2-40B4-BE49-F238E27FC236}">
                <a16:creationId xmlns:a16="http://schemas.microsoft.com/office/drawing/2014/main" xmlns="" id="{DB0AFC9F-D1C3-4EE9-9954-F7F01F244B04}"/>
              </a:ext>
            </a:extLst>
          </p:cNvPr>
          <p:cNvPicPr>
            <a:picLocks noGrp="1" noChangeAspect="1"/>
          </p:cNvPicPr>
          <p:nvPr>
            <p:ph sz="quarter" idx="13"/>
          </p:nvPr>
        </p:nvPicPr>
        <p:blipFill>
          <a:blip r:embed="rId2"/>
          <a:stretch>
            <a:fillRect/>
          </a:stretch>
        </p:blipFill>
        <p:spPr>
          <a:xfrm>
            <a:off x="1344613" y="1130654"/>
            <a:ext cx="3273425" cy="2485317"/>
          </a:xfrm>
          <a:prstGeom prst="rect">
            <a:avLst/>
          </a:prstGeom>
        </p:spPr>
      </p:pic>
      <p:sp>
        <p:nvSpPr>
          <p:cNvPr id="4" name="Content Placeholder 3"/>
          <p:cNvSpPr>
            <a:spLocks noGrp="1"/>
          </p:cNvSpPr>
          <p:nvPr>
            <p:ph sz="quarter" idx="14"/>
          </p:nvPr>
        </p:nvSpPr>
        <p:spPr/>
        <p:txBody>
          <a:bodyPr>
            <a:normAutofit/>
          </a:bodyPr>
          <a:lstStyle/>
          <a:p>
            <a:r>
              <a:rPr lang="en-CA" sz="2800" dirty="0"/>
              <a:t>Take a gallery walk around the poems…how might you use these in teaching astronomy?</a:t>
            </a:r>
          </a:p>
        </p:txBody>
      </p:sp>
    </p:spTree>
    <p:extLst>
      <p:ext uri="{BB962C8B-B14F-4D97-AF65-F5344CB8AC3E}">
        <p14:creationId xmlns:p14="http://schemas.microsoft.com/office/powerpoint/2010/main" val="3626956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301208"/>
            <a:ext cx="7543800" cy="914400"/>
          </a:xfrm>
        </p:spPr>
        <p:txBody>
          <a:bodyPr/>
          <a:lstStyle/>
          <a:p>
            <a:r>
              <a:rPr lang="en-US" dirty="0"/>
              <a:t>Grade 6—The Solar System and Beyond</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548680"/>
            <a:ext cx="7402016" cy="3802128"/>
          </a:xfrm>
        </p:spPr>
      </p:pic>
    </p:spTree>
    <p:extLst>
      <p:ext uri="{BB962C8B-B14F-4D97-AF65-F5344CB8AC3E}">
        <p14:creationId xmlns:p14="http://schemas.microsoft.com/office/powerpoint/2010/main" val="3084305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D4CB588-3031-4B5C-9857-AF5932DBA764}"/>
              </a:ext>
            </a:extLst>
          </p:cNvPr>
          <p:cNvSpPr>
            <a:spLocks noGrp="1"/>
          </p:cNvSpPr>
          <p:nvPr>
            <p:ph idx="1"/>
          </p:nvPr>
        </p:nvSpPr>
        <p:spPr>
          <a:xfrm>
            <a:off x="4139952" y="332656"/>
            <a:ext cx="4089648" cy="4010745"/>
          </a:xfrm>
        </p:spPr>
        <p:txBody>
          <a:bodyPr/>
          <a:lstStyle/>
          <a:p>
            <a:r>
              <a:rPr lang="en-US" dirty="0"/>
              <a:t>How shall we arrange these fruits/veg into a solar system?</a:t>
            </a:r>
          </a:p>
          <a:p>
            <a:r>
              <a:rPr lang="en-US" dirty="0"/>
              <a:t>What can we learn from models?</a:t>
            </a:r>
          </a:p>
          <a:p>
            <a:r>
              <a:rPr lang="en-US" dirty="0"/>
              <a:t>How can models assist us in inquiry?</a:t>
            </a:r>
          </a:p>
        </p:txBody>
      </p:sp>
      <p:sp>
        <p:nvSpPr>
          <p:cNvPr id="3" name="Title 2">
            <a:extLst>
              <a:ext uri="{FF2B5EF4-FFF2-40B4-BE49-F238E27FC236}">
                <a16:creationId xmlns:a16="http://schemas.microsoft.com/office/drawing/2014/main" xmlns="" id="{DD531091-5A18-4495-852E-C994902F6BA2}"/>
              </a:ext>
            </a:extLst>
          </p:cNvPr>
          <p:cNvSpPr>
            <a:spLocks noGrp="1"/>
          </p:cNvSpPr>
          <p:nvPr>
            <p:ph type="title"/>
          </p:nvPr>
        </p:nvSpPr>
        <p:spPr/>
        <p:txBody>
          <a:bodyPr/>
          <a:lstStyle/>
          <a:p>
            <a:r>
              <a:rPr lang="en-US" dirty="0"/>
              <a:t>Farmer’s Market Solar System</a:t>
            </a:r>
          </a:p>
        </p:txBody>
      </p:sp>
      <p:pic>
        <p:nvPicPr>
          <p:cNvPr id="2050" name="Picture 2" descr="Image result for modelling planets with fruit and veg">
            <a:extLst>
              <a:ext uri="{FF2B5EF4-FFF2-40B4-BE49-F238E27FC236}">
                <a16:creationId xmlns:a16="http://schemas.microsoft.com/office/drawing/2014/main" xmlns="" id="{3D5362DF-B6AC-44BD-A726-FF321936A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3427859" cy="309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281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CFF045-0AB6-4A7D-8F84-FB848ED274C1}"/>
              </a:ext>
            </a:extLst>
          </p:cNvPr>
          <p:cNvSpPr>
            <a:spLocks noGrp="1"/>
          </p:cNvSpPr>
          <p:nvPr>
            <p:ph type="title"/>
          </p:nvPr>
        </p:nvSpPr>
        <p:spPr/>
        <p:txBody>
          <a:bodyPr/>
          <a:lstStyle/>
          <a:p>
            <a:r>
              <a:rPr lang="en-US" dirty="0"/>
              <a:t>Constellations…</a:t>
            </a:r>
            <a:br>
              <a:rPr lang="en-US" dirty="0"/>
            </a:br>
            <a:r>
              <a:rPr lang="en-US" sz="1200" dirty="0"/>
              <a:t>https://www.facebook.com/cbcunreserved/videos/wilfred-buck-and-cree-constellations/1094638160560376/</a:t>
            </a:r>
          </a:p>
        </p:txBody>
      </p:sp>
      <p:pic>
        <p:nvPicPr>
          <p:cNvPr id="3074" name="Picture 2" descr="Image result for cbc indigenous astronomer wilfred buck">
            <a:extLst>
              <a:ext uri="{FF2B5EF4-FFF2-40B4-BE49-F238E27FC236}">
                <a16:creationId xmlns:a16="http://schemas.microsoft.com/office/drawing/2014/main" xmlns="" id="{F89BC3C7-337A-43AD-AFCF-F75F2F19A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4295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88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B310E8-CA9D-426D-A613-2E2E69E1542B}"/>
              </a:ext>
            </a:extLst>
          </p:cNvPr>
          <p:cNvSpPr>
            <a:spLocks noGrp="1"/>
          </p:cNvSpPr>
          <p:nvPr>
            <p:ph type="title"/>
          </p:nvPr>
        </p:nvSpPr>
        <p:spPr/>
        <p:txBody>
          <a:bodyPr/>
          <a:lstStyle/>
          <a:p>
            <a:r>
              <a:rPr lang="en-US" dirty="0"/>
              <a:t>Understand the scale…</a:t>
            </a:r>
          </a:p>
        </p:txBody>
      </p:sp>
      <p:pic>
        <p:nvPicPr>
          <p:cNvPr id="3" name="Online Media 2">
            <a:hlinkClick r:id="" action="ppaction://media"/>
            <a:extLst>
              <a:ext uri="{FF2B5EF4-FFF2-40B4-BE49-F238E27FC236}">
                <a16:creationId xmlns:a16="http://schemas.microsoft.com/office/drawing/2014/main" xmlns="" id="{5213172B-3CCB-4149-A89F-4E655F357192}"/>
              </a:ext>
            </a:extLst>
          </p:cNvPr>
          <p:cNvPicPr>
            <a:picLocks noRot="1" noChangeAspect="1"/>
          </p:cNvPicPr>
          <p:nvPr>
            <a:videoFile r:link="rId1"/>
          </p:nvPr>
        </p:nvPicPr>
        <p:blipFill>
          <a:blip r:embed="rId4"/>
          <a:stretch>
            <a:fillRect/>
          </a:stretch>
        </p:blipFill>
        <p:spPr>
          <a:xfrm>
            <a:off x="1371644" y="501330"/>
            <a:ext cx="6728748" cy="3784920"/>
          </a:xfrm>
          <a:prstGeom prst="rect">
            <a:avLst/>
          </a:prstGeom>
        </p:spPr>
      </p:pic>
    </p:spTree>
    <p:extLst>
      <p:ext uri="{BB962C8B-B14F-4D97-AF65-F5344CB8AC3E}">
        <p14:creationId xmlns:p14="http://schemas.microsoft.com/office/powerpoint/2010/main" val="3629957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027" y="707475"/>
            <a:ext cx="7623699" cy="1603131"/>
          </a:xfrm>
          <a:prstGeom prst="rect">
            <a:avLst/>
          </a:prstGeom>
          <a:ln w="12700">
            <a:solidFill>
              <a:schemeClr val="bg1"/>
            </a:solidFill>
          </a:ln>
        </p:spPr>
        <p:txBody>
          <a:bodyPr wrap="square">
            <a:spAutoFit/>
          </a:bodyPr>
          <a:lstStyle/>
          <a:p>
            <a:pPr marL="457200" marR="0">
              <a:lnSpc>
                <a:spcPct val="115000"/>
              </a:lnSpc>
              <a:spcBef>
                <a:spcPts val="0"/>
              </a:spcBef>
              <a:spcAft>
                <a:spcPts val="1000"/>
              </a:spcAft>
            </a:pPr>
            <a:r>
              <a:rPr lang="en-US" sz="4800" b="1" dirty="0">
                <a:effectLst/>
                <a:latin typeface="Calibri" panose="020F0502020204030204" pitchFamily="34" charset="0"/>
                <a:ea typeface="Calibri" panose="020F0502020204030204" pitchFamily="34" charset="0"/>
                <a:cs typeface="Times New Roman" panose="02020603050405020304" pitchFamily="18" charset="0"/>
              </a:rPr>
              <a:t>Assessing Inquiry</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06027" y="2348880"/>
            <a:ext cx="7954405" cy="4031873"/>
          </a:xfrm>
          <a:prstGeom prst="rect">
            <a:avLst/>
          </a:prstGeom>
        </p:spPr>
        <p:txBody>
          <a:bodyPr wrap="square">
            <a:spAutoFit/>
          </a:bodyPr>
          <a:lstStyle/>
          <a:p>
            <a:r>
              <a:rPr lang="en-CA" sz="3200" dirty="0"/>
              <a:t>Types of Evidence We can Collect</a:t>
            </a:r>
          </a:p>
          <a:p>
            <a:endParaRPr lang="en-CA" sz="3200" dirty="0"/>
          </a:p>
          <a:p>
            <a:pPr marL="342900" indent="-342900">
              <a:buFont typeface="Arial" panose="020B0604020202020204" pitchFamily="34" charset="0"/>
              <a:buChar char="•"/>
            </a:pPr>
            <a:r>
              <a:rPr lang="en-CA" sz="2400" dirty="0"/>
              <a:t>Formal and informal observations</a:t>
            </a:r>
          </a:p>
          <a:p>
            <a:pPr marL="342900" indent="-342900">
              <a:buFont typeface="Arial" panose="020B0604020202020204" pitchFamily="34" charset="0"/>
              <a:buChar char="•"/>
            </a:pPr>
            <a:r>
              <a:rPr lang="en-CA" sz="2400" dirty="0"/>
              <a:t>Discussions, learning conversations, questioning, conferences</a:t>
            </a:r>
          </a:p>
          <a:p>
            <a:pPr marL="342900" indent="-342900">
              <a:buFont typeface="Arial" panose="020B0604020202020204" pitchFamily="34" charset="0"/>
              <a:buChar char="•"/>
            </a:pPr>
            <a:r>
              <a:rPr lang="en-CA" sz="2400" dirty="0"/>
              <a:t>Tasks done in groups</a:t>
            </a:r>
          </a:p>
          <a:p>
            <a:pPr marL="342900" indent="-342900">
              <a:buFont typeface="Arial" panose="020B0604020202020204" pitchFamily="34" charset="0"/>
              <a:buChar char="•"/>
            </a:pPr>
            <a:r>
              <a:rPr lang="en-CA" sz="2400" dirty="0"/>
              <a:t>Demonstrations, performances</a:t>
            </a:r>
          </a:p>
          <a:p>
            <a:pPr marL="342900" indent="-342900">
              <a:buFont typeface="Arial" panose="020B0604020202020204" pitchFamily="34" charset="0"/>
              <a:buChar char="•"/>
            </a:pPr>
            <a:r>
              <a:rPr lang="en-CA" sz="2400" dirty="0"/>
              <a:t>Projects, portfolios</a:t>
            </a:r>
          </a:p>
          <a:p>
            <a:pPr marL="342900" indent="-342900">
              <a:buFont typeface="Arial" panose="020B0604020202020204" pitchFamily="34" charset="0"/>
              <a:buChar char="•"/>
            </a:pPr>
            <a:r>
              <a:rPr lang="en-CA" sz="2400" dirty="0"/>
              <a:t>Peer and self-assessments</a:t>
            </a:r>
          </a:p>
          <a:p>
            <a:pPr marL="342900" indent="-342900">
              <a:buFont typeface="Arial" panose="020B0604020202020204" pitchFamily="34" charset="0"/>
              <a:buChar char="•"/>
            </a:pPr>
            <a:r>
              <a:rPr lang="en-CA" sz="2400" dirty="0"/>
              <a:t>Self-reflections</a:t>
            </a:r>
          </a:p>
        </p:txBody>
      </p:sp>
    </p:spTree>
    <p:extLst>
      <p:ext uri="{BB962C8B-B14F-4D97-AF65-F5344CB8AC3E}">
        <p14:creationId xmlns:p14="http://schemas.microsoft.com/office/powerpoint/2010/main" val="1220960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08" y="1052736"/>
            <a:ext cx="7478311"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108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71600" y="188640"/>
            <a:ext cx="6927794" cy="4403582"/>
          </a:xfrm>
        </p:spPr>
        <p:txBody>
          <a:bodyPr>
            <a:noAutofit/>
          </a:bodyPr>
          <a:lstStyle/>
          <a:p>
            <a:r>
              <a:rPr lang="en-CA" sz="2800" dirty="0"/>
              <a:t>Plan the assessment at the same time as you plan the unit</a:t>
            </a:r>
          </a:p>
          <a:p>
            <a:r>
              <a:rPr lang="en-CA" sz="2800" dirty="0"/>
              <a:t>Have clear criteria—and where possible, co-construct the criteria with students</a:t>
            </a:r>
          </a:p>
          <a:p>
            <a:r>
              <a:rPr lang="en-CA" sz="2800" dirty="0"/>
              <a:t>Plan assessment to be on-going, have multiple points where students get feedback, and vary WHO gives the feedback (teacher, peer, self, audience)</a:t>
            </a:r>
          </a:p>
        </p:txBody>
      </p:sp>
      <p:sp>
        <p:nvSpPr>
          <p:cNvPr id="3" name="Title 2"/>
          <p:cNvSpPr>
            <a:spLocks noGrp="1"/>
          </p:cNvSpPr>
          <p:nvPr>
            <p:ph type="title"/>
          </p:nvPr>
        </p:nvSpPr>
        <p:spPr>
          <a:xfrm>
            <a:off x="827584" y="5733256"/>
            <a:ext cx="7543800" cy="914400"/>
          </a:xfrm>
        </p:spPr>
        <p:txBody>
          <a:bodyPr>
            <a:normAutofit fontScale="90000"/>
          </a:bodyPr>
          <a:lstStyle/>
          <a:p>
            <a:r>
              <a:rPr lang="en-CA" dirty="0"/>
              <a:t>Key Steps in Planning Assessment </a:t>
            </a:r>
            <a:br>
              <a:rPr lang="en-CA" dirty="0"/>
            </a:br>
            <a:endParaRPr lang="en-CA" dirty="0"/>
          </a:p>
        </p:txBody>
      </p:sp>
    </p:spTree>
    <p:extLst>
      <p:ext uri="{BB962C8B-B14F-4D97-AF65-F5344CB8AC3E}">
        <p14:creationId xmlns:p14="http://schemas.microsoft.com/office/powerpoint/2010/main" val="58806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3200" dirty="0"/>
          </a:p>
          <a:p>
            <a:r>
              <a:rPr lang="en-US" sz="3200" dirty="0"/>
              <a:t>DINNER BREAK</a:t>
            </a:r>
            <a:endParaRPr lang="en-US" dirty="0"/>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859650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1680" y="1988840"/>
            <a:ext cx="6096000" cy="3657599"/>
          </a:xfrm>
        </p:spPr>
        <p:txBody>
          <a:bodyPr>
            <a:normAutofit lnSpcReduction="10000"/>
          </a:bodyPr>
          <a:lstStyle/>
          <a:p>
            <a:r>
              <a:rPr lang="en-US" sz="3200" dirty="0"/>
              <a:t>Read through the four-pager on your topic area</a:t>
            </a:r>
          </a:p>
          <a:p>
            <a:r>
              <a:rPr lang="en-US" sz="3200" dirty="0"/>
              <a:t>Explore the activities in the </a:t>
            </a:r>
            <a:r>
              <a:rPr lang="en-US" sz="3200" dirty="0" err="1"/>
              <a:t>Superlab</a:t>
            </a:r>
            <a:endParaRPr lang="en-US" sz="3200" dirty="0"/>
          </a:p>
          <a:p>
            <a:r>
              <a:rPr lang="en-US" sz="3200" dirty="0"/>
              <a:t>Come back to share how you might assess students on these inquiries</a:t>
            </a:r>
          </a:p>
        </p:txBody>
      </p:sp>
      <p:sp>
        <p:nvSpPr>
          <p:cNvPr id="2" name="Title 1"/>
          <p:cNvSpPr>
            <a:spLocks noGrp="1"/>
          </p:cNvSpPr>
          <p:nvPr>
            <p:ph type="title"/>
          </p:nvPr>
        </p:nvSpPr>
        <p:spPr>
          <a:xfrm>
            <a:off x="539552" y="548680"/>
            <a:ext cx="7543800" cy="914400"/>
          </a:xfrm>
        </p:spPr>
        <p:txBody>
          <a:bodyPr/>
          <a:lstStyle/>
          <a:p>
            <a:r>
              <a:rPr lang="en-US" dirty="0"/>
              <a:t>Now explore:</a:t>
            </a:r>
          </a:p>
        </p:txBody>
      </p:sp>
    </p:spTree>
    <p:extLst>
      <p:ext uri="{BB962C8B-B14F-4D97-AF65-F5344CB8AC3E}">
        <p14:creationId xmlns:p14="http://schemas.microsoft.com/office/powerpoint/2010/main" val="493363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5008" y="1196752"/>
            <a:ext cx="7546032" cy="3506688"/>
          </a:xfrm>
        </p:spPr>
        <p:txBody>
          <a:bodyPr>
            <a:normAutofit fontScale="85000" lnSpcReduction="20000"/>
          </a:bodyPr>
          <a:lstStyle/>
          <a:p>
            <a:r>
              <a:rPr lang="en-CA" sz="2800" dirty="0"/>
              <a:t>Science </a:t>
            </a:r>
            <a:r>
              <a:rPr lang="en-CA" sz="2800" dirty="0" smtClean="0"/>
              <a:t>Blog: blogs.sd41.bc.ca/science</a:t>
            </a:r>
          </a:p>
          <a:p>
            <a:endParaRPr lang="en-CA" sz="2800" dirty="0"/>
          </a:p>
          <a:p>
            <a:r>
              <a:rPr lang="en-CA" sz="2800" dirty="0"/>
              <a:t>Science and Children</a:t>
            </a:r>
          </a:p>
          <a:p>
            <a:r>
              <a:rPr lang="en-CA" sz="2800" dirty="0"/>
              <a:t>Series now repeats</a:t>
            </a:r>
            <a:r>
              <a:rPr lang="en-CA" sz="2800" dirty="0" smtClean="0"/>
              <a:t>:</a:t>
            </a:r>
          </a:p>
          <a:p>
            <a:pPr lvl="1"/>
            <a:r>
              <a:rPr lang="en-CA" sz="2800" dirty="0">
                <a:effectLst/>
              </a:rPr>
              <a:t>Oct 17--Energy</a:t>
            </a:r>
          </a:p>
          <a:p>
            <a:pPr lvl="1"/>
            <a:r>
              <a:rPr lang="en-CA" sz="2800" dirty="0">
                <a:effectLst/>
              </a:rPr>
              <a:t>Nov 15--Organisms</a:t>
            </a:r>
          </a:p>
          <a:p>
            <a:pPr lvl="1"/>
            <a:r>
              <a:rPr lang="en-CA" sz="2800" dirty="0">
                <a:effectLst/>
              </a:rPr>
              <a:t>Dec 4--Forces</a:t>
            </a:r>
          </a:p>
          <a:p>
            <a:pPr lvl="1"/>
            <a:r>
              <a:rPr lang="en-CA" sz="2800" dirty="0">
                <a:effectLst/>
              </a:rPr>
              <a:t>Jan 14--Matter</a:t>
            </a:r>
          </a:p>
          <a:p>
            <a:pPr lvl="1"/>
            <a:r>
              <a:rPr lang="en-CA" sz="2800" dirty="0">
                <a:effectLst/>
              </a:rPr>
              <a:t>February 11--Earth and Water</a:t>
            </a:r>
          </a:p>
          <a:p>
            <a:endParaRPr lang="en-CA" dirty="0"/>
          </a:p>
          <a:p>
            <a:endParaRPr lang="en-CA" dirty="0"/>
          </a:p>
        </p:txBody>
      </p:sp>
      <p:sp>
        <p:nvSpPr>
          <p:cNvPr id="3" name="Title 2"/>
          <p:cNvSpPr>
            <a:spLocks noGrp="1"/>
          </p:cNvSpPr>
          <p:nvPr>
            <p:ph type="title"/>
          </p:nvPr>
        </p:nvSpPr>
        <p:spPr/>
        <p:txBody>
          <a:bodyPr/>
          <a:lstStyle/>
          <a:p>
            <a:r>
              <a:rPr lang="en-CA" dirty="0"/>
              <a:t>Reminders</a:t>
            </a:r>
          </a:p>
        </p:txBody>
      </p:sp>
    </p:spTree>
    <p:extLst>
      <p:ext uri="{BB962C8B-B14F-4D97-AF65-F5344CB8AC3E}">
        <p14:creationId xmlns:p14="http://schemas.microsoft.com/office/powerpoint/2010/main" val="2851838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412776"/>
            <a:ext cx="2481919" cy="340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899592" y="1124744"/>
            <a:ext cx="7715200" cy="5328592"/>
          </a:xfrm>
        </p:spPr>
        <p:txBody>
          <a:bodyPr>
            <a:normAutofit lnSpcReduction="10000"/>
          </a:bodyPr>
          <a:lstStyle/>
          <a:p>
            <a:pPr>
              <a:spcBef>
                <a:spcPts val="200"/>
              </a:spcBef>
              <a:spcAft>
                <a:spcPts val="200"/>
              </a:spcAft>
            </a:pPr>
            <a:r>
              <a:rPr lang="en-CA" sz="2800" dirty="0"/>
              <a:t>Poems</a:t>
            </a:r>
          </a:p>
          <a:p>
            <a:pPr>
              <a:spcBef>
                <a:spcPts val="200"/>
              </a:spcBef>
              <a:spcAft>
                <a:spcPts val="200"/>
              </a:spcAft>
            </a:pPr>
            <a:r>
              <a:rPr lang="en-CA" sz="2800" dirty="0"/>
              <a:t>Acknowledgement </a:t>
            </a:r>
          </a:p>
          <a:p>
            <a:pPr>
              <a:spcBef>
                <a:spcPts val="200"/>
              </a:spcBef>
              <a:spcAft>
                <a:spcPts val="200"/>
              </a:spcAft>
            </a:pPr>
            <a:r>
              <a:rPr lang="en-CA" sz="2800" dirty="0"/>
              <a:t>Introductions</a:t>
            </a:r>
          </a:p>
          <a:p>
            <a:pPr>
              <a:spcBef>
                <a:spcPts val="200"/>
              </a:spcBef>
              <a:spcAft>
                <a:spcPts val="200"/>
              </a:spcAft>
            </a:pPr>
            <a:r>
              <a:rPr lang="en-CA" sz="2800" dirty="0"/>
              <a:t>Intro to Space(30 min)</a:t>
            </a:r>
          </a:p>
          <a:p>
            <a:pPr>
              <a:spcBef>
                <a:spcPts val="200"/>
              </a:spcBef>
              <a:spcAft>
                <a:spcPts val="200"/>
              </a:spcAft>
            </a:pPr>
            <a:r>
              <a:rPr lang="en-CA" sz="2800" dirty="0"/>
              <a:t>Assessment of Inquiry using Curricular Competencies (15 minutes)</a:t>
            </a:r>
          </a:p>
          <a:p>
            <a:pPr marL="18288" indent="0">
              <a:spcBef>
                <a:spcPts val="200"/>
              </a:spcBef>
              <a:spcAft>
                <a:spcPts val="200"/>
              </a:spcAft>
              <a:buNone/>
            </a:pPr>
            <a:r>
              <a:rPr lang="en-CA" sz="2800" dirty="0"/>
              <a:t>SUPPER BREAK:  5:00 (30 min)</a:t>
            </a:r>
          </a:p>
          <a:p>
            <a:pPr>
              <a:spcBef>
                <a:spcPts val="200"/>
              </a:spcBef>
              <a:spcAft>
                <a:spcPts val="200"/>
              </a:spcAft>
            </a:pPr>
            <a:r>
              <a:rPr lang="en-CA" sz="2800" dirty="0"/>
              <a:t>Hands On Experiments learn  different experiments and how they can be used for inquiry (25 minutes)</a:t>
            </a:r>
          </a:p>
          <a:p>
            <a:pPr>
              <a:spcBef>
                <a:spcPts val="200"/>
              </a:spcBef>
              <a:spcAft>
                <a:spcPts val="200"/>
              </a:spcAft>
            </a:pPr>
            <a:r>
              <a:rPr lang="en-CA" sz="2800" dirty="0"/>
              <a:t>Tying it together—finding resources(10 min)</a:t>
            </a:r>
          </a:p>
          <a:p>
            <a:pPr>
              <a:spcBef>
                <a:spcPts val="200"/>
              </a:spcBef>
              <a:spcAft>
                <a:spcPts val="200"/>
              </a:spcAft>
            </a:pPr>
            <a:r>
              <a:rPr lang="en-CA" sz="2800" dirty="0"/>
              <a:t>Feedback/Prizes</a:t>
            </a:r>
          </a:p>
          <a:p>
            <a:endParaRPr lang="en-CA" dirty="0"/>
          </a:p>
        </p:txBody>
      </p:sp>
      <p:sp>
        <p:nvSpPr>
          <p:cNvPr id="2" name="Title 1"/>
          <p:cNvSpPr>
            <a:spLocks noGrp="1"/>
          </p:cNvSpPr>
          <p:nvPr>
            <p:ph type="title"/>
          </p:nvPr>
        </p:nvSpPr>
        <p:spPr>
          <a:xfrm>
            <a:off x="683568" y="260648"/>
            <a:ext cx="7543800" cy="914400"/>
          </a:xfrm>
        </p:spPr>
        <p:txBody>
          <a:bodyPr/>
          <a:lstStyle/>
          <a:p>
            <a:pPr algn="r"/>
            <a:r>
              <a:rPr lang="en-CA" dirty="0"/>
              <a:t>Agenda</a:t>
            </a:r>
          </a:p>
        </p:txBody>
      </p:sp>
    </p:spTree>
    <p:extLst>
      <p:ext uri="{BB962C8B-B14F-4D97-AF65-F5344CB8AC3E}">
        <p14:creationId xmlns:p14="http://schemas.microsoft.com/office/powerpoint/2010/main" val="2054732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7944" y="332656"/>
            <a:ext cx="3600400"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CA" dirty="0"/>
              <a:t>On The Back of your Name Tag</a:t>
            </a:r>
          </a:p>
        </p:txBody>
      </p:sp>
    </p:spTree>
    <p:extLst>
      <p:ext uri="{BB962C8B-B14F-4D97-AF65-F5344CB8AC3E}">
        <p14:creationId xmlns:p14="http://schemas.microsoft.com/office/powerpoint/2010/main" val="393538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4581128"/>
            <a:ext cx="8003232" cy="2276872"/>
          </a:xfrm>
        </p:spPr>
        <p:txBody>
          <a:bodyPr>
            <a:normAutofit fontScale="92500"/>
          </a:bodyPr>
          <a:lstStyle/>
          <a:p>
            <a:r>
              <a:rPr lang="en-CA" sz="2800" dirty="0"/>
              <a:t>We acknowledge the traditional, </a:t>
            </a:r>
            <a:r>
              <a:rPr lang="en-CA" sz="2800" dirty="0" err="1"/>
              <a:t>unceded</a:t>
            </a:r>
            <a:r>
              <a:rPr lang="en-CA" sz="2800" dirty="0"/>
              <a:t> territories of the Coast Salish peoples, the </a:t>
            </a:r>
            <a:r>
              <a:rPr lang="en-CA" sz="2800" dirty="0" err="1"/>
              <a:t>Musqueam</a:t>
            </a:r>
            <a:r>
              <a:rPr lang="en-CA" sz="2800" dirty="0"/>
              <a:t>, Squamish and </a:t>
            </a:r>
            <a:r>
              <a:rPr lang="en-CA" sz="2800" dirty="0" err="1"/>
              <a:t>Tsleil-Waututh</a:t>
            </a:r>
            <a:r>
              <a:rPr lang="en-CA" sz="2800" dirty="0"/>
              <a:t> Nations on whose land we live, learn and work.</a:t>
            </a:r>
          </a:p>
          <a:p>
            <a:r>
              <a:rPr lang="en-CA" sz="1800" dirty="0"/>
              <a:t>Image and words from: http://www.racerocks.com/racerock/firstnations/13moons/moons/pekelanew.html</a:t>
            </a:r>
          </a:p>
          <a:p>
            <a:endParaRPr lang="en-CA" dirty="0"/>
          </a:p>
          <a:p>
            <a:endParaRPr lang="en-CA"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00808"/>
            <a:ext cx="3683500" cy="2459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icture Placeholder 1"/>
          <p:cNvSpPr>
            <a:spLocks noGrp="1"/>
          </p:cNvSpPr>
          <p:nvPr>
            <p:ph type="pic" idx="1"/>
          </p:nvPr>
        </p:nvSpPr>
        <p:spPr>
          <a:xfrm>
            <a:off x="4355976" y="476672"/>
            <a:ext cx="3816424" cy="3528392"/>
          </a:xfrm>
        </p:spPr>
      </p:sp>
      <p:sp>
        <p:nvSpPr>
          <p:cNvPr id="3" name="Rectangle 2"/>
          <p:cNvSpPr/>
          <p:nvPr/>
        </p:nvSpPr>
        <p:spPr>
          <a:xfrm>
            <a:off x="5045114" y="476672"/>
            <a:ext cx="3991382" cy="3785652"/>
          </a:xfrm>
          <a:prstGeom prst="rect">
            <a:avLst/>
          </a:prstGeom>
        </p:spPr>
        <p:txBody>
          <a:bodyPr wrap="square">
            <a:spAutoFit/>
          </a:bodyPr>
          <a:lstStyle/>
          <a:p>
            <a:r>
              <a:rPr lang="en-CA" sz="2400" dirty="0"/>
              <a:t>This is the moon of the turning white season (frost). This moon brings the first frost. The leaves lose their colours and turn pale. Deer hunting is the activity during this moon. The earth is cooling down and the people turn their efforts to hunting.</a:t>
            </a:r>
          </a:p>
        </p:txBody>
      </p:sp>
      <p:sp>
        <p:nvSpPr>
          <p:cNvPr id="5" name="Rectangle 4"/>
          <p:cNvSpPr/>
          <p:nvPr/>
        </p:nvSpPr>
        <p:spPr>
          <a:xfrm>
            <a:off x="473115" y="620688"/>
            <a:ext cx="4572000" cy="646331"/>
          </a:xfrm>
          <a:prstGeom prst="rect">
            <a:avLst/>
          </a:prstGeom>
        </p:spPr>
        <p:txBody>
          <a:bodyPr>
            <a:spAutoFit/>
          </a:bodyPr>
          <a:lstStyle/>
          <a:p>
            <a:r>
              <a:rPr lang="en-CA" b="1" dirty="0">
                <a:solidFill>
                  <a:srgbClr val="FFFF00"/>
                </a:solidFill>
              </a:rPr>
              <a:t>PEKELANEW - The Moon That Turns the Leaves White (October)</a:t>
            </a:r>
            <a:endParaRPr lang="en-CA" dirty="0">
              <a:solidFill>
                <a:srgbClr val="FFFF00"/>
              </a:solidFill>
            </a:endParaRPr>
          </a:p>
        </p:txBody>
      </p:sp>
    </p:spTree>
    <p:extLst>
      <p:ext uri="{BB962C8B-B14F-4D97-AF65-F5344CB8AC3E}">
        <p14:creationId xmlns:p14="http://schemas.microsoft.com/office/powerpoint/2010/main" val="4253863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136904" cy="5184576"/>
          </a:xfrm>
        </p:spPr>
        <p:txBody>
          <a:bodyPr>
            <a:normAutofit/>
          </a:bodyPr>
          <a:lstStyle/>
          <a:p>
            <a:pPr lvl="0"/>
            <a:r>
              <a:rPr lang="en-CA" dirty="0"/>
              <a:t>Develop an overview of SPACE SCIENCE CONCEPTS as they build through the K-7 curriculum</a:t>
            </a:r>
          </a:p>
          <a:p>
            <a:pPr lvl="0"/>
            <a:r>
              <a:rPr lang="en-CA" dirty="0"/>
              <a:t>Learn some lab invitations, hands on inquiry and some demonstrations to stimulate thinking.</a:t>
            </a:r>
          </a:p>
          <a:p>
            <a:pPr lvl="0"/>
            <a:r>
              <a:rPr lang="en-CA" dirty="0"/>
              <a:t>Develop tools to assess inquiry</a:t>
            </a:r>
          </a:p>
          <a:p>
            <a:pPr lvl="0"/>
            <a:r>
              <a:rPr lang="en-CA" dirty="0"/>
              <a:t>Weave Indigenous perspectives into the teaching of these topics</a:t>
            </a:r>
          </a:p>
          <a:p>
            <a:pPr lvl="0"/>
            <a:r>
              <a:rPr lang="en-CA" dirty="0"/>
              <a:t>Make cross curricular connections with SPACE SCIENCE topics</a:t>
            </a:r>
          </a:p>
          <a:p>
            <a:pPr lvl="0"/>
            <a:endParaRPr lang="en-CA" dirty="0"/>
          </a:p>
          <a:p>
            <a:endParaRPr lang="en-CA" dirty="0"/>
          </a:p>
        </p:txBody>
      </p:sp>
      <p:sp>
        <p:nvSpPr>
          <p:cNvPr id="2" name="Title 1"/>
          <p:cNvSpPr>
            <a:spLocks noGrp="1"/>
          </p:cNvSpPr>
          <p:nvPr>
            <p:ph type="title"/>
          </p:nvPr>
        </p:nvSpPr>
        <p:spPr/>
        <p:txBody>
          <a:bodyPr/>
          <a:lstStyle/>
          <a:p>
            <a:r>
              <a:rPr lang="en-CA" dirty="0"/>
              <a:t>Session Objectives</a:t>
            </a:r>
          </a:p>
        </p:txBody>
      </p:sp>
    </p:spTree>
    <p:extLst>
      <p:ext uri="{BB962C8B-B14F-4D97-AF65-F5344CB8AC3E}">
        <p14:creationId xmlns:p14="http://schemas.microsoft.com/office/powerpoint/2010/main" val="4153385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24744"/>
            <a:ext cx="8964488" cy="5697860"/>
          </a:xfrm>
        </p:spPr>
        <p:txBody>
          <a:bodyPr>
            <a:noAutofit/>
          </a:bodyPr>
          <a:lstStyle/>
          <a:p>
            <a:pPr lvl="0"/>
            <a:r>
              <a:rPr lang="en-CA" sz="2400" b="1" dirty="0"/>
              <a:t>K: Daily and seasonal changes affect all living things.</a:t>
            </a:r>
          </a:p>
          <a:p>
            <a:pPr lvl="0"/>
            <a:r>
              <a:rPr lang="en-CA" sz="2400" b="1" dirty="0"/>
              <a:t>Gr 1: Observable patterns and cycles occur in the local sky and landscape.</a:t>
            </a:r>
          </a:p>
          <a:p>
            <a:pPr lvl="0"/>
            <a:r>
              <a:rPr lang="en-CA" sz="2400" b="1" dirty="0"/>
              <a:t>Gr 4: The motions of Earth and the moon cause observable patterns that affect living and non-living systems.</a:t>
            </a:r>
          </a:p>
          <a:p>
            <a:pPr lvl="0"/>
            <a:r>
              <a:rPr lang="en-CA" sz="2400" b="1" dirty="0"/>
              <a:t>Gr 6: The solar system is part of the Milky Way, which is one of billions of galaxies.</a:t>
            </a:r>
          </a:p>
          <a:p>
            <a:pPr lvl="0"/>
            <a:r>
              <a:rPr lang="en-CA" sz="2400" b="1" dirty="0"/>
              <a:t>Through all:  Local First Peoples perspectives</a:t>
            </a:r>
          </a:p>
          <a:p>
            <a:pPr lvl="0"/>
            <a:endParaRPr lang="en-CA" sz="2400" b="1" dirty="0"/>
          </a:p>
        </p:txBody>
      </p:sp>
      <p:sp>
        <p:nvSpPr>
          <p:cNvPr id="2" name="Title 1"/>
          <p:cNvSpPr>
            <a:spLocks noGrp="1"/>
          </p:cNvSpPr>
          <p:nvPr>
            <p:ph type="title"/>
          </p:nvPr>
        </p:nvSpPr>
        <p:spPr>
          <a:xfrm>
            <a:off x="539552" y="1052736"/>
            <a:ext cx="7543800" cy="914400"/>
          </a:xfrm>
        </p:spPr>
        <p:txBody>
          <a:bodyPr>
            <a:normAutofit fontScale="90000"/>
          </a:bodyPr>
          <a:lstStyle/>
          <a:p>
            <a:r>
              <a:rPr lang="en-CA" b="1" u="sng" dirty="0"/>
              <a:t>OUR BIG IDEAS TODAY</a:t>
            </a:r>
            <a:r>
              <a:rPr lang="en-CA" dirty="0"/>
              <a:t/>
            </a:r>
            <a:br>
              <a:rPr lang="en-CA" dirty="0"/>
            </a:br>
            <a:endParaRPr lang="en-CA" dirty="0"/>
          </a:p>
        </p:txBody>
      </p:sp>
    </p:spTree>
    <p:extLst>
      <p:ext uri="{BB962C8B-B14F-4D97-AF65-F5344CB8AC3E}">
        <p14:creationId xmlns:p14="http://schemas.microsoft.com/office/powerpoint/2010/main" val="903784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941168"/>
            <a:ext cx="8191746" cy="1400530"/>
          </a:xfrm>
        </p:spPr>
        <p:txBody>
          <a:bodyPr/>
          <a:lstStyle/>
          <a:p>
            <a:r>
              <a:rPr lang="en-US" dirty="0"/>
              <a:t>Building student conceptions</a:t>
            </a:r>
          </a:p>
        </p:txBody>
      </p:sp>
      <p:pic>
        <p:nvPicPr>
          <p:cNvPr id="4" name="Content Placeholder 3">
            <a:extLst>
              <a:ext uri="{FF2B5EF4-FFF2-40B4-BE49-F238E27FC236}">
                <a16:creationId xmlns:a16="http://schemas.microsoft.com/office/drawing/2014/main" xmlns="" id="{CAB0FB6C-DBA1-45BB-BFF7-F505C7BDAC46}"/>
              </a:ext>
            </a:extLst>
          </p:cNvPr>
          <p:cNvPicPr>
            <a:picLocks noGrp="1" noChangeAspect="1"/>
          </p:cNvPicPr>
          <p:nvPr>
            <p:ph idx="1"/>
          </p:nvPr>
        </p:nvPicPr>
        <p:blipFill>
          <a:blip r:embed="rId2"/>
          <a:stretch>
            <a:fillRect/>
          </a:stretch>
        </p:blipFill>
        <p:spPr>
          <a:xfrm>
            <a:off x="1259632" y="404664"/>
            <a:ext cx="6388610" cy="4475304"/>
          </a:xfrm>
          <a:prstGeom prst="rect">
            <a:avLst/>
          </a:prstGeom>
        </p:spPr>
      </p:pic>
    </p:spTree>
    <p:extLst>
      <p:ext uri="{BB962C8B-B14F-4D97-AF65-F5344CB8AC3E}">
        <p14:creationId xmlns:p14="http://schemas.microsoft.com/office/powerpoint/2010/main" val="1401588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7504" y="-31515"/>
            <a:ext cx="8640960" cy="697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CA"/>
          </a:p>
        </p:txBody>
      </p:sp>
    </p:spTree>
    <p:extLst>
      <p:ext uri="{BB962C8B-B14F-4D97-AF65-F5344CB8AC3E}">
        <p14:creationId xmlns:p14="http://schemas.microsoft.com/office/powerpoint/2010/main" val="1650752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5616" y="2132856"/>
            <a:ext cx="6096000" cy="3657599"/>
          </a:xfrm>
        </p:spPr>
        <p:txBody>
          <a:bodyPr>
            <a:normAutofit/>
          </a:bodyPr>
          <a:lstStyle/>
          <a:p>
            <a:r>
              <a:rPr lang="en-CA" sz="3600" dirty="0"/>
              <a:t>Turn and talk to your neighbour about it.</a:t>
            </a:r>
          </a:p>
        </p:txBody>
      </p:sp>
      <p:sp>
        <p:nvSpPr>
          <p:cNvPr id="3" name="Title 2"/>
          <p:cNvSpPr>
            <a:spLocks noGrp="1"/>
          </p:cNvSpPr>
          <p:nvPr>
            <p:ph type="title"/>
          </p:nvPr>
        </p:nvSpPr>
        <p:spPr>
          <a:xfrm>
            <a:off x="827584" y="908720"/>
            <a:ext cx="7543800" cy="914400"/>
          </a:xfrm>
        </p:spPr>
        <p:txBody>
          <a:bodyPr/>
          <a:lstStyle/>
          <a:p>
            <a:r>
              <a:rPr lang="en-CA" dirty="0"/>
              <a:t>Why do we have summer and fall?</a:t>
            </a:r>
          </a:p>
        </p:txBody>
      </p:sp>
    </p:spTree>
    <p:extLst>
      <p:ext uri="{BB962C8B-B14F-4D97-AF65-F5344CB8AC3E}">
        <p14:creationId xmlns:p14="http://schemas.microsoft.com/office/powerpoint/2010/main" val="28814443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Elemental</Template>
  <TotalTime>3841</TotalTime>
  <Words>630</Words>
  <Application>Microsoft Office PowerPoint</Application>
  <PresentationFormat>On-screen Show (4:3)</PresentationFormat>
  <Paragraphs>94</Paragraphs>
  <Slides>30</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Black</vt:lpstr>
      <vt:lpstr>Calibri</vt:lpstr>
      <vt:lpstr>Palatino Linotype</vt:lpstr>
      <vt:lpstr>Times New Roman</vt:lpstr>
      <vt:lpstr>Wingdings</vt:lpstr>
      <vt:lpstr>Elemental</vt:lpstr>
      <vt:lpstr>SPACE—through an inquiry lens</vt:lpstr>
      <vt:lpstr>Soft Start</vt:lpstr>
      <vt:lpstr>Agenda</vt:lpstr>
      <vt:lpstr>PowerPoint Presentation</vt:lpstr>
      <vt:lpstr>Session Objectives</vt:lpstr>
      <vt:lpstr>OUR BIG IDEAS TODAY </vt:lpstr>
      <vt:lpstr>Building student conceptions</vt:lpstr>
      <vt:lpstr>PowerPoint Presentation</vt:lpstr>
      <vt:lpstr>Why do we have summer and fall?</vt:lpstr>
      <vt:lpstr>Do you understand better than Harvard grads?</vt:lpstr>
      <vt:lpstr>PowerPoint Presentation</vt:lpstr>
      <vt:lpstr>QUIZ</vt:lpstr>
      <vt:lpstr>Connect seasons to Indigenous perspectives   Image from: 13 Moons of the WSANEC:  http://www.racerocks.com/racerock/firstnations/13moons/13moons.htm </vt:lpstr>
      <vt:lpstr>Talk about the clouds—add predictions—which makes rain?</vt:lpstr>
      <vt:lpstr>Grade 4—You have ONE job!</vt:lpstr>
      <vt:lpstr>The moon over one month How can you explain this?</vt:lpstr>
      <vt:lpstr>PowerPoint Presentation</vt:lpstr>
      <vt:lpstr>Bay of Fundy Tides</vt:lpstr>
      <vt:lpstr>Let’s do a dance https://www.lpi.usra.edu/education/explore/marvelMoon/activities/whatIf/dance/</vt:lpstr>
      <vt:lpstr>Grade 6—The Solar System and Beyond</vt:lpstr>
      <vt:lpstr>Farmer’s Market Solar System</vt:lpstr>
      <vt:lpstr>Constellations… https://www.facebook.com/cbcunreserved/videos/wilfred-buck-and-cree-constellations/1094638160560376/</vt:lpstr>
      <vt:lpstr>Understand the scale…</vt:lpstr>
      <vt:lpstr>PowerPoint Presentation</vt:lpstr>
      <vt:lpstr>PowerPoint Presentation</vt:lpstr>
      <vt:lpstr>Key Steps in Planning Assessment  </vt:lpstr>
      <vt:lpstr>PowerPoint Presentation</vt:lpstr>
      <vt:lpstr>Now explore:</vt:lpstr>
      <vt:lpstr>Reminders</vt:lpstr>
      <vt:lpstr>On The Back of your Name Tag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ENERGY—through an inquiry lens</dc:title>
  <dc:creator>Donna</dc:creator>
  <cp:lastModifiedBy>Donna Morgan</cp:lastModifiedBy>
  <cp:revision>95</cp:revision>
  <cp:lastPrinted>2018-10-01T20:13:15Z</cp:lastPrinted>
  <dcterms:created xsi:type="dcterms:W3CDTF">2018-01-29T15:33:56Z</dcterms:created>
  <dcterms:modified xsi:type="dcterms:W3CDTF">2018-10-02T00:27:59Z</dcterms:modified>
</cp:coreProperties>
</file>