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1" r:id="rId7"/>
    <p:sldId id="275" r:id="rId8"/>
    <p:sldId id="262" r:id="rId9"/>
    <p:sldId id="266" r:id="rId10"/>
    <p:sldId id="263" r:id="rId11"/>
    <p:sldId id="264" r:id="rId12"/>
    <p:sldId id="270" r:id="rId13"/>
    <p:sldId id="265" r:id="rId14"/>
    <p:sldId id="267" r:id="rId15"/>
    <p:sldId id="276" r:id="rId16"/>
    <p:sldId id="269" r:id="rId17"/>
    <p:sldId id="279" r:id="rId18"/>
    <p:sldId id="280" r:id="rId19"/>
    <p:sldId id="271" r:id="rId20"/>
    <p:sldId id="272" r:id="rId21"/>
    <p:sldId id="273" r:id="rId22"/>
    <p:sldId id="274" r:id="rId23"/>
    <p:sldId id="281"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7" d="100"/>
          <a:sy n="117" d="100"/>
        </p:scale>
        <p:origin x="71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6AF4526-8925-40B4-A729-BAE76E10EB76}" type="datetimeFigureOut">
              <a:rPr lang="en-CA" smtClean="0"/>
              <a:t>2018-02-22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044C930-9F0E-4955-897F-B2EA6F31B8CF}" type="slidenum">
              <a:rPr lang="en-CA" smtClean="0"/>
              <a:t>‹#›</a:t>
            </a:fld>
            <a:endParaRPr lang="en-CA"/>
          </a:p>
        </p:txBody>
      </p:sp>
    </p:spTree>
    <p:extLst>
      <p:ext uri="{BB962C8B-B14F-4D97-AF65-F5344CB8AC3E}">
        <p14:creationId xmlns:p14="http://schemas.microsoft.com/office/powerpoint/2010/main" val="989019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AF4526-8925-40B4-A729-BAE76E10EB76}" type="datetimeFigureOut">
              <a:rPr lang="en-CA" smtClean="0"/>
              <a:t>2018-02-22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044C930-9F0E-4955-897F-B2EA6F31B8CF}" type="slidenum">
              <a:rPr lang="en-CA" smtClean="0"/>
              <a:t>‹#›</a:t>
            </a:fld>
            <a:endParaRPr lang="en-CA"/>
          </a:p>
        </p:txBody>
      </p:sp>
    </p:spTree>
    <p:extLst>
      <p:ext uri="{BB962C8B-B14F-4D97-AF65-F5344CB8AC3E}">
        <p14:creationId xmlns:p14="http://schemas.microsoft.com/office/powerpoint/2010/main" val="2685074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AF4526-8925-40B4-A729-BAE76E10EB76}" type="datetimeFigureOut">
              <a:rPr lang="en-CA" smtClean="0"/>
              <a:t>2018-02-22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044C930-9F0E-4955-897F-B2EA6F31B8CF}" type="slidenum">
              <a:rPr lang="en-CA" smtClean="0"/>
              <a:t>‹#›</a:t>
            </a:fld>
            <a:endParaRPr lang="en-CA"/>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9836525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AF4526-8925-40B4-A729-BAE76E10EB76}" type="datetimeFigureOut">
              <a:rPr lang="en-CA" smtClean="0"/>
              <a:t>2018-02-22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044C930-9F0E-4955-897F-B2EA6F31B8CF}" type="slidenum">
              <a:rPr lang="en-CA" smtClean="0"/>
              <a:t>‹#›</a:t>
            </a:fld>
            <a:endParaRPr lang="en-CA"/>
          </a:p>
        </p:txBody>
      </p:sp>
    </p:spTree>
    <p:extLst>
      <p:ext uri="{BB962C8B-B14F-4D97-AF65-F5344CB8AC3E}">
        <p14:creationId xmlns:p14="http://schemas.microsoft.com/office/powerpoint/2010/main" val="3242383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AF4526-8925-40B4-A729-BAE76E10EB76}" type="datetimeFigureOut">
              <a:rPr lang="en-CA" smtClean="0"/>
              <a:t>2018-02-22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044C930-9F0E-4955-897F-B2EA6F31B8CF}" type="slidenum">
              <a:rPr lang="en-CA" smtClean="0"/>
              <a:t>‹#›</a:t>
            </a:fld>
            <a:endParaRPr lang="en-CA"/>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626481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AF4526-8925-40B4-A729-BAE76E10EB76}" type="datetimeFigureOut">
              <a:rPr lang="en-CA" smtClean="0"/>
              <a:t>2018-02-22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044C930-9F0E-4955-897F-B2EA6F31B8CF}" type="slidenum">
              <a:rPr lang="en-CA" smtClean="0"/>
              <a:t>‹#›</a:t>
            </a:fld>
            <a:endParaRPr lang="en-CA"/>
          </a:p>
        </p:txBody>
      </p:sp>
    </p:spTree>
    <p:extLst>
      <p:ext uri="{BB962C8B-B14F-4D97-AF65-F5344CB8AC3E}">
        <p14:creationId xmlns:p14="http://schemas.microsoft.com/office/powerpoint/2010/main" val="39636505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AF4526-8925-40B4-A729-BAE76E10EB76}" type="datetimeFigureOut">
              <a:rPr lang="en-CA" smtClean="0"/>
              <a:t>2018-02-22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044C930-9F0E-4955-897F-B2EA6F31B8CF}" type="slidenum">
              <a:rPr lang="en-CA" smtClean="0"/>
              <a:t>‹#›</a:t>
            </a:fld>
            <a:endParaRPr lang="en-CA"/>
          </a:p>
        </p:txBody>
      </p:sp>
    </p:spTree>
    <p:extLst>
      <p:ext uri="{BB962C8B-B14F-4D97-AF65-F5344CB8AC3E}">
        <p14:creationId xmlns:p14="http://schemas.microsoft.com/office/powerpoint/2010/main" val="2795733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AF4526-8925-40B4-A729-BAE76E10EB76}" type="datetimeFigureOut">
              <a:rPr lang="en-CA" smtClean="0"/>
              <a:t>2018-02-22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044C930-9F0E-4955-897F-B2EA6F31B8CF}" type="slidenum">
              <a:rPr lang="en-CA" smtClean="0"/>
              <a:t>‹#›</a:t>
            </a:fld>
            <a:endParaRPr lang="en-CA"/>
          </a:p>
        </p:txBody>
      </p:sp>
    </p:spTree>
    <p:extLst>
      <p:ext uri="{BB962C8B-B14F-4D97-AF65-F5344CB8AC3E}">
        <p14:creationId xmlns:p14="http://schemas.microsoft.com/office/powerpoint/2010/main" val="1906141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AF4526-8925-40B4-A729-BAE76E10EB76}" type="datetimeFigureOut">
              <a:rPr lang="en-CA" smtClean="0"/>
              <a:t>2018-02-22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044C930-9F0E-4955-897F-B2EA6F31B8CF}" type="slidenum">
              <a:rPr lang="en-CA" smtClean="0"/>
              <a:t>‹#›</a:t>
            </a:fld>
            <a:endParaRPr lang="en-CA"/>
          </a:p>
        </p:txBody>
      </p:sp>
    </p:spTree>
    <p:extLst>
      <p:ext uri="{BB962C8B-B14F-4D97-AF65-F5344CB8AC3E}">
        <p14:creationId xmlns:p14="http://schemas.microsoft.com/office/powerpoint/2010/main" val="2148564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AF4526-8925-40B4-A729-BAE76E10EB76}" type="datetimeFigureOut">
              <a:rPr lang="en-CA" smtClean="0"/>
              <a:t>2018-02-22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044C930-9F0E-4955-897F-B2EA6F31B8CF}" type="slidenum">
              <a:rPr lang="en-CA" smtClean="0"/>
              <a:t>‹#›</a:t>
            </a:fld>
            <a:endParaRPr lang="en-CA"/>
          </a:p>
        </p:txBody>
      </p:sp>
    </p:spTree>
    <p:extLst>
      <p:ext uri="{BB962C8B-B14F-4D97-AF65-F5344CB8AC3E}">
        <p14:creationId xmlns:p14="http://schemas.microsoft.com/office/powerpoint/2010/main" val="913309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6AF4526-8925-40B4-A729-BAE76E10EB76}" type="datetimeFigureOut">
              <a:rPr lang="en-CA" smtClean="0"/>
              <a:t>2018-02-22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044C930-9F0E-4955-897F-B2EA6F31B8CF}" type="slidenum">
              <a:rPr lang="en-CA" smtClean="0"/>
              <a:t>‹#›</a:t>
            </a:fld>
            <a:endParaRPr lang="en-CA"/>
          </a:p>
        </p:txBody>
      </p:sp>
    </p:spTree>
    <p:extLst>
      <p:ext uri="{BB962C8B-B14F-4D97-AF65-F5344CB8AC3E}">
        <p14:creationId xmlns:p14="http://schemas.microsoft.com/office/powerpoint/2010/main" val="170533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6AF4526-8925-40B4-A729-BAE76E10EB76}" type="datetimeFigureOut">
              <a:rPr lang="en-CA" smtClean="0"/>
              <a:t>2018-02-22</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2044C930-9F0E-4955-897F-B2EA6F31B8CF}" type="slidenum">
              <a:rPr lang="en-CA" smtClean="0"/>
              <a:t>‹#›</a:t>
            </a:fld>
            <a:endParaRPr lang="en-CA"/>
          </a:p>
        </p:txBody>
      </p:sp>
    </p:spTree>
    <p:extLst>
      <p:ext uri="{BB962C8B-B14F-4D97-AF65-F5344CB8AC3E}">
        <p14:creationId xmlns:p14="http://schemas.microsoft.com/office/powerpoint/2010/main" val="2583409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6AF4526-8925-40B4-A729-BAE76E10EB76}" type="datetimeFigureOut">
              <a:rPr lang="en-CA" smtClean="0"/>
              <a:t>2018-02-22</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2044C930-9F0E-4955-897F-B2EA6F31B8CF}" type="slidenum">
              <a:rPr lang="en-CA" smtClean="0"/>
              <a:t>‹#›</a:t>
            </a:fld>
            <a:endParaRPr lang="en-CA"/>
          </a:p>
        </p:txBody>
      </p:sp>
    </p:spTree>
    <p:extLst>
      <p:ext uri="{BB962C8B-B14F-4D97-AF65-F5344CB8AC3E}">
        <p14:creationId xmlns:p14="http://schemas.microsoft.com/office/powerpoint/2010/main" val="4126944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AF4526-8925-40B4-A729-BAE76E10EB76}" type="datetimeFigureOut">
              <a:rPr lang="en-CA" smtClean="0"/>
              <a:t>2018-02-22</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2044C930-9F0E-4955-897F-B2EA6F31B8CF}" type="slidenum">
              <a:rPr lang="en-CA" smtClean="0"/>
              <a:t>‹#›</a:t>
            </a:fld>
            <a:endParaRPr lang="en-CA"/>
          </a:p>
        </p:txBody>
      </p:sp>
    </p:spTree>
    <p:extLst>
      <p:ext uri="{BB962C8B-B14F-4D97-AF65-F5344CB8AC3E}">
        <p14:creationId xmlns:p14="http://schemas.microsoft.com/office/powerpoint/2010/main" val="3757130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AF4526-8925-40B4-A729-BAE76E10EB76}" type="datetimeFigureOut">
              <a:rPr lang="en-CA" smtClean="0"/>
              <a:t>2018-02-22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044C930-9F0E-4955-897F-B2EA6F31B8CF}" type="slidenum">
              <a:rPr lang="en-CA" smtClean="0"/>
              <a:t>‹#›</a:t>
            </a:fld>
            <a:endParaRPr lang="en-CA"/>
          </a:p>
        </p:txBody>
      </p:sp>
    </p:spTree>
    <p:extLst>
      <p:ext uri="{BB962C8B-B14F-4D97-AF65-F5344CB8AC3E}">
        <p14:creationId xmlns:p14="http://schemas.microsoft.com/office/powerpoint/2010/main" val="3525619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AF4526-8925-40B4-A729-BAE76E10EB76}" type="datetimeFigureOut">
              <a:rPr lang="en-CA" smtClean="0"/>
              <a:t>2018-02-22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044C930-9F0E-4955-897F-B2EA6F31B8CF}" type="slidenum">
              <a:rPr lang="en-CA" smtClean="0"/>
              <a:t>‹#›</a:t>
            </a:fld>
            <a:endParaRPr lang="en-CA"/>
          </a:p>
        </p:txBody>
      </p:sp>
    </p:spTree>
    <p:extLst>
      <p:ext uri="{BB962C8B-B14F-4D97-AF65-F5344CB8AC3E}">
        <p14:creationId xmlns:p14="http://schemas.microsoft.com/office/powerpoint/2010/main" val="1652948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6AF4526-8925-40B4-A729-BAE76E10EB76}" type="datetimeFigureOut">
              <a:rPr lang="en-CA" smtClean="0"/>
              <a:t>2018-02-22</a:t>
            </a:fld>
            <a:endParaRPr lang="en-CA"/>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2044C930-9F0E-4955-897F-B2EA6F31B8CF}" type="slidenum">
              <a:rPr lang="en-CA" smtClean="0"/>
              <a:t>‹#›</a:t>
            </a:fld>
            <a:endParaRPr lang="en-CA"/>
          </a:p>
        </p:txBody>
      </p:sp>
    </p:spTree>
    <p:extLst>
      <p:ext uri="{BB962C8B-B14F-4D97-AF65-F5344CB8AC3E}">
        <p14:creationId xmlns:p14="http://schemas.microsoft.com/office/powerpoint/2010/main" val="24913488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video" Target="https://www.youtube.com/embed/GhHOjC4oxh8"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Organisms, Diversity and Evolution—through </a:t>
            </a:r>
            <a:r>
              <a:rPr lang="en-CA" dirty="0" smtClean="0"/>
              <a:t>an inquiry lens</a:t>
            </a:r>
            <a:endParaRPr lang="en-CA" dirty="0"/>
          </a:p>
        </p:txBody>
      </p:sp>
      <p:sp>
        <p:nvSpPr>
          <p:cNvPr id="3" name="Subtitle 2"/>
          <p:cNvSpPr>
            <a:spLocks noGrp="1"/>
          </p:cNvSpPr>
          <p:nvPr>
            <p:ph type="subTitle" idx="1"/>
          </p:nvPr>
        </p:nvSpPr>
        <p:spPr/>
        <p:txBody>
          <a:bodyPr>
            <a:normAutofit/>
          </a:bodyPr>
          <a:lstStyle/>
          <a:p>
            <a:r>
              <a:rPr lang="en-CA" dirty="0" smtClean="0"/>
              <a:t>Donna Morgan</a:t>
            </a:r>
          </a:p>
          <a:p>
            <a:r>
              <a:rPr lang="en-CA" dirty="0" smtClean="0"/>
              <a:t>Math/Science Consultant</a:t>
            </a:r>
            <a:endParaRPr lang="en-CA"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189" t="10359" r="52716" b="79281"/>
          <a:stretch/>
        </p:blipFill>
        <p:spPr bwMode="auto">
          <a:xfrm>
            <a:off x="457200" y="5445224"/>
            <a:ext cx="3192359"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58912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Biology has two great concepts:  UNITY</a:t>
            </a:r>
            <a:endParaRPr lang="en-CA" dirty="0"/>
          </a:p>
        </p:txBody>
      </p:sp>
      <p:sp>
        <p:nvSpPr>
          <p:cNvPr id="3" name="Content Placeholder 2"/>
          <p:cNvSpPr>
            <a:spLocks noGrp="1"/>
          </p:cNvSpPr>
          <p:nvPr>
            <p:ph idx="1"/>
          </p:nvPr>
        </p:nvSpPr>
        <p:spPr>
          <a:xfrm>
            <a:off x="251520" y="1772816"/>
            <a:ext cx="7488832" cy="4104456"/>
          </a:xfrm>
        </p:spPr>
        <p:txBody>
          <a:bodyPr>
            <a:noAutofit/>
          </a:bodyPr>
          <a:lstStyle/>
          <a:p>
            <a:r>
              <a:rPr lang="en-CA" sz="2400" dirty="0"/>
              <a:t>As diverse as life is, it also displays remarkable unity. There are genetic similarities within the DNA of organisms as different as bacteria and animals. Unity is also evident in many features of cell structure.</a:t>
            </a:r>
          </a:p>
          <a:p>
            <a:r>
              <a:rPr lang="en-CA" sz="2400" dirty="0" smtClean="0"/>
              <a:t>Common </a:t>
            </a:r>
            <a:r>
              <a:rPr lang="en-CA" sz="2400" dirty="0"/>
              <a:t>ancestry means that all living things past, present, and future share an ancestor, and all descended from that one individual. Scientists believe that the most recent common ancestor to all existing life forms lived about 3.9 billion years ago. This ancestor gave rise to the three domains of life—Eukarya, Bacteria, and Archaea—and all the organisms that comprise those domains. </a:t>
            </a:r>
            <a:endParaRPr lang="en-US" sz="2400" dirty="0"/>
          </a:p>
        </p:txBody>
      </p:sp>
    </p:spTree>
    <p:extLst>
      <p:ext uri="{BB962C8B-B14F-4D97-AF65-F5344CB8AC3E}">
        <p14:creationId xmlns:p14="http://schemas.microsoft.com/office/powerpoint/2010/main" val="28788419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And DIVERSITY</a:t>
            </a:r>
            <a:endParaRPr lang="en-CA" dirty="0"/>
          </a:p>
        </p:txBody>
      </p:sp>
      <p:sp>
        <p:nvSpPr>
          <p:cNvPr id="3" name="Content Placeholder 2"/>
          <p:cNvSpPr>
            <a:spLocks noGrp="1"/>
          </p:cNvSpPr>
          <p:nvPr>
            <p:ph idx="1"/>
          </p:nvPr>
        </p:nvSpPr>
        <p:spPr/>
        <p:txBody>
          <a:bodyPr>
            <a:normAutofit fontScale="85000" lnSpcReduction="10000"/>
          </a:bodyPr>
          <a:lstStyle/>
          <a:p>
            <a:r>
              <a:rPr lang="en-CA" sz="2400" dirty="0"/>
              <a:t>So far, biologists have identified and named about 1.8 million species. </a:t>
            </a:r>
            <a:r>
              <a:rPr lang="en-CA" sz="2400" dirty="0" smtClean="0"/>
              <a:t>This </a:t>
            </a:r>
            <a:r>
              <a:rPr lang="en-CA" sz="2400" dirty="0"/>
              <a:t>diversity of life is known to include at least 6,300 species of prokaryotes </a:t>
            </a:r>
            <a:r>
              <a:rPr lang="en-CA" sz="2400" dirty="0" smtClean="0"/>
              <a:t>(bacteria), </a:t>
            </a:r>
            <a:r>
              <a:rPr lang="en-CA" sz="2400" dirty="0"/>
              <a:t>100 thousand fungi, 290 thousand plants, 52 thousand vertebrates (animals with backbones), and 1 million insects (more than half of all known forms of life). Identifying thousands of additional species each year, estimates of the total number of species range from about 10 million to over 100 million. Regardless of the actual number, the enormous variety of life gives biology a very broad scope. This vast diversity can become a challenge to make sense of.</a:t>
            </a:r>
            <a:endParaRPr lang="en-US" sz="2400" dirty="0"/>
          </a:p>
        </p:txBody>
      </p:sp>
    </p:spTree>
    <p:extLst>
      <p:ext uri="{BB962C8B-B14F-4D97-AF65-F5344CB8AC3E}">
        <p14:creationId xmlns:p14="http://schemas.microsoft.com/office/powerpoint/2010/main" val="35396692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1619672" y="481365"/>
            <a:ext cx="5040559" cy="6099077"/>
          </a:xfrm>
          <a:prstGeom prst="rect">
            <a:avLst/>
          </a:prstGeom>
        </p:spPr>
      </p:pic>
    </p:spTree>
    <p:extLst>
      <p:ext uri="{BB962C8B-B14F-4D97-AF65-F5344CB8AC3E}">
        <p14:creationId xmlns:p14="http://schemas.microsoft.com/office/powerpoint/2010/main" val="946875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Make a dichotomous key….</a:t>
            </a:r>
            <a:endParaRPr lang="en-CA" dirty="0"/>
          </a:p>
        </p:txBody>
      </p:sp>
      <p:sp>
        <p:nvSpPr>
          <p:cNvPr id="3" name="Content Placeholder 2"/>
          <p:cNvSpPr>
            <a:spLocks noGrp="1"/>
          </p:cNvSpPr>
          <p:nvPr>
            <p:ph idx="1"/>
          </p:nvPr>
        </p:nvSpPr>
        <p:spPr/>
        <p:txBody>
          <a:bodyPr>
            <a:normAutofit/>
          </a:bodyPr>
          <a:lstStyle/>
          <a:p>
            <a:r>
              <a:rPr lang="en-CA" sz="2800" dirty="0" smtClean="0"/>
              <a:t>In groups of 6-8, make a key based on the Salish Sea animal card you have been given…</a:t>
            </a:r>
          </a:p>
          <a:p>
            <a:endParaRPr lang="en-CA" sz="2800" dirty="0"/>
          </a:p>
        </p:txBody>
      </p:sp>
      <p:pic>
        <p:nvPicPr>
          <p:cNvPr id="4" name="Picture 3"/>
          <p:cNvPicPr>
            <a:picLocks noChangeAspect="1"/>
          </p:cNvPicPr>
          <p:nvPr/>
        </p:nvPicPr>
        <p:blipFill>
          <a:blip r:embed="rId2"/>
          <a:stretch>
            <a:fillRect/>
          </a:stretch>
        </p:blipFill>
        <p:spPr>
          <a:xfrm>
            <a:off x="2627783" y="2979355"/>
            <a:ext cx="5516091" cy="3677394"/>
          </a:xfrm>
          <a:prstGeom prst="rect">
            <a:avLst/>
          </a:prstGeom>
        </p:spPr>
      </p:pic>
    </p:spTree>
    <p:extLst>
      <p:ext uri="{BB962C8B-B14F-4D97-AF65-F5344CB8AC3E}">
        <p14:creationId xmlns:p14="http://schemas.microsoft.com/office/powerpoint/2010/main" val="42568264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4704"/>
            <a:ext cx="8229600" cy="5361459"/>
          </a:xfrm>
        </p:spPr>
        <p:txBody>
          <a:bodyPr/>
          <a:lstStyle/>
          <a:p>
            <a:r>
              <a:rPr lang="en-CA" dirty="0" smtClean="0"/>
              <a:t>PLACE is important.  We live in a wonderful province, in a rich biome (temperate coniferous rainforest) with great diversity.</a:t>
            </a:r>
          </a:p>
          <a:p>
            <a:pPr fontAlgn="base"/>
            <a:r>
              <a:rPr lang="en-US" dirty="0"/>
              <a:t>The range of habitats in British Columbia includes forests, grasslands, meadows, wetlands, rivers, and intertidal and sub-tidal zones. According to BC Environment figures, these habitats support:</a:t>
            </a:r>
          </a:p>
          <a:p>
            <a:pPr lvl="0" fontAlgn="base"/>
            <a:r>
              <a:rPr lang="en-US" dirty="0"/>
              <a:t>143 species of mammals,</a:t>
            </a:r>
          </a:p>
          <a:p>
            <a:pPr lvl="0" fontAlgn="base"/>
            <a:r>
              <a:rPr lang="en-US" dirty="0"/>
              <a:t>454 bird species</a:t>
            </a:r>
          </a:p>
          <a:p>
            <a:pPr lvl="0" fontAlgn="base"/>
            <a:r>
              <a:rPr lang="en-US" dirty="0"/>
              <a:t>20 amphibian species,</a:t>
            </a:r>
          </a:p>
          <a:p>
            <a:pPr lvl="0" fontAlgn="base"/>
            <a:r>
              <a:rPr lang="en-US" dirty="0"/>
              <a:t>19 reptile species</a:t>
            </a:r>
          </a:p>
          <a:p>
            <a:pPr lvl="0" fontAlgn="base"/>
            <a:r>
              <a:rPr lang="en-US" dirty="0"/>
              <a:t>450 fish species</a:t>
            </a:r>
          </a:p>
          <a:p>
            <a:endParaRPr lang="en-CA" dirty="0"/>
          </a:p>
        </p:txBody>
      </p:sp>
      <p:pic>
        <p:nvPicPr>
          <p:cNvPr id="2" name="Picture 1"/>
          <p:cNvPicPr>
            <a:picLocks noChangeAspect="1"/>
          </p:cNvPicPr>
          <p:nvPr/>
        </p:nvPicPr>
        <p:blipFill>
          <a:blip r:embed="rId2"/>
          <a:stretch>
            <a:fillRect/>
          </a:stretch>
        </p:blipFill>
        <p:spPr>
          <a:xfrm>
            <a:off x="3347864" y="2773654"/>
            <a:ext cx="5796136" cy="3102982"/>
          </a:xfrm>
          <a:prstGeom prst="rect">
            <a:avLst/>
          </a:prstGeom>
        </p:spPr>
      </p:pic>
    </p:spTree>
    <p:extLst>
      <p:ext uri="{BB962C8B-B14F-4D97-AF65-F5344CB8AC3E}">
        <p14:creationId xmlns:p14="http://schemas.microsoft.com/office/powerpoint/2010/main" val="479266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260648"/>
            <a:ext cx="6849809" cy="5780715"/>
          </a:xfrm>
        </p:spPr>
        <p:txBody>
          <a:bodyPr>
            <a:normAutofit/>
          </a:bodyPr>
          <a:lstStyle/>
          <a:p>
            <a:pPr marL="0" indent="0" fontAlgn="base">
              <a:buNone/>
            </a:pPr>
            <a:r>
              <a:rPr lang="en-US" sz="2000" dirty="0"/>
              <a:t>Here are some statistics describing the richness of BC’s nature (source BC Environment):</a:t>
            </a:r>
          </a:p>
          <a:p>
            <a:pPr lvl="0" fontAlgn="base"/>
            <a:r>
              <a:rPr lang="en-US" sz="2000" dirty="0"/>
              <a:t>Three-quarters of Canada’s mammal species are found in British Columbia; 24 of those species are exclusive to our province.</a:t>
            </a:r>
          </a:p>
          <a:p>
            <a:pPr lvl="0" fontAlgn="base"/>
            <a:r>
              <a:rPr lang="en-US" sz="2000" dirty="0"/>
              <a:t>Over 250 bird species breed in the province, 162 of those (55%) breed nowhere else in Canada.</a:t>
            </a:r>
          </a:p>
          <a:p>
            <a:pPr lvl="0" fontAlgn="base"/>
            <a:r>
              <a:rPr lang="en-US" sz="2000" dirty="0"/>
              <a:t>Invertebrate species probably number between 50,000 and 70,000, including 35,000 species of insects. B.C. has some of the most beautiful and most rare species of butterfly in Canada.</a:t>
            </a:r>
          </a:p>
          <a:p>
            <a:pPr lvl="0" fontAlgn="base"/>
            <a:r>
              <a:rPr lang="en-US" sz="2000" dirty="0"/>
              <a:t>British Columbia has an estimated 2790 native vascular plants species, (nearly 27% are considered species at risk).</a:t>
            </a:r>
          </a:p>
          <a:p>
            <a:pPr lvl="0" fontAlgn="base"/>
            <a:r>
              <a:rPr lang="en-US" sz="2000" dirty="0"/>
              <a:t>Approximately 1000 bryophytes (mosses and liverworts)</a:t>
            </a:r>
          </a:p>
          <a:p>
            <a:endParaRPr lang="en-US" dirty="0"/>
          </a:p>
        </p:txBody>
      </p:sp>
    </p:spTree>
    <p:extLst>
      <p:ext uri="{BB962C8B-B14F-4D97-AF65-F5344CB8AC3E}">
        <p14:creationId xmlns:p14="http://schemas.microsoft.com/office/powerpoint/2010/main" val="14483239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stretch>
            <a:fillRect/>
          </a:stretch>
        </p:blipFill>
        <p:spPr>
          <a:xfrm>
            <a:off x="611560" y="1340768"/>
            <a:ext cx="8096250" cy="3810000"/>
          </a:xfrm>
          <a:prstGeom prst="rect">
            <a:avLst/>
          </a:prstGeom>
        </p:spPr>
      </p:pic>
    </p:spTree>
    <p:extLst>
      <p:ext uri="{BB962C8B-B14F-4D97-AF65-F5344CB8AC3E}">
        <p14:creationId xmlns:p14="http://schemas.microsoft.com/office/powerpoint/2010/main" val="428466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brief summary….</a:t>
            </a:r>
            <a:endParaRPr lang="en-US" dirty="0"/>
          </a:p>
        </p:txBody>
      </p:sp>
      <p:pic>
        <p:nvPicPr>
          <p:cNvPr id="4" name="GhHOjC4oxh8"/>
          <p:cNvPicPr>
            <a:picLocks noGrp="1" noRot="1" noChangeAspect="1"/>
          </p:cNvPicPr>
          <p:nvPr>
            <p:ph idx="1"/>
            <a:videoFile r:link="rId1"/>
          </p:nvPr>
        </p:nvPicPr>
        <p:blipFill>
          <a:blip r:embed="rId3"/>
          <a:stretch>
            <a:fillRect/>
          </a:stretch>
        </p:blipFill>
        <p:spPr>
          <a:xfrm>
            <a:off x="414557" y="2204864"/>
            <a:ext cx="6542755" cy="3680299"/>
          </a:xfrm>
          <a:prstGeom prst="rect">
            <a:avLst/>
          </a:prstGeom>
        </p:spPr>
      </p:pic>
    </p:spTree>
    <p:extLst>
      <p:ext uri="{BB962C8B-B14F-4D97-AF65-F5344CB8AC3E}">
        <p14:creationId xmlns:p14="http://schemas.microsoft.com/office/powerpoint/2010/main" val="31564220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Barbellus</a:t>
            </a:r>
            <a:r>
              <a:rPr lang="en-US" dirty="0" smtClean="0"/>
              <a:t>….</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1169124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the ENVIRONMENT as one of the 7 E’s…</a:t>
            </a:r>
            <a:endParaRPr lang="en-US" dirty="0"/>
          </a:p>
        </p:txBody>
      </p:sp>
      <p:pic>
        <p:nvPicPr>
          <p:cNvPr id="4" name="Content Placeholder 3"/>
          <p:cNvPicPr>
            <a:picLocks noGrp="1" noChangeAspect="1"/>
          </p:cNvPicPr>
          <p:nvPr>
            <p:ph idx="1"/>
          </p:nvPr>
        </p:nvPicPr>
        <p:blipFill>
          <a:blip r:embed="rId2"/>
          <a:stretch>
            <a:fillRect/>
          </a:stretch>
        </p:blipFill>
        <p:spPr>
          <a:xfrm>
            <a:off x="-74245" y="1772816"/>
            <a:ext cx="8232341" cy="4968552"/>
          </a:xfrm>
          <a:prstGeom prst="rect">
            <a:avLst/>
          </a:prstGeom>
        </p:spPr>
      </p:pic>
    </p:spTree>
    <p:extLst>
      <p:ext uri="{BB962C8B-B14F-4D97-AF65-F5344CB8AC3E}">
        <p14:creationId xmlns:p14="http://schemas.microsoft.com/office/powerpoint/2010/main" val="3418929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Acknowledgement</a:t>
            </a:r>
            <a:endParaRPr lang="en-CA" dirty="0"/>
          </a:p>
        </p:txBody>
      </p:sp>
      <p:sp>
        <p:nvSpPr>
          <p:cNvPr id="4" name="Text Placeholder 3"/>
          <p:cNvSpPr>
            <a:spLocks noGrp="1"/>
          </p:cNvSpPr>
          <p:nvPr>
            <p:ph type="body" sz="half" idx="2"/>
          </p:nvPr>
        </p:nvSpPr>
        <p:spPr/>
        <p:txBody>
          <a:bodyPr/>
          <a:lstStyle/>
          <a:p>
            <a:r>
              <a:rPr lang="en-CA" dirty="0" smtClean="0"/>
              <a:t>We acknowledge the traditional, </a:t>
            </a:r>
            <a:r>
              <a:rPr lang="en-CA" dirty="0" err="1" smtClean="0"/>
              <a:t>unceded</a:t>
            </a:r>
            <a:r>
              <a:rPr lang="en-CA" dirty="0" smtClean="0"/>
              <a:t> territories of the Coast Salish peoples, the </a:t>
            </a:r>
            <a:r>
              <a:rPr lang="en-CA" dirty="0" err="1" smtClean="0"/>
              <a:t>Musqueam</a:t>
            </a:r>
            <a:r>
              <a:rPr lang="en-CA" dirty="0" smtClean="0"/>
              <a:t>, Squamish and </a:t>
            </a:r>
            <a:r>
              <a:rPr lang="en-CA" dirty="0" err="1" smtClean="0"/>
              <a:t>Tsleil-Waututh</a:t>
            </a:r>
            <a:r>
              <a:rPr lang="en-CA" dirty="0" smtClean="0"/>
              <a:t> peoples on whose land we live, learn and work.</a:t>
            </a:r>
          </a:p>
          <a:p>
            <a:endParaRPr lang="en-CA" dirty="0"/>
          </a:p>
          <a:p>
            <a:endParaRPr lang="en-CA" dirty="0"/>
          </a:p>
        </p:txBody>
      </p:sp>
      <p:pic>
        <p:nvPicPr>
          <p:cNvPr id="9" name="Picture 8"/>
          <p:cNvPicPr>
            <a:picLocks noChangeAspect="1"/>
          </p:cNvPicPr>
          <p:nvPr/>
        </p:nvPicPr>
        <p:blipFill>
          <a:blip r:embed="rId2"/>
          <a:stretch>
            <a:fillRect/>
          </a:stretch>
        </p:blipFill>
        <p:spPr>
          <a:xfrm>
            <a:off x="1691680" y="548680"/>
            <a:ext cx="3048000" cy="3686175"/>
          </a:xfrm>
          <a:prstGeom prst="rect">
            <a:avLst/>
          </a:prstGeom>
        </p:spPr>
      </p:pic>
    </p:spTree>
    <p:extLst>
      <p:ext uri="{BB962C8B-B14F-4D97-AF65-F5344CB8AC3E}">
        <p14:creationId xmlns:p14="http://schemas.microsoft.com/office/powerpoint/2010/main" val="42538633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the environment as your starting point….</a:t>
            </a:r>
            <a:endParaRPr lang="en-US" dirty="0"/>
          </a:p>
        </p:txBody>
      </p:sp>
      <p:pic>
        <p:nvPicPr>
          <p:cNvPr id="8194" name="Picture 2" descr="http://blogs.sd41.bc.ca/placebasedlearning/files/2018/02/kerri3-300x16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3939" y="2276872"/>
            <a:ext cx="4090395" cy="23042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3923928" y="4149080"/>
            <a:ext cx="2857500" cy="2457450"/>
          </a:xfrm>
          <a:prstGeom prst="rect">
            <a:avLst/>
          </a:prstGeom>
        </p:spPr>
      </p:pic>
      <p:sp>
        <p:nvSpPr>
          <p:cNvPr id="6" name="Rectangle 5"/>
          <p:cNvSpPr/>
          <p:nvPr/>
        </p:nvSpPr>
        <p:spPr>
          <a:xfrm>
            <a:off x="755576" y="5157192"/>
            <a:ext cx="2812113" cy="646331"/>
          </a:xfrm>
          <a:prstGeom prst="rect">
            <a:avLst/>
          </a:prstGeom>
        </p:spPr>
        <p:txBody>
          <a:bodyPr wrap="square">
            <a:spAutoFit/>
          </a:bodyPr>
          <a:lstStyle/>
          <a:p>
            <a:r>
              <a:rPr lang="en-US" dirty="0"/>
              <a:t>http://blogs.sd41.bc.ca/placebasedlearning/</a:t>
            </a:r>
          </a:p>
        </p:txBody>
      </p:sp>
    </p:spTree>
    <p:extLst>
      <p:ext uri="{BB962C8B-B14F-4D97-AF65-F5344CB8AC3E}">
        <p14:creationId xmlns:p14="http://schemas.microsoft.com/office/powerpoint/2010/main" val="19148267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Now explore:</a:t>
            </a:r>
            <a:endParaRPr lang="en-US" dirty="0"/>
          </a:p>
        </p:txBody>
      </p:sp>
      <p:sp>
        <p:nvSpPr>
          <p:cNvPr id="3" name="Content Placeholder 2"/>
          <p:cNvSpPr>
            <a:spLocks noGrp="1"/>
          </p:cNvSpPr>
          <p:nvPr>
            <p:ph idx="1"/>
          </p:nvPr>
        </p:nvSpPr>
        <p:spPr/>
        <p:txBody>
          <a:bodyPr>
            <a:normAutofit fontScale="92500" lnSpcReduction="10000"/>
          </a:bodyPr>
          <a:lstStyle/>
          <a:p>
            <a:r>
              <a:rPr lang="en-US" sz="3200" dirty="0" smtClean="0"/>
              <a:t>Read through the four-pager on your topic area</a:t>
            </a:r>
          </a:p>
          <a:p>
            <a:r>
              <a:rPr lang="en-US" sz="3200" dirty="0" smtClean="0"/>
              <a:t>Explore with those in your grade group, looking at the materials and suggested questions that are set up in the </a:t>
            </a:r>
            <a:r>
              <a:rPr lang="en-US" sz="3200" dirty="0" err="1" smtClean="0"/>
              <a:t>superlab</a:t>
            </a:r>
            <a:endParaRPr lang="en-US" sz="3200" dirty="0" smtClean="0"/>
          </a:p>
          <a:p>
            <a:r>
              <a:rPr lang="en-US" sz="3200" dirty="0" smtClean="0"/>
              <a:t>Complete (together) the sheet on suggested inquiries</a:t>
            </a:r>
          </a:p>
        </p:txBody>
      </p:sp>
    </p:spTree>
    <p:extLst>
      <p:ext uri="{BB962C8B-B14F-4D97-AF65-F5344CB8AC3E}">
        <p14:creationId xmlns:p14="http://schemas.microsoft.com/office/powerpoint/2010/main" val="4933632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Make some plans</a:t>
            </a:r>
            <a:endParaRPr lang="en-US" dirty="0"/>
          </a:p>
        </p:txBody>
      </p:sp>
      <p:sp>
        <p:nvSpPr>
          <p:cNvPr id="3" name="Content Placeholder 2"/>
          <p:cNvSpPr>
            <a:spLocks noGrp="1"/>
          </p:cNvSpPr>
          <p:nvPr>
            <p:ph idx="1"/>
          </p:nvPr>
        </p:nvSpPr>
        <p:spPr/>
        <p:txBody>
          <a:bodyPr>
            <a:normAutofit/>
          </a:bodyPr>
          <a:lstStyle/>
          <a:p>
            <a:endParaRPr lang="en-US" sz="3200" dirty="0"/>
          </a:p>
          <a:p>
            <a:r>
              <a:rPr lang="en-US" sz="3200" dirty="0"/>
              <a:t>DINNER BREAK</a:t>
            </a:r>
          </a:p>
          <a:p>
            <a:r>
              <a:rPr lang="en-US" sz="3200" dirty="0" smtClean="0"/>
              <a:t>Discussion and support—what resources do you want/need?</a:t>
            </a:r>
            <a:endParaRPr lang="en-US" sz="3200" dirty="0"/>
          </a:p>
          <a:p>
            <a:r>
              <a:rPr lang="en-US" sz="3200" dirty="0"/>
              <a:t>At 6:05—let’s come together to share </a:t>
            </a:r>
            <a:r>
              <a:rPr lang="en-US" sz="3200" dirty="0" smtClean="0"/>
              <a:t>our</a:t>
            </a:r>
            <a:endParaRPr lang="en-US" dirty="0"/>
          </a:p>
        </p:txBody>
      </p:sp>
    </p:spTree>
    <p:extLst>
      <p:ext uri="{BB962C8B-B14F-4D97-AF65-F5344CB8AC3E}">
        <p14:creationId xmlns:p14="http://schemas.microsoft.com/office/powerpoint/2010/main" val="28596500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finish up…</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907704" y="1898554"/>
            <a:ext cx="3638550" cy="4752975"/>
          </a:xfrm>
          <a:prstGeom prst="rect">
            <a:avLst/>
          </a:prstGeom>
        </p:spPr>
      </p:pic>
    </p:spTree>
    <p:extLst>
      <p:ext uri="{BB962C8B-B14F-4D97-AF65-F5344CB8AC3E}">
        <p14:creationId xmlns:p14="http://schemas.microsoft.com/office/powerpoint/2010/main" val="1879465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Session Objectives</a:t>
            </a:r>
            <a:endParaRPr lang="en-CA" dirty="0"/>
          </a:p>
        </p:txBody>
      </p:sp>
      <p:sp>
        <p:nvSpPr>
          <p:cNvPr id="3" name="Content Placeholder 2"/>
          <p:cNvSpPr>
            <a:spLocks noGrp="1"/>
          </p:cNvSpPr>
          <p:nvPr>
            <p:ph idx="1"/>
          </p:nvPr>
        </p:nvSpPr>
        <p:spPr>
          <a:xfrm>
            <a:off x="539552" y="1484784"/>
            <a:ext cx="7560840" cy="5373216"/>
          </a:xfrm>
        </p:spPr>
        <p:txBody>
          <a:bodyPr>
            <a:normAutofit/>
          </a:bodyPr>
          <a:lstStyle/>
          <a:p>
            <a:pPr lvl="0"/>
            <a:r>
              <a:rPr lang="en-CA" sz="2400" dirty="0" smtClean="0"/>
              <a:t>Develop </a:t>
            </a:r>
            <a:r>
              <a:rPr lang="en-CA" sz="2400" dirty="0"/>
              <a:t>an overview of </a:t>
            </a:r>
            <a:r>
              <a:rPr lang="en-CA" sz="2400" dirty="0" smtClean="0"/>
              <a:t>BIOLOGY </a:t>
            </a:r>
            <a:r>
              <a:rPr lang="en-CA" sz="2400" dirty="0"/>
              <a:t>CONCEPTS as they build through the K-7 curriculum</a:t>
            </a:r>
          </a:p>
          <a:p>
            <a:pPr lvl="0"/>
            <a:r>
              <a:rPr lang="en-CA" sz="2400" dirty="0"/>
              <a:t>Learn the </a:t>
            </a:r>
            <a:r>
              <a:rPr lang="en-CA" sz="2400" dirty="0" smtClean="0"/>
              <a:t>INQUIRY CYCLE </a:t>
            </a:r>
            <a:r>
              <a:rPr lang="en-CA" sz="2400" dirty="0"/>
              <a:t>and how </a:t>
            </a:r>
            <a:r>
              <a:rPr lang="en-CA" sz="2400" dirty="0" smtClean="0"/>
              <a:t>it </a:t>
            </a:r>
            <a:r>
              <a:rPr lang="en-CA" sz="2400" dirty="0"/>
              <a:t>might be applied to these big ideas</a:t>
            </a:r>
          </a:p>
          <a:p>
            <a:pPr lvl="0"/>
            <a:r>
              <a:rPr lang="en-CA" sz="2400" dirty="0" smtClean="0"/>
              <a:t>Understand how we can use PLACE to weave </a:t>
            </a:r>
            <a:r>
              <a:rPr lang="en-CA" sz="2400" dirty="0"/>
              <a:t>Indigenous perspectives into the teaching of these topics</a:t>
            </a:r>
          </a:p>
          <a:p>
            <a:pPr lvl="0"/>
            <a:r>
              <a:rPr lang="en-CA" sz="2400" dirty="0"/>
              <a:t>Make cross curricular connections </a:t>
            </a:r>
            <a:endParaRPr lang="en-CA" sz="2400" dirty="0" smtClean="0"/>
          </a:p>
          <a:p>
            <a:pPr lvl="0"/>
            <a:r>
              <a:rPr lang="en-CA" sz="2400" dirty="0" smtClean="0"/>
              <a:t>See </a:t>
            </a:r>
            <a:r>
              <a:rPr lang="en-CA" sz="2400" dirty="0"/>
              <a:t>some </a:t>
            </a:r>
            <a:r>
              <a:rPr lang="en-CA" sz="2400" dirty="0" smtClean="0"/>
              <a:t>activities to stimulate </a:t>
            </a:r>
            <a:r>
              <a:rPr lang="en-CA" sz="2400" dirty="0"/>
              <a:t>inquiries about </a:t>
            </a:r>
            <a:r>
              <a:rPr lang="en-CA" sz="2400" dirty="0" smtClean="0"/>
              <a:t>organisms</a:t>
            </a:r>
            <a:endParaRPr lang="en-CA" sz="2400" dirty="0" smtClean="0"/>
          </a:p>
          <a:p>
            <a:r>
              <a:rPr lang="en-CA" sz="2400" dirty="0"/>
              <a:t>Integrate the curricular competencies and learning standards into a unit on these big </a:t>
            </a:r>
            <a:r>
              <a:rPr lang="en-CA" sz="2400" dirty="0" smtClean="0"/>
              <a:t>ideas</a:t>
            </a:r>
            <a:endParaRPr lang="en-CA" sz="2400" dirty="0"/>
          </a:p>
        </p:txBody>
      </p:sp>
    </p:spTree>
    <p:extLst>
      <p:ext uri="{BB962C8B-B14F-4D97-AF65-F5344CB8AC3E}">
        <p14:creationId xmlns:p14="http://schemas.microsoft.com/office/powerpoint/2010/main" val="4153385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Agenda</a:t>
            </a:r>
            <a:endParaRPr lang="en-CA" dirty="0"/>
          </a:p>
        </p:txBody>
      </p:sp>
      <p:sp>
        <p:nvSpPr>
          <p:cNvPr id="3" name="Content Placeholder 2"/>
          <p:cNvSpPr>
            <a:spLocks noGrp="1"/>
          </p:cNvSpPr>
          <p:nvPr>
            <p:ph idx="1"/>
          </p:nvPr>
        </p:nvSpPr>
        <p:spPr>
          <a:xfrm>
            <a:off x="457200" y="1700808"/>
            <a:ext cx="8229600" cy="4896544"/>
          </a:xfrm>
        </p:spPr>
        <p:txBody>
          <a:bodyPr>
            <a:normAutofit lnSpcReduction="10000"/>
          </a:bodyPr>
          <a:lstStyle/>
          <a:p>
            <a:pPr>
              <a:spcBef>
                <a:spcPts val="200"/>
              </a:spcBef>
              <a:spcAft>
                <a:spcPts val="200"/>
              </a:spcAft>
            </a:pPr>
            <a:r>
              <a:rPr lang="en-CA" sz="2800" dirty="0"/>
              <a:t>Acknowledgement </a:t>
            </a:r>
            <a:endParaRPr lang="en-CA" sz="2800" dirty="0" smtClean="0"/>
          </a:p>
          <a:p>
            <a:pPr>
              <a:spcBef>
                <a:spcPts val="200"/>
              </a:spcBef>
              <a:spcAft>
                <a:spcPts val="200"/>
              </a:spcAft>
            </a:pPr>
            <a:r>
              <a:rPr lang="en-CA" sz="2800" dirty="0" smtClean="0"/>
              <a:t>Introductions</a:t>
            </a:r>
            <a:endParaRPr lang="en-CA" sz="2800" dirty="0"/>
          </a:p>
          <a:p>
            <a:pPr>
              <a:spcBef>
                <a:spcPts val="200"/>
              </a:spcBef>
              <a:spcAft>
                <a:spcPts val="200"/>
              </a:spcAft>
            </a:pPr>
            <a:r>
              <a:rPr lang="en-CA" sz="2800" dirty="0"/>
              <a:t>Overview of </a:t>
            </a:r>
            <a:r>
              <a:rPr lang="en-CA" sz="2800" dirty="0" smtClean="0"/>
              <a:t>Biology (25 </a:t>
            </a:r>
            <a:r>
              <a:rPr lang="en-CA" sz="2800" dirty="0"/>
              <a:t>min)</a:t>
            </a:r>
          </a:p>
          <a:p>
            <a:pPr>
              <a:spcBef>
                <a:spcPts val="200"/>
              </a:spcBef>
              <a:spcAft>
                <a:spcPts val="200"/>
              </a:spcAft>
            </a:pPr>
            <a:r>
              <a:rPr lang="en-CA" sz="2800" dirty="0" smtClean="0"/>
              <a:t>7 E Inquiry Cycle </a:t>
            </a:r>
            <a:r>
              <a:rPr lang="en-CA" sz="2800" dirty="0" smtClean="0"/>
              <a:t>(10 </a:t>
            </a:r>
            <a:r>
              <a:rPr lang="en-CA" sz="2800" dirty="0"/>
              <a:t>min)</a:t>
            </a:r>
          </a:p>
          <a:p>
            <a:pPr>
              <a:spcBef>
                <a:spcPts val="200"/>
              </a:spcBef>
              <a:spcAft>
                <a:spcPts val="200"/>
              </a:spcAft>
            </a:pPr>
            <a:r>
              <a:rPr lang="en-CA" sz="2800" dirty="0"/>
              <a:t>Grade Level Groups—curriculum overview (4 pagers)-Read and </a:t>
            </a:r>
            <a:r>
              <a:rPr lang="en-CA" sz="2800" dirty="0" smtClean="0"/>
              <a:t>Discuss </a:t>
            </a:r>
            <a:r>
              <a:rPr lang="en-CA" sz="2800" dirty="0"/>
              <a:t>(15 min)</a:t>
            </a:r>
          </a:p>
          <a:p>
            <a:pPr>
              <a:spcBef>
                <a:spcPts val="200"/>
              </a:spcBef>
              <a:spcAft>
                <a:spcPts val="200"/>
              </a:spcAft>
            </a:pPr>
            <a:r>
              <a:rPr lang="en-CA" sz="2800" dirty="0" smtClean="0"/>
              <a:t>Engage with resources (20 </a:t>
            </a:r>
            <a:r>
              <a:rPr lang="en-CA" sz="2800" dirty="0"/>
              <a:t>min)</a:t>
            </a:r>
          </a:p>
          <a:p>
            <a:pPr>
              <a:spcBef>
                <a:spcPts val="200"/>
              </a:spcBef>
              <a:spcAft>
                <a:spcPts val="200"/>
              </a:spcAft>
            </a:pPr>
            <a:r>
              <a:rPr lang="en-CA" sz="2800" dirty="0"/>
              <a:t>SUPPER BREAK:  5:15 </a:t>
            </a:r>
            <a:r>
              <a:rPr lang="en-CA" sz="2800" dirty="0" smtClean="0"/>
              <a:t>(30 </a:t>
            </a:r>
            <a:r>
              <a:rPr lang="en-CA" sz="2800" dirty="0"/>
              <a:t>min)</a:t>
            </a:r>
          </a:p>
          <a:p>
            <a:pPr>
              <a:spcBef>
                <a:spcPts val="200"/>
              </a:spcBef>
              <a:spcAft>
                <a:spcPts val="200"/>
              </a:spcAft>
            </a:pPr>
            <a:r>
              <a:rPr lang="en-CA" sz="2800" dirty="0"/>
              <a:t>Tying it together—inquiry ideas/planning framework </a:t>
            </a:r>
            <a:r>
              <a:rPr lang="en-CA" sz="2800" dirty="0" smtClean="0"/>
              <a:t>(30 </a:t>
            </a:r>
            <a:r>
              <a:rPr lang="en-CA" sz="2800" dirty="0"/>
              <a:t>min</a:t>
            </a:r>
            <a:r>
              <a:rPr lang="en-CA" sz="2800" dirty="0" smtClean="0"/>
              <a:t>)</a:t>
            </a:r>
          </a:p>
          <a:p>
            <a:pPr>
              <a:spcBef>
                <a:spcPts val="200"/>
              </a:spcBef>
              <a:spcAft>
                <a:spcPts val="200"/>
              </a:spcAft>
            </a:pPr>
            <a:r>
              <a:rPr lang="en-CA" sz="2800" dirty="0" smtClean="0"/>
              <a:t>Feedback</a:t>
            </a:r>
            <a:endParaRPr lang="en-CA" sz="2800" dirty="0"/>
          </a:p>
          <a:p>
            <a:endParaRPr lang="en-CA" dirty="0"/>
          </a:p>
        </p:txBody>
      </p:sp>
    </p:spTree>
    <p:extLst>
      <p:ext uri="{BB962C8B-B14F-4D97-AF65-F5344CB8AC3E}">
        <p14:creationId xmlns:p14="http://schemas.microsoft.com/office/powerpoint/2010/main" val="2054732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b="1" u="sng" dirty="0"/>
              <a:t>OUR BIG IDEAS TODAY</a:t>
            </a:r>
            <a:r>
              <a:rPr lang="en-CA" dirty="0"/>
              <a:t/>
            </a:r>
            <a:br>
              <a:rPr lang="en-CA" dirty="0"/>
            </a:br>
            <a:endParaRPr lang="en-CA" dirty="0"/>
          </a:p>
        </p:txBody>
      </p:sp>
      <p:sp>
        <p:nvSpPr>
          <p:cNvPr id="3" name="Content Placeholder 2"/>
          <p:cNvSpPr>
            <a:spLocks noGrp="1"/>
          </p:cNvSpPr>
          <p:nvPr>
            <p:ph idx="1"/>
          </p:nvPr>
        </p:nvSpPr>
        <p:spPr>
          <a:xfrm>
            <a:off x="457200" y="1628800"/>
            <a:ext cx="8229600" cy="4752528"/>
          </a:xfrm>
        </p:spPr>
        <p:txBody>
          <a:bodyPr>
            <a:normAutofit/>
          </a:bodyPr>
          <a:lstStyle/>
          <a:p>
            <a:r>
              <a:rPr lang="en-CA" sz="2400" dirty="0" smtClean="0"/>
              <a:t>K: Plants </a:t>
            </a:r>
            <a:r>
              <a:rPr lang="en-CA" sz="2400" dirty="0"/>
              <a:t>and animals have observable features</a:t>
            </a:r>
            <a:r>
              <a:rPr lang="en-CA" sz="2400" dirty="0" smtClean="0"/>
              <a:t>.</a:t>
            </a:r>
          </a:p>
          <a:p>
            <a:r>
              <a:rPr lang="en-CA" sz="2400" dirty="0" smtClean="0"/>
              <a:t>Gr 1: Living </a:t>
            </a:r>
            <a:r>
              <a:rPr lang="en-CA" sz="2400" dirty="0"/>
              <a:t>things have features and behaviours that help them survive in their environment</a:t>
            </a:r>
            <a:r>
              <a:rPr lang="en-CA" sz="2400" dirty="0" smtClean="0"/>
              <a:t>.</a:t>
            </a:r>
          </a:p>
          <a:p>
            <a:r>
              <a:rPr lang="en-CA" sz="2400" dirty="0" smtClean="0"/>
              <a:t>Gr 2: Living </a:t>
            </a:r>
            <a:r>
              <a:rPr lang="en-CA" sz="2400" dirty="0"/>
              <a:t>things have life cycles adapted to their environment</a:t>
            </a:r>
            <a:r>
              <a:rPr lang="en-CA" sz="2400" dirty="0" smtClean="0"/>
              <a:t>.</a:t>
            </a:r>
          </a:p>
          <a:p>
            <a:r>
              <a:rPr lang="en-CA" sz="2400" dirty="0" smtClean="0"/>
              <a:t>Gr </a:t>
            </a:r>
            <a:r>
              <a:rPr lang="en-CA" sz="2400" dirty="0"/>
              <a:t>3: </a:t>
            </a:r>
            <a:r>
              <a:rPr lang="en-CA" sz="2400" dirty="0"/>
              <a:t>Living things are diverse, can be grouped, and interact in their ecosystems</a:t>
            </a:r>
            <a:r>
              <a:rPr lang="en-CA" sz="2400" dirty="0" smtClean="0"/>
              <a:t>.</a:t>
            </a:r>
          </a:p>
          <a:p>
            <a:r>
              <a:rPr lang="en-CA" sz="2400" dirty="0" smtClean="0"/>
              <a:t>Gr </a:t>
            </a:r>
            <a:r>
              <a:rPr lang="en-CA" sz="2400" dirty="0"/>
              <a:t>4: </a:t>
            </a:r>
            <a:r>
              <a:rPr lang="en-CA" sz="2400" dirty="0" smtClean="0"/>
              <a:t>Organisms interact in their biomes.</a:t>
            </a:r>
            <a:endParaRPr lang="en-CA" sz="2400" dirty="0"/>
          </a:p>
          <a:p>
            <a:r>
              <a:rPr lang="en-CA" sz="2400" dirty="0"/>
              <a:t>Gr 7: </a:t>
            </a:r>
            <a:r>
              <a:rPr lang="en-CA" sz="2400" dirty="0"/>
              <a:t>Evolution by natural selection provides an explanation for the diversity and survival of living things</a:t>
            </a:r>
            <a:endParaRPr lang="en-CA" sz="2400" dirty="0"/>
          </a:p>
        </p:txBody>
      </p:sp>
    </p:spTree>
    <p:extLst>
      <p:ext uri="{BB962C8B-B14F-4D97-AF65-F5344CB8AC3E}">
        <p14:creationId xmlns:p14="http://schemas.microsoft.com/office/powerpoint/2010/main" val="903784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620688"/>
            <a:ext cx="7488832" cy="6043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0752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the characteristics of living things?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2102551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Characteristics of Living Things</a:t>
            </a:r>
            <a:endParaRPr lang="en-CA" dirty="0"/>
          </a:p>
        </p:txBody>
      </p:sp>
      <p:sp>
        <p:nvSpPr>
          <p:cNvPr id="3" name="Content Placeholder 2"/>
          <p:cNvSpPr>
            <a:spLocks noGrp="1"/>
          </p:cNvSpPr>
          <p:nvPr>
            <p:ph idx="1"/>
          </p:nvPr>
        </p:nvSpPr>
        <p:spPr>
          <a:xfrm>
            <a:off x="457200" y="1981200"/>
            <a:ext cx="3610744" cy="4544144"/>
          </a:xfrm>
        </p:spPr>
        <p:txBody>
          <a:bodyPr>
            <a:normAutofit/>
          </a:bodyPr>
          <a:lstStyle/>
          <a:p>
            <a:pPr algn="just" fontAlgn="base">
              <a:lnSpc>
                <a:spcPts val="3150"/>
              </a:lnSpc>
              <a:spcAft>
                <a:spcPts val="0"/>
              </a:spcAft>
            </a:pPr>
            <a:r>
              <a:rPr lang="en-CA" sz="2600" dirty="0" smtClean="0">
                <a:latin typeface="Helvetica"/>
                <a:cs typeface="Times New Roman"/>
              </a:rPr>
              <a:t>Energy (nutrition)</a:t>
            </a:r>
          </a:p>
          <a:p>
            <a:pPr algn="just" fontAlgn="base">
              <a:lnSpc>
                <a:spcPts val="3150"/>
              </a:lnSpc>
              <a:spcAft>
                <a:spcPts val="0"/>
              </a:spcAft>
            </a:pPr>
            <a:r>
              <a:rPr lang="en-CA" sz="2600" dirty="0" smtClean="0">
                <a:latin typeface="Helvetica"/>
                <a:cs typeface="Times New Roman"/>
              </a:rPr>
              <a:t>Cells</a:t>
            </a:r>
          </a:p>
          <a:p>
            <a:pPr algn="just" fontAlgn="base">
              <a:lnSpc>
                <a:spcPts val="3150"/>
              </a:lnSpc>
              <a:spcAft>
                <a:spcPts val="0"/>
              </a:spcAft>
            </a:pPr>
            <a:r>
              <a:rPr lang="en-CA" sz="2600" dirty="0" smtClean="0">
                <a:latin typeface="Helvetica"/>
                <a:cs typeface="Times New Roman"/>
              </a:rPr>
              <a:t>DNA/genetic material</a:t>
            </a:r>
          </a:p>
          <a:p>
            <a:pPr algn="just" fontAlgn="base">
              <a:lnSpc>
                <a:spcPts val="3150"/>
              </a:lnSpc>
              <a:spcAft>
                <a:spcPts val="0"/>
              </a:spcAft>
            </a:pPr>
            <a:r>
              <a:rPr lang="en-CA" sz="2600" dirty="0" smtClean="0">
                <a:latin typeface="Helvetica"/>
                <a:cs typeface="Times New Roman"/>
              </a:rPr>
              <a:t>Reproduction</a:t>
            </a:r>
          </a:p>
          <a:p>
            <a:pPr algn="just" fontAlgn="base">
              <a:lnSpc>
                <a:spcPts val="3150"/>
              </a:lnSpc>
              <a:spcAft>
                <a:spcPts val="0"/>
              </a:spcAft>
            </a:pPr>
            <a:r>
              <a:rPr lang="en-CA" sz="2600" dirty="0" smtClean="0">
                <a:latin typeface="Helvetica"/>
                <a:cs typeface="Times New Roman"/>
              </a:rPr>
              <a:t>Growth &amp; Development</a:t>
            </a:r>
          </a:p>
          <a:p>
            <a:pPr algn="just" fontAlgn="base">
              <a:lnSpc>
                <a:spcPts val="3150"/>
              </a:lnSpc>
              <a:spcAft>
                <a:spcPts val="0"/>
              </a:spcAft>
            </a:pPr>
            <a:r>
              <a:rPr lang="en-CA" sz="2600" dirty="0" smtClean="0">
                <a:latin typeface="Helvetica"/>
                <a:cs typeface="Times New Roman"/>
              </a:rPr>
              <a:t>Response</a:t>
            </a:r>
          </a:p>
          <a:p>
            <a:pPr algn="just" fontAlgn="base">
              <a:lnSpc>
                <a:spcPts val="3150"/>
              </a:lnSpc>
              <a:spcAft>
                <a:spcPts val="0"/>
              </a:spcAft>
            </a:pPr>
            <a:r>
              <a:rPr lang="en-CA" sz="2600" dirty="0" smtClean="0">
                <a:latin typeface="Helvetica"/>
                <a:cs typeface="Times New Roman"/>
              </a:rPr>
              <a:t>Evolve</a:t>
            </a:r>
          </a:p>
          <a:p>
            <a:pPr algn="just" fontAlgn="base">
              <a:lnSpc>
                <a:spcPts val="3150"/>
              </a:lnSpc>
              <a:spcAft>
                <a:spcPts val="0"/>
              </a:spcAft>
            </a:pPr>
            <a:endParaRPr lang="en-CA" sz="2600" dirty="0" smtClean="0">
              <a:latin typeface="Helvetica"/>
              <a:cs typeface="Times New Roman"/>
            </a:endParaRPr>
          </a:p>
          <a:p>
            <a:pPr algn="just" fontAlgn="base">
              <a:lnSpc>
                <a:spcPts val="3150"/>
              </a:lnSpc>
              <a:spcAft>
                <a:spcPts val="0"/>
              </a:spcAft>
            </a:pPr>
            <a:endParaRPr lang="en-CA" sz="2400" dirty="0"/>
          </a:p>
          <a:p>
            <a:endParaRPr lang="en-CA" dirty="0"/>
          </a:p>
        </p:txBody>
      </p:sp>
      <p:pic>
        <p:nvPicPr>
          <p:cNvPr id="4" name="Picture 3"/>
          <p:cNvPicPr>
            <a:picLocks noChangeAspect="1"/>
          </p:cNvPicPr>
          <p:nvPr/>
        </p:nvPicPr>
        <p:blipFill>
          <a:blip r:embed="rId2"/>
          <a:stretch>
            <a:fillRect/>
          </a:stretch>
        </p:blipFill>
        <p:spPr>
          <a:xfrm>
            <a:off x="4139952" y="1772816"/>
            <a:ext cx="4912468" cy="2376264"/>
          </a:xfrm>
          <a:prstGeom prst="rect">
            <a:avLst/>
          </a:prstGeom>
        </p:spPr>
      </p:pic>
    </p:spTree>
    <p:extLst>
      <p:ext uri="{BB962C8B-B14F-4D97-AF65-F5344CB8AC3E}">
        <p14:creationId xmlns:p14="http://schemas.microsoft.com/office/powerpoint/2010/main" val="3692585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92696"/>
            <a:ext cx="3352800" cy="914400"/>
          </a:xfrm>
        </p:spPr>
        <p:txBody>
          <a:bodyPr/>
          <a:lstStyle/>
          <a:p>
            <a:r>
              <a:rPr lang="en-CA" sz="2400" dirty="0" smtClean="0"/>
              <a:t>Is this living?</a:t>
            </a:r>
            <a:endParaRPr lang="en-CA" sz="2400" dirty="0"/>
          </a:p>
        </p:txBody>
      </p:sp>
      <p:pic>
        <p:nvPicPr>
          <p:cNvPr id="7" name="Content Placeholder 6"/>
          <p:cNvPicPr>
            <a:picLocks noGrp="1" noChangeAspect="1"/>
          </p:cNvPicPr>
          <p:nvPr>
            <p:ph idx="1"/>
          </p:nvPr>
        </p:nvPicPr>
        <p:blipFill>
          <a:blip r:embed="rId2"/>
          <a:stretch>
            <a:fillRect/>
          </a:stretch>
        </p:blipFill>
        <p:spPr>
          <a:xfrm>
            <a:off x="4572000" y="1556792"/>
            <a:ext cx="2410453" cy="1807840"/>
          </a:xfrm>
          <a:prstGeom prst="rect">
            <a:avLst/>
          </a:prstGeom>
        </p:spPr>
      </p:pic>
      <p:sp>
        <p:nvSpPr>
          <p:cNvPr id="4" name="Text Placeholder 3"/>
          <p:cNvSpPr>
            <a:spLocks noGrp="1"/>
          </p:cNvSpPr>
          <p:nvPr>
            <p:ph type="body" sz="half" idx="2"/>
          </p:nvPr>
        </p:nvSpPr>
        <p:spPr>
          <a:xfrm>
            <a:off x="457201" y="1556792"/>
            <a:ext cx="3466728" cy="4824536"/>
          </a:xfrm>
        </p:spPr>
        <p:txBody>
          <a:bodyPr>
            <a:normAutofit/>
          </a:bodyPr>
          <a:lstStyle/>
          <a:p>
            <a:endParaRPr lang="en-CA" dirty="0"/>
          </a:p>
        </p:txBody>
      </p:sp>
      <p:pic>
        <p:nvPicPr>
          <p:cNvPr id="5" name="Picture 4"/>
          <p:cNvPicPr>
            <a:picLocks noChangeAspect="1"/>
          </p:cNvPicPr>
          <p:nvPr/>
        </p:nvPicPr>
        <p:blipFill>
          <a:blip r:embed="rId3"/>
          <a:stretch>
            <a:fillRect/>
          </a:stretch>
        </p:blipFill>
        <p:spPr>
          <a:xfrm>
            <a:off x="471646" y="1547479"/>
            <a:ext cx="2420994" cy="3236473"/>
          </a:xfrm>
          <a:prstGeom prst="rect">
            <a:avLst/>
          </a:prstGeom>
        </p:spPr>
      </p:pic>
      <p:pic>
        <p:nvPicPr>
          <p:cNvPr id="6" name="Picture 5"/>
          <p:cNvPicPr>
            <a:picLocks noChangeAspect="1"/>
          </p:cNvPicPr>
          <p:nvPr/>
        </p:nvPicPr>
        <p:blipFill>
          <a:blip r:embed="rId4"/>
          <a:stretch>
            <a:fillRect/>
          </a:stretch>
        </p:blipFill>
        <p:spPr>
          <a:xfrm>
            <a:off x="1341733" y="4505385"/>
            <a:ext cx="2571750" cy="1847850"/>
          </a:xfrm>
          <a:prstGeom prst="rect">
            <a:avLst/>
          </a:prstGeom>
        </p:spPr>
      </p:pic>
      <p:pic>
        <p:nvPicPr>
          <p:cNvPr id="8" name="Picture 7"/>
          <p:cNvPicPr>
            <a:picLocks noChangeAspect="1"/>
          </p:cNvPicPr>
          <p:nvPr/>
        </p:nvPicPr>
        <p:blipFill>
          <a:blip r:embed="rId5"/>
          <a:stretch>
            <a:fillRect/>
          </a:stretch>
        </p:blipFill>
        <p:spPr>
          <a:xfrm>
            <a:off x="5508104" y="3393488"/>
            <a:ext cx="3128153" cy="2780928"/>
          </a:xfrm>
          <a:prstGeom prst="rect">
            <a:avLst/>
          </a:prstGeom>
        </p:spPr>
      </p:pic>
    </p:spTree>
    <p:extLst>
      <p:ext uri="{BB962C8B-B14F-4D97-AF65-F5344CB8AC3E}">
        <p14:creationId xmlns:p14="http://schemas.microsoft.com/office/powerpoint/2010/main" val="1183114702"/>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385</TotalTime>
  <Words>834</Words>
  <Application>Microsoft Office PowerPoint</Application>
  <PresentationFormat>On-screen Show (4:3)</PresentationFormat>
  <Paragraphs>75</Paragraphs>
  <Slides>23</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Helvetica</vt:lpstr>
      <vt:lpstr>Times New Roman</vt:lpstr>
      <vt:lpstr>Trebuchet MS</vt:lpstr>
      <vt:lpstr>Wingdings 3</vt:lpstr>
      <vt:lpstr>Facet</vt:lpstr>
      <vt:lpstr>Organisms, Diversity and Evolution—through an inquiry lens</vt:lpstr>
      <vt:lpstr>Acknowledgement</vt:lpstr>
      <vt:lpstr>Session Objectives</vt:lpstr>
      <vt:lpstr>Agenda</vt:lpstr>
      <vt:lpstr>OUR BIG IDEAS TODAY </vt:lpstr>
      <vt:lpstr>PowerPoint Presentation</vt:lpstr>
      <vt:lpstr>What are the characteristics of living things?</vt:lpstr>
      <vt:lpstr>Characteristics of Living Things</vt:lpstr>
      <vt:lpstr>Is this living?</vt:lpstr>
      <vt:lpstr>Biology has two great concepts:  UNITY</vt:lpstr>
      <vt:lpstr>And DIVERSITY</vt:lpstr>
      <vt:lpstr>PowerPoint Presentation</vt:lpstr>
      <vt:lpstr>Make a dichotomous key….</vt:lpstr>
      <vt:lpstr>PowerPoint Presentation</vt:lpstr>
      <vt:lpstr>PowerPoint Presentation</vt:lpstr>
      <vt:lpstr>PowerPoint Presentation</vt:lpstr>
      <vt:lpstr>A brief summary….</vt:lpstr>
      <vt:lpstr>Barbellus….</vt:lpstr>
      <vt:lpstr>Using the ENVIRONMENT as one of the 7 E’s…</vt:lpstr>
      <vt:lpstr>Use the environment as your starting point….</vt:lpstr>
      <vt:lpstr>Now explore:</vt:lpstr>
      <vt:lpstr>Make some plans</vt:lpstr>
      <vt:lpstr>To finish up…</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ENERGY—through an inquiry lens</dc:title>
  <dc:creator>Donna</dc:creator>
  <cp:lastModifiedBy>Donna Morgan</cp:lastModifiedBy>
  <cp:revision>23</cp:revision>
  <dcterms:created xsi:type="dcterms:W3CDTF">2018-01-29T15:33:56Z</dcterms:created>
  <dcterms:modified xsi:type="dcterms:W3CDTF">2018-02-22T21:28:57Z</dcterms:modified>
</cp:coreProperties>
</file>