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2"/>
  </p:notesMasterIdLst>
  <p:handoutMasterIdLst>
    <p:handoutMasterId r:id="rId33"/>
  </p:handoutMasterIdLst>
  <p:sldIdLst>
    <p:sldId id="256" r:id="rId2"/>
    <p:sldId id="257" r:id="rId3"/>
    <p:sldId id="288" r:id="rId4"/>
    <p:sldId id="258" r:id="rId5"/>
    <p:sldId id="259" r:id="rId6"/>
    <p:sldId id="260" r:id="rId7"/>
    <p:sldId id="261" r:id="rId8"/>
    <p:sldId id="262" r:id="rId9"/>
    <p:sldId id="265" r:id="rId10"/>
    <p:sldId id="290" r:id="rId11"/>
    <p:sldId id="291" r:id="rId12"/>
    <p:sldId id="292" r:id="rId13"/>
    <p:sldId id="293" r:id="rId14"/>
    <p:sldId id="263" r:id="rId15"/>
    <p:sldId id="276" r:id="rId16"/>
    <p:sldId id="275" r:id="rId17"/>
    <p:sldId id="269" r:id="rId18"/>
    <p:sldId id="268" r:id="rId19"/>
    <p:sldId id="264" r:id="rId20"/>
    <p:sldId id="277" r:id="rId21"/>
    <p:sldId id="278" r:id="rId22"/>
    <p:sldId id="279" r:id="rId23"/>
    <p:sldId id="280" r:id="rId24"/>
    <p:sldId id="294" r:id="rId25"/>
    <p:sldId id="282" r:id="rId26"/>
    <p:sldId id="295" r:id="rId27"/>
    <p:sldId id="283" r:id="rId28"/>
    <p:sldId id="273" r:id="rId29"/>
    <p:sldId id="274" r:id="rId30"/>
    <p:sldId id="287"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1434" y="96"/>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dirty="0" smtClean="0"/>
              <a:t>FORCES through an Inquiry Lens</a:t>
            </a:r>
          </a:p>
          <a:p>
            <a:r>
              <a:rPr lang="en-US" dirty="0" smtClean="0"/>
              <a:t>-Donna Morgan, </a:t>
            </a:r>
            <a:r>
              <a:rPr lang="en-US" smtClean="0"/>
              <a:t>Math/Science Consultant</a:t>
            </a:r>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0CE9844-6093-4FF4-98F6-93ACDAD0A61D}" type="datetimeFigureOut">
              <a:rPr lang="en-US" smtClean="0"/>
              <a:t>4/19/2018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B4610FE-D212-4052-83B1-57DA301BFB6B}" type="slidenum">
              <a:rPr lang="en-US" smtClean="0"/>
              <a:t>‹#›</a:t>
            </a:fld>
            <a:endParaRPr lang="en-US"/>
          </a:p>
        </p:txBody>
      </p:sp>
    </p:spTree>
    <p:extLst>
      <p:ext uri="{BB962C8B-B14F-4D97-AF65-F5344CB8AC3E}">
        <p14:creationId xmlns:p14="http://schemas.microsoft.com/office/powerpoint/2010/main" val="2437310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727606BB-7C64-4DD1-A2D0-E38EBB31CF6A}" type="datetimeFigureOut">
              <a:rPr lang="en-US" smtClean="0"/>
              <a:t>4/19/2018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33EAE1D6-45EE-4814-A1DC-1AF1E7120040}" type="slidenum">
              <a:rPr lang="en-US" smtClean="0"/>
              <a:t>‹#›</a:t>
            </a:fld>
            <a:endParaRPr lang="en-US"/>
          </a:p>
        </p:txBody>
      </p:sp>
    </p:spTree>
    <p:extLst>
      <p:ext uri="{BB962C8B-B14F-4D97-AF65-F5344CB8AC3E}">
        <p14:creationId xmlns:p14="http://schemas.microsoft.com/office/powerpoint/2010/main" val="376920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 mark for Lilian </a:t>
            </a:r>
            <a:r>
              <a:rPr lang="en-US" dirty="0" err="1" smtClean="0"/>
              <a:t>Dyck</a:t>
            </a:r>
            <a:r>
              <a:rPr lang="en-US" dirty="0" smtClean="0"/>
              <a:t> </a:t>
            </a:r>
            <a:r>
              <a:rPr lang="en-US" dirty="0" err="1" smtClean="0"/>
              <a:t>segemnt</a:t>
            </a:r>
            <a:endParaRPr lang="en-US" dirty="0"/>
          </a:p>
        </p:txBody>
      </p:sp>
      <p:sp>
        <p:nvSpPr>
          <p:cNvPr id="4" name="Slide Number Placeholder 3"/>
          <p:cNvSpPr>
            <a:spLocks noGrp="1"/>
          </p:cNvSpPr>
          <p:nvPr>
            <p:ph type="sldNum" sz="quarter" idx="10"/>
          </p:nvPr>
        </p:nvSpPr>
        <p:spPr/>
        <p:txBody>
          <a:bodyPr/>
          <a:lstStyle/>
          <a:p>
            <a:fld id="{33EAE1D6-45EE-4814-A1DC-1AF1E7120040}" type="slidenum">
              <a:rPr lang="en-US" smtClean="0"/>
              <a:t>2</a:t>
            </a:fld>
            <a:endParaRPr lang="en-US"/>
          </a:p>
        </p:txBody>
      </p:sp>
    </p:spTree>
    <p:extLst>
      <p:ext uri="{BB962C8B-B14F-4D97-AF65-F5344CB8AC3E}">
        <p14:creationId xmlns:p14="http://schemas.microsoft.com/office/powerpoint/2010/main" val="278335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lustre (shiny, dull, fluorescent)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flexibility (brittle, malleable, ductile, flexible—bendable, stretchable, breaks easily apart,)</a:t>
            </a:r>
          </a:p>
          <a:p>
            <a:endParaRPr lang="en-US" dirty="0"/>
          </a:p>
        </p:txBody>
      </p:sp>
      <p:sp>
        <p:nvSpPr>
          <p:cNvPr id="4" name="Slide Number Placeholder 3"/>
          <p:cNvSpPr>
            <a:spLocks noGrp="1"/>
          </p:cNvSpPr>
          <p:nvPr>
            <p:ph type="sldNum" sz="quarter" idx="10"/>
          </p:nvPr>
        </p:nvSpPr>
        <p:spPr/>
        <p:txBody>
          <a:bodyPr/>
          <a:lstStyle/>
          <a:p>
            <a:fld id="{33EAE1D6-45EE-4814-A1DC-1AF1E7120040}" type="slidenum">
              <a:rPr lang="en-US" smtClean="0"/>
              <a:t>9</a:t>
            </a:fld>
            <a:endParaRPr lang="en-US"/>
          </a:p>
        </p:txBody>
      </p:sp>
    </p:spTree>
    <p:extLst>
      <p:ext uri="{BB962C8B-B14F-4D97-AF65-F5344CB8AC3E}">
        <p14:creationId xmlns:p14="http://schemas.microsoft.com/office/powerpoint/2010/main" val="232623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351959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F4526-8925-40B4-A729-BAE76E10EB76}" type="datetimeFigureOut">
              <a:rPr lang="en-CA" smtClean="0"/>
              <a:t>2018-04-19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371987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1933378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73550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335511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39931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14373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41337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266937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261871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97849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AF4526-8925-40B4-A729-BAE76E10EB76}" type="datetimeFigureOut">
              <a:rPr lang="en-CA" smtClean="0"/>
              <a:t>2018-04-19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263029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AF4526-8925-40B4-A729-BAE76E10EB76}" type="datetimeFigureOut">
              <a:rPr lang="en-CA" smtClean="0"/>
              <a:t>2018-04-19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4792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308831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202237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6AF4526-8925-40B4-A729-BAE76E10EB76}" type="datetimeFigureOut">
              <a:rPr lang="en-CA" smtClean="0"/>
              <a:t>2018-04-19</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343479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F4526-8925-40B4-A729-BAE76E10EB76}" type="datetimeFigureOut">
              <a:rPr lang="en-CA" smtClean="0"/>
              <a:t>2018-04-19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44C930-9F0E-4955-897F-B2EA6F31B8CF}" type="slidenum">
              <a:rPr lang="en-CA" smtClean="0"/>
              <a:t>‹#›</a:t>
            </a:fld>
            <a:endParaRPr lang="en-CA"/>
          </a:p>
        </p:txBody>
      </p:sp>
    </p:spTree>
    <p:extLst>
      <p:ext uri="{BB962C8B-B14F-4D97-AF65-F5344CB8AC3E}">
        <p14:creationId xmlns:p14="http://schemas.microsoft.com/office/powerpoint/2010/main" val="42019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AF4526-8925-40B4-A729-BAE76E10EB76}" type="datetimeFigureOut">
              <a:rPr lang="en-CA" smtClean="0"/>
              <a:t>2018-04-19</a:t>
            </a:fld>
            <a:endParaRPr lang="en-C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044C930-9F0E-4955-897F-B2EA6F31B8CF}" type="slidenum">
              <a:rPr lang="en-CA" smtClean="0"/>
              <a:t>‹#›</a:t>
            </a:fld>
            <a:endParaRPr lang="en-CA"/>
          </a:p>
        </p:txBody>
      </p:sp>
    </p:spTree>
    <p:extLst>
      <p:ext uri="{BB962C8B-B14F-4D97-AF65-F5344CB8AC3E}">
        <p14:creationId xmlns:p14="http://schemas.microsoft.com/office/powerpoint/2010/main" val="3372639698"/>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37pir0ej_S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ptn.ca/coyotescience/"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6RRFVXs4f7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facebook.com/MythBusters/videos/10155560170523224/?t=6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effectLst>
                  <a:outerShdw blurRad="38100" dist="38100" dir="2700000" algn="tl">
                    <a:srgbClr val="000000">
                      <a:alpha val="43137"/>
                    </a:srgbClr>
                  </a:outerShdw>
                </a:effectLst>
                <a:latin typeface="Arial Black" panose="020B0A04020102020204" pitchFamily="34" charset="0"/>
              </a:rPr>
              <a:t>Matter—through an inquiry lens</a:t>
            </a:r>
            <a:endParaRPr lang="en-CA" dirty="0">
              <a:effectLst>
                <a:outerShdw blurRad="38100" dist="38100" dir="2700000" algn="tl">
                  <a:srgbClr val="000000">
                    <a:alpha val="43137"/>
                  </a:srgbClr>
                </a:outerShdw>
              </a:effectLst>
              <a:latin typeface="Arial Black" panose="020B0A04020102020204" pitchFamily="34" charset="0"/>
            </a:endParaRPr>
          </a:p>
        </p:txBody>
      </p:sp>
      <p:sp>
        <p:nvSpPr>
          <p:cNvPr id="3" name="Subtitle 2"/>
          <p:cNvSpPr>
            <a:spLocks noGrp="1"/>
          </p:cNvSpPr>
          <p:nvPr>
            <p:ph type="subTitle" idx="1"/>
          </p:nvPr>
        </p:nvSpPr>
        <p:spPr/>
        <p:txBody>
          <a:bodyPr>
            <a:normAutofit/>
          </a:bodyPr>
          <a:lstStyle/>
          <a:p>
            <a:r>
              <a:rPr lang="en-CA" dirty="0" smtClean="0"/>
              <a:t>Donna Morgan</a:t>
            </a:r>
          </a:p>
          <a:p>
            <a:r>
              <a:rPr lang="en-CA" dirty="0" smtClean="0"/>
              <a:t>Math/Science Consultant</a:t>
            </a:r>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89" t="10359" r="52716" b="79281"/>
          <a:stretch/>
        </p:blipFill>
        <p:spPr bwMode="auto">
          <a:xfrm>
            <a:off x="5508104" y="5638800"/>
            <a:ext cx="3192359"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89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Demo</a:t>
            </a:r>
            <a:endParaRPr lang="en-US" dirty="0"/>
          </a:p>
        </p:txBody>
      </p:sp>
      <p:pic>
        <p:nvPicPr>
          <p:cNvPr id="4" name="Content Placeholder 3"/>
          <p:cNvPicPr>
            <a:picLocks noGrp="1" noChangeAspect="1"/>
          </p:cNvPicPr>
          <p:nvPr>
            <p:ph idx="1"/>
          </p:nvPr>
        </p:nvPicPr>
        <p:blipFill>
          <a:blip r:embed="rId2"/>
          <a:stretch>
            <a:fillRect/>
          </a:stretch>
        </p:blipFill>
        <p:spPr>
          <a:xfrm>
            <a:off x="1835696" y="1523679"/>
            <a:ext cx="5904656" cy="5066195"/>
          </a:xfrm>
          <a:prstGeom prst="rect">
            <a:avLst/>
          </a:prstGeom>
        </p:spPr>
      </p:pic>
    </p:spTree>
    <p:extLst>
      <p:ext uri="{BB962C8B-B14F-4D97-AF65-F5344CB8AC3E}">
        <p14:creationId xmlns:p14="http://schemas.microsoft.com/office/powerpoint/2010/main" val="373827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Properties</a:t>
            </a:r>
            <a:endParaRPr lang="en-US" dirty="0"/>
          </a:p>
        </p:txBody>
      </p:sp>
      <p:sp>
        <p:nvSpPr>
          <p:cNvPr id="3" name="Content Placeholder 2"/>
          <p:cNvSpPr>
            <a:spLocks noGrp="1"/>
          </p:cNvSpPr>
          <p:nvPr>
            <p:ph idx="1"/>
          </p:nvPr>
        </p:nvSpPr>
        <p:spPr/>
        <p:txBody>
          <a:bodyPr/>
          <a:lstStyle/>
          <a:p>
            <a:r>
              <a:rPr lang="en-US" dirty="0" smtClean="0"/>
              <a:t>Chemical properties are characteristics that are determined by how a substance interacts with other materials:</a:t>
            </a:r>
          </a:p>
          <a:p>
            <a:r>
              <a:rPr lang="en-US" dirty="0" smtClean="0"/>
              <a:t>Flammability: reaction with oxygen to burn</a:t>
            </a:r>
          </a:p>
          <a:p>
            <a:r>
              <a:rPr lang="en-US" dirty="0" smtClean="0"/>
              <a:t>Stability vs Reactivity: how readily does it react?</a:t>
            </a:r>
          </a:p>
          <a:p>
            <a:r>
              <a:rPr lang="en-US" dirty="0" smtClean="0"/>
              <a:t>Acid/Base interactions</a:t>
            </a:r>
          </a:p>
          <a:p>
            <a:r>
              <a:rPr lang="en-US" dirty="0" smtClean="0"/>
              <a:t>Toxicity: Is it poisonous?</a:t>
            </a:r>
          </a:p>
          <a:p>
            <a:endParaRPr lang="en-US" dirty="0" smtClean="0"/>
          </a:p>
          <a:p>
            <a:endParaRPr lang="en-US" dirty="0"/>
          </a:p>
        </p:txBody>
      </p:sp>
    </p:spTree>
    <p:extLst>
      <p:ext uri="{BB962C8B-B14F-4D97-AF65-F5344CB8AC3E}">
        <p14:creationId xmlns:p14="http://schemas.microsoft.com/office/powerpoint/2010/main" val="249207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matter</a:t>
            </a:r>
            <a:endParaRPr lang="en-US" dirty="0"/>
          </a:p>
        </p:txBody>
      </p:sp>
      <p:sp>
        <p:nvSpPr>
          <p:cNvPr id="3" name="Content Placeholder 2"/>
          <p:cNvSpPr>
            <a:spLocks noGrp="1"/>
          </p:cNvSpPr>
          <p:nvPr>
            <p:ph idx="1"/>
          </p:nvPr>
        </p:nvSpPr>
        <p:spPr>
          <a:xfrm>
            <a:off x="827700" y="2052925"/>
            <a:ext cx="6707936" cy="4209082"/>
          </a:xfrm>
        </p:spPr>
        <p:txBody>
          <a:bodyPr>
            <a:normAutofit/>
          </a:bodyPr>
          <a:lstStyle/>
          <a:p>
            <a:r>
              <a:rPr lang="en-US" sz="3200" dirty="0" smtClean="0"/>
              <a:t>Take your envelope of words and see if you can classify them</a:t>
            </a:r>
            <a:endParaRPr lang="en-US" sz="3200" dirty="0"/>
          </a:p>
        </p:txBody>
      </p:sp>
    </p:spTree>
    <p:extLst>
      <p:ext uri="{BB962C8B-B14F-4D97-AF65-F5344CB8AC3E}">
        <p14:creationId xmlns:p14="http://schemas.microsoft.com/office/powerpoint/2010/main" val="3801019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matter</a:t>
            </a:r>
            <a:endParaRPr lang="en-US" dirty="0"/>
          </a:p>
        </p:txBody>
      </p:sp>
      <p:sp>
        <p:nvSpPr>
          <p:cNvPr id="3" name="Content Placeholder 2"/>
          <p:cNvSpPr>
            <a:spLocks noGrp="1"/>
          </p:cNvSpPr>
          <p:nvPr>
            <p:ph idx="1"/>
          </p:nvPr>
        </p:nvSpPr>
        <p:spPr>
          <a:xfrm>
            <a:off x="827700" y="2052925"/>
            <a:ext cx="6707936" cy="4209082"/>
          </a:xfrm>
        </p:spPr>
        <p:txBody>
          <a:bodyPr>
            <a:normAutofit/>
          </a:bodyPr>
          <a:lstStyle/>
          <a:p>
            <a:r>
              <a:rPr lang="en-US" sz="3200" dirty="0" smtClean="0"/>
              <a:t>Take your envelope of words and see if you can classify them</a:t>
            </a:r>
          </a:p>
          <a:p>
            <a:r>
              <a:rPr lang="en-US" sz="3200" dirty="0" smtClean="0"/>
              <a:t>How about if I give you these words: compound; element; mixture; pure substance; homogenous; </a:t>
            </a:r>
            <a:r>
              <a:rPr lang="en-US" sz="3200" dirty="0" err="1" smtClean="0"/>
              <a:t>heterogenous</a:t>
            </a:r>
            <a:endParaRPr lang="en-US" sz="3200" dirty="0"/>
          </a:p>
        </p:txBody>
      </p:sp>
    </p:spTree>
    <p:extLst>
      <p:ext uri="{BB962C8B-B14F-4D97-AF65-F5344CB8AC3E}">
        <p14:creationId xmlns:p14="http://schemas.microsoft.com/office/powerpoint/2010/main" val="358288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about if I give you this schema?</a:t>
            </a:r>
            <a:endParaRPr lang="en-CA" dirty="0"/>
          </a:p>
        </p:txBody>
      </p:sp>
      <p:pic>
        <p:nvPicPr>
          <p:cNvPr id="8" name="Content Placeholder 7"/>
          <p:cNvPicPr>
            <a:picLocks noGrp="1" noChangeAspect="1"/>
          </p:cNvPicPr>
          <p:nvPr>
            <p:ph idx="1"/>
          </p:nvPr>
        </p:nvPicPr>
        <p:blipFill>
          <a:blip r:embed="rId2"/>
          <a:stretch>
            <a:fillRect/>
          </a:stretch>
        </p:blipFill>
        <p:spPr>
          <a:xfrm>
            <a:off x="827088" y="2978226"/>
            <a:ext cx="6711950" cy="2344585"/>
          </a:xfrm>
          <a:prstGeom prst="rect">
            <a:avLst/>
          </a:prstGeom>
        </p:spPr>
      </p:pic>
    </p:spTree>
    <p:extLst>
      <p:ext uri="{BB962C8B-B14F-4D97-AF65-F5344CB8AC3E}">
        <p14:creationId xmlns:p14="http://schemas.microsoft.com/office/powerpoint/2010/main" val="2878841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9512" y="1412776"/>
            <a:ext cx="8650092" cy="4464497"/>
          </a:xfrm>
          <a:prstGeom prst="rect">
            <a:avLst/>
          </a:prstGeom>
        </p:spPr>
      </p:pic>
      <p:sp>
        <p:nvSpPr>
          <p:cNvPr id="7" name="Rectangle 6"/>
          <p:cNvSpPr/>
          <p:nvPr/>
        </p:nvSpPr>
        <p:spPr>
          <a:xfrm>
            <a:off x="323528" y="188640"/>
            <a:ext cx="7776864" cy="769441"/>
          </a:xfrm>
          <a:prstGeom prst="rect">
            <a:avLst/>
          </a:prstGeom>
        </p:spPr>
        <p:txBody>
          <a:bodyPr wrap="square">
            <a:spAutoFit/>
          </a:bodyPr>
          <a:lstStyle/>
          <a:p>
            <a:r>
              <a:rPr lang="en-CA" sz="4400" dirty="0"/>
              <a:t>What is a physical change?</a:t>
            </a:r>
            <a:endParaRPr lang="en-US" sz="4400" dirty="0"/>
          </a:p>
        </p:txBody>
      </p:sp>
    </p:spTree>
    <p:extLst>
      <p:ext uri="{BB962C8B-B14F-4D97-AF65-F5344CB8AC3E}">
        <p14:creationId xmlns:p14="http://schemas.microsoft.com/office/powerpoint/2010/main" val="2302680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710" y="452718"/>
            <a:ext cx="7903714" cy="1400530"/>
          </a:xfrm>
        </p:spPr>
        <p:txBody>
          <a:bodyPr/>
          <a:lstStyle/>
          <a:p>
            <a:r>
              <a:rPr lang="en-CA" dirty="0" smtClean="0"/>
              <a:t>What is a chemical change?</a:t>
            </a:r>
            <a:endParaRPr lang="en-CA" dirty="0"/>
          </a:p>
        </p:txBody>
      </p:sp>
      <p:pic>
        <p:nvPicPr>
          <p:cNvPr id="5" name="Picture 4" descr="Image result for burning a m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953622"/>
            <a:ext cx="4253449" cy="239408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buNone/>
            </a:pPr>
            <a:r>
              <a:rPr lang="en-CA" dirty="0"/>
              <a:t>A chemical reaction happens when one or more substances change into entirely new substances with different</a:t>
            </a:r>
          </a:p>
          <a:p>
            <a:pPr marL="0" indent="0">
              <a:buNone/>
            </a:pPr>
            <a:r>
              <a:rPr lang="en-CA" dirty="0"/>
              <a:t>properties.</a:t>
            </a:r>
          </a:p>
          <a:p>
            <a:pPr marL="0" indent="0">
              <a:buNone/>
            </a:pPr>
            <a:endParaRPr lang="en-CA" dirty="0"/>
          </a:p>
          <a:p>
            <a:pPr marL="0" indent="0">
              <a:buNone/>
            </a:pPr>
            <a:r>
              <a:rPr lang="en-CA" dirty="0"/>
              <a:t>When we burn a match, a chemical reaction occurs.  Heat is made, smoke (gas) is made, and the resulting match is very different.  It is also hard to UNDO.</a:t>
            </a:r>
          </a:p>
          <a:p>
            <a:endParaRPr lang="en-US" dirty="0"/>
          </a:p>
        </p:txBody>
      </p:sp>
    </p:spTree>
    <p:extLst>
      <p:ext uri="{BB962C8B-B14F-4D97-AF65-F5344CB8AC3E}">
        <p14:creationId xmlns:p14="http://schemas.microsoft.com/office/powerpoint/2010/main" val="395952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904656"/>
          </a:xfrm>
        </p:spPr>
        <p:txBody>
          <a:bodyPr>
            <a:normAutofit/>
          </a:bodyPr>
          <a:lstStyle/>
          <a:p>
            <a:pPr marL="109728" indent="0">
              <a:buNone/>
            </a:pPr>
            <a:endParaRPr lang="en-CA" sz="4800" dirty="0" smtClean="0"/>
          </a:p>
          <a:p>
            <a:endParaRPr lang="en-CA" dirty="0"/>
          </a:p>
        </p:txBody>
      </p:sp>
      <p:pic>
        <p:nvPicPr>
          <p:cNvPr id="2" name="Picture 1"/>
          <p:cNvPicPr>
            <a:picLocks noChangeAspect="1"/>
          </p:cNvPicPr>
          <p:nvPr/>
        </p:nvPicPr>
        <p:blipFill>
          <a:blip r:embed="rId2"/>
          <a:stretch>
            <a:fillRect/>
          </a:stretch>
        </p:blipFill>
        <p:spPr>
          <a:xfrm>
            <a:off x="539552" y="188640"/>
            <a:ext cx="6858594" cy="6486706"/>
          </a:xfrm>
          <a:prstGeom prst="rect">
            <a:avLst/>
          </a:prstGeom>
        </p:spPr>
      </p:pic>
    </p:spTree>
    <p:extLst>
      <p:ext uri="{BB962C8B-B14F-4D97-AF65-F5344CB8AC3E}">
        <p14:creationId xmlns:p14="http://schemas.microsoft.com/office/powerpoint/2010/main" val="42846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7pir0ej_SE"/>
          <p:cNvPicPr>
            <a:picLocks noGrp="1" noRot="1" noChangeAspect="1"/>
          </p:cNvPicPr>
          <p:nvPr>
            <p:ph idx="1"/>
            <a:videoFile r:link="rId1"/>
          </p:nvPr>
        </p:nvPicPr>
        <p:blipFill>
          <a:blip r:embed="rId3"/>
          <a:stretch>
            <a:fillRect/>
          </a:stretch>
        </p:blipFill>
        <p:spPr>
          <a:xfrm>
            <a:off x="1096522" y="1268760"/>
            <a:ext cx="7168797" cy="4032448"/>
          </a:xfrm>
          <a:prstGeom prst="rect">
            <a:avLst/>
          </a:prstGeom>
        </p:spPr>
      </p:pic>
    </p:spTree>
    <p:extLst>
      <p:ext uri="{BB962C8B-B14F-4D97-AF65-F5344CB8AC3E}">
        <p14:creationId xmlns:p14="http://schemas.microsoft.com/office/powerpoint/2010/main" val="3619715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 time</a:t>
            </a:r>
            <a:endParaRPr lang="en-CA" dirty="0"/>
          </a:p>
        </p:txBody>
      </p:sp>
      <p:sp>
        <p:nvSpPr>
          <p:cNvPr id="3" name="Content Placeholder 2"/>
          <p:cNvSpPr>
            <a:spLocks noGrp="1"/>
          </p:cNvSpPr>
          <p:nvPr>
            <p:ph idx="1"/>
          </p:nvPr>
        </p:nvSpPr>
        <p:spPr/>
        <p:txBody>
          <a:bodyPr>
            <a:normAutofit/>
          </a:bodyPr>
          <a:lstStyle/>
          <a:p>
            <a:r>
              <a:rPr lang="en-US" sz="3600" dirty="0" smtClean="0"/>
              <a:t>Can you identify chemical and physical changes?</a:t>
            </a:r>
            <a:endParaRPr lang="en-US" sz="3600" dirty="0"/>
          </a:p>
        </p:txBody>
      </p:sp>
    </p:spTree>
    <p:extLst>
      <p:ext uri="{BB962C8B-B14F-4D97-AF65-F5344CB8AC3E}">
        <p14:creationId xmlns:p14="http://schemas.microsoft.com/office/powerpoint/2010/main" val="353966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924943"/>
            <a:ext cx="4968552" cy="627427"/>
          </a:xfrm>
        </p:spPr>
        <p:txBody>
          <a:bodyPr>
            <a:normAutofit fontScale="90000"/>
          </a:bodyPr>
          <a:lstStyle/>
          <a:p>
            <a:r>
              <a:rPr lang="en-CA" sz="3600" dirty="0" smtClean="0"/>
              <a:t>Acknowledgement</a:t>
            </a:r>
            <a:endParaRPr lang="en-CA" sz="3600" dirty="0"/>
          </a:p>
        </p:txBody>
      </p:sp>
      <p:pic>
        <p:nvPicPr>
          <p:cNvPr id="5" name="Picture Placeholder 4">
            <a:hlinkClick r:id="rId3"/>
          </p:cNvPr>
          <p:cNvPicPr>
            <a:picLocks noGrp="1" noChangeAspect="1"/>
          </p:cNvPicPr>
          <p:nvPr>
            <p:ph type="pic" idx="1"/>
          </p:nvPr>
        </p:nvPicPr>
        <p:blipFill>
          <a:blip r:embed="rId4"/>
          <a:srcRect l="4820" r="4820"/>
          <a:stretch>
            <a:fillRect/>
          </a:stretch>
        </p:blipFill>
        <p:spPr>
          <a:xfrm>
            <a:off x="0" y="0"/>
            <a:ext cx="4643438" cy="2852738"/>
          </a:xfrm>
          <a:prstGeom prst="rect">
            <a:avLst/>
          </a:prstGeom>
        </p:spPr>
      </p:pic>
      <p:sp>
        <p:nvSpPr>
          <p:cNvPr id="4" name="Text Placeholder 3"/>
          <p:cNvSpPr>
            <a:spLocks noGrp="1"/>
          </p:cNvSpPr>
          <p:nvPr>
            <p:ph type="body" sz="half" idx="2"/>
          </p:nvPr>
        </p:nvSpPr>
        <p:spPr>
          <a:xfrm>
            <a:off x="2411760" y="3429000"/>
            <a:ext cx="6048672" cy="2808312"/>
          </a:xfrm>
        </p:spPr>
        <p:txBody>
          <a:bodyPr/>
          <a:lstStyle/>
          <a:p>
            <a:r>
              <a:rPr lang="en-CA" sz="2800" dirty="0" smtClean="0"/>
              <a:t>We acknowledge the traditional, </a:t>
            </a:r>
            <a:r>
              <a:rPr lang="en-CA" sz="2800" dirty="0" err="1" smtClean="0"/>
              <a:t>unceded</a:t>
            </a:r>
            <a:r>
              <a:rPr lang="en-CA" sz="2800" dirty="0" smtClean="0"/>
              <a:t> territories of the Coast Salish peoples, the </a:t>
            </a:r>
            <a:r>
              <a:rPr lang="en-CA" sz="2800" dirty="0" err="1" smtClean="0"/>
              <a:t>Musqueam</a:t>
            </a:r>
            <a:r>
              <a:rPr lang="en-CA" sz="2800" dirty="0" smtClean="0"/>
              <a:t>, Squamish and </a:t>
            </a:r>
            <a:r>
              <a:rPr lang="en-CA" sz="2800" dirty="0" err="1" smtClean="0"/>
              <a:t>Tsleil-Waututh</a:t>
            </a:r>
            <a:r>
              <a:rPr lang="en-CA" sz="2800" dirty="0" smtClean="0"/>
              <a:t> </a:t>
            </a:r>
            <a:r>
              <a:rPr lang="en-CA" sz="2800" dirty="0" smtClean="0"/>
              <a:t>Nations </a:t>
            </a:r>
            <a:r>
              <a:rPr lang="en-CA" sz="2800" dirty="0" smtClean="0"/>
              <a:t>on whose land we live, learn and work.</a:t>
            </a:r>
          </a:p>
          <a:p>
            <a:endParaRPr lang="en-CA" dirty="0"/>
          </a:p>
          <a:p>
            <a:endParaRPr lang="en-CA" dirty="0"/>
          </a:p>
        </p:txBody>
      </p:sp>
    </p:spTree>
    <p:extLst>
      <p:ext uri="{BB962C8B-B14F-4D97-AF65-F5344CB8AC3E}">
        <p14:creationId xmlns:p14="http://schemas.microsoft.com/office/powerpoint/2010/main" val="4253863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States of Matter</a:t>
            </a:r>
            <a:endParaRPr lang="en-CA" dirty="0"/>
          </a:p>
        </p:txBody>
      </p:sp>
      <p:pic>
        <p:nvPicPr>
          <p:cNvPr id="5" name="Content Placeholder 4"/>
          <p:cNvPicPr>
            <a:picLocks noGrp="1" noChangeAspect="1"/>
          </p:cNvPicPr>
          <p:nvPr>
            <p:ph idx="1"/>
          </p:nvPr>
        </p:nvPicPr>
        <p:blipFill>
          <a:blip r:embed="rId2"/>
          <a:stretch>
            <a:fillRect/>
          </a:stretch>
        </p:blipFill>
        <p:spPr>
          <a:xfrm>
            <a:off x="683568" y="2132856"/>
            <a:ext cx="7243233" cy="3096344"/>
          </a:xfrm>
          <a:prstGeom prst="rect">
            <a:avLst/>
          </a:prstGeom>
        </p:spPr>
      </p:pic>
    </p:spTree>
    <p:extLst>
      <p:ext uri="{BB962C8B-B14F-4D97-AF65-F5344CB8AC3E}">
        <p14:creationId xmlns:p14="http://schemas.microsoft.com/office/powerpoint/2010/main" val="3293758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3200" dirty="0" smtClean="0"/>
              <a:t>Randomness: The toughest concept in Science</a:t>
            </a:r>
            <a:endParaRPr lang="en-CA" sz="3200" dirty="0"/>
          </a:p>
        </p:txBody>
      </p:sp>
      <p:pic>
        <p:nvPicPr>
          <p:cNvPr id="5" name="Content Placeholder 4"/>
          <p:cNvPicPr>
            <a:picLocks noGrp="1" noChangeAspect="1"/>
          </p:cNvPicPr>
          <p:nvPr>
            <p:ph idx="1"/>
          </p:nvPr>
        </p:nvPicPr>
        <p:blipFill>
          <a:blip r:embed="rId2"/>
          <a:stretch>
            <a:fillRect/>
          </a:stretch>
        </p:blipFill>
        <p:spPr>
          <a:xfrm>
            <a:off x="437608" y="2017841"/>
            <a:ext cx="7518767" cy="4230560"/>
          </a:xfrm>
          <a:prstGeom prst="rect">
            <a:avLst/>
          </a:prstGeom>
        </p:spPr>
      </p:pic>
    </p:spTree>
    <p:extLst>
      <p:ext uri="{BB962C8B-B14F-4D97-AF65-F5344CB8AC3E}">
        <p14:creationId xmlns:p14="http://schemas.microsoft.com/office/powerpoint/2010/main" val="3993573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Mixtures</a:t>
            </a:r>
            <a:endParaRPr lang="en-CA" dirty="0"/>
          </a:p>
        </p:txBody>
      </p:sp>
      <p:sp>
        <p:nvSpPr>
          <p:cNvPr id="2" name="Content Placeholder 1"/>
          <p:cNvSpPr>
            <a:spLocks noGrp="1"/>
          </p:cNvSpPr>
          <p:nvPr>
            <p:ph idx="1"/>
          </p:nvPr>
        </p:nvSpPr>
        <p:spPr/>
        <p:txBody>
          <a:bodyPr/>
          <a:lstStyle/>
          <a:p>
            <a:r>
              <a:rPr lang="en-US" dirty="0" smtClean="0"/>
              <a:t>Solutions are HOMOGENEOUS (same through-out, mixed at molecular level)</a:t>
            </a:r>
          </a:p>
          <a:p>
            <a:r>
              <a:rPr lang="en-US" dirty="0" smtClean="0"/>
              <a:t>Mechanical Mixtures, Suspensions, Emulsions and Colloids are HETEROGENEOUS (varied)</a:t>
            </a:r>
          </a:p>
          <a:p>
            <a:r>
              <a:rPr lang="en-CA" dirty="0"/>
              <a:t>A heterogeneous mixture is a mixture in which the composition is not uniform throughout the mixture.</a:t>
            </a:r>
          </a:p>
          <a:p>
            <a:r>
              <a:rPr lang="en-CA" dirty="0"/>
              <a:t>A phase is a separate layer in a heterogeneous mixture.</a:t>
            </a:r>
          </a:p>
          <a:p>
            <a:endParaRPr lang="en-US" dirty="0"/>
          </a:p>
        </p:txBody>
      </p:sp>
    </p:spTree>
    <p:extLst>
      <p:ext uri="{BB962C8B-B14F-4D97-AF65-F5344CB8AC3E}">
        <p14:creationId xmlns:p14="http://schemas.microsoft.com/office/powerpoint/2010/main" val="132495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Separation techniques</a:t>
            </a:r>
            <a:endParaRPr lang="en-CA" dirty="0"/>
          </a:p>
        </p:txBody>
      </p:sp>
      <p:sp>
        <p:nvSpPr>
          <p:cNvPr id="2" name="Content Placeholder 1"/>
          <p:cNvSpPr>
            <a:spLocks noGrp="1"/>
          </p:cNvSpPr>
          <p:nvPr>
            <p:ph idx="1"/>
          </p:nvPr>
        </p:nvSpPr>
        <p:spPr/>
        <p:txBody>
          <a:bodyPr/>
          <a:lstStyle/>
          <a:p>
            <a:r>
              <a:rPr lang="en-CA" dirty="0" smtClean="0"/>
              <a:t>We can use various ways to separate solutions and heterogeneous mixtures.</a:t>
            </a:r>
          </a:p>
          <a:p>
            <a:r>
              <a:rPr lang="en-CA" dirty="0" err="1" smtClean="0"/>
              <a:t>Oolichan</a:t>
            </a:r>
            <a:r>
              <a:rPr lang="en-CA" dirty="0" smtClean="0"/>
              <a:t> </a:t>
            </a:r>
            <a:r>
              <a:rPr lang="en-CA" dirty="0" smtClean="0">
                <a:hlinkClick r:id="rId2"/>
              </a:rPr>
              <a:t>Grease</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645024"/>
            <a:ext cx="471784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118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Designing Experiments</a:t>
            </a:r>
            <a:endParaRPr lang="en-CA" dirty="0"/>
          </a:p>
        </p:txBody>
      </p:sp>
      <p:sp>
        <p:nvSpPr>
          <p:cNvPr id="3" name="Content Placeholder 2"/>
          <p:cNvSpPr>
            <a:spLocks noGrp="1"/>
          </p:cNvSpPr>
          <p:nvPr>
            <p:ph idx="1"/>
          </p:nvPr>
        </p:nvSpPr>
        <p:spPr/>
        <p:txBody>
          <a:bodyPr/>
          <a:lstStyle/>
          <a:p>
            <a:r>
              <a:rPr lang="en-CA" dirty="0" smtClean="0">
                <a:hlinkClick r:id="rId2"/>
              </a:rPr>
              <a:t>https://www.facebook.com/MythBusters/videos/10155560170523224/?t=60</a:t>
            </a:r>
            <a:endParaRPr lang="en-CA" dirty="0"/>
          </a:p>
        </p:txBody>
      </p:sp>
    </p:spTree>
    <p:extLst>
      <p:ext uri="{BB962C8B-B14F-4D97-AF65-F5344CB8AC3E}">
        <p14:creationId xmlns:p14="http://schemas.microsoft.com/office/powerpoint/2010/main" val="324698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027" y="707475"/>
            <a:ext cx="7623699" cy="1603131"/>
          </a:xfrm>
          <a:prstGeom prst="rect">
            <a:avLst/>
          </a:prstGeom>
          <a:ln w="12700">
            <a:solidFill>
              <a:schemeClr val="bg1"/>
            </a:solidFill>
          </a:ln>
        </p:spPr>
        <p:txBody>
          <a:bodyPr wrap="square">
            <a:spAutoFit/>
          </a:bodyPr>
          <a:lstStyle/>
          <a:p>
            <a:pPr marL="457200" marR="0">
              <a:lnSpc>
                <a:spcPct val="115000"/>
              </a:lnSpc>
              <a:spcBef>
                <a:spcPts val="0"/>
              </a:spcBef>
              <a:spcAft>
                <a:spcPts val="1000"/>
              </a:spcAft>
            </a:pPr>
            <a:r>
              <a:rPr lang="en-US" sz="4800" b="1" dirty="0" smtClean="0">
                <a:effectLst/>
                <a:latin typeface="Calibri" panose="020F0502020204030204" pitchFamily="34" charset="0"/>
                <a:ea typeface="Calibri" panose="020F0502020204030204" pitchFamily="34" charset="0"/>
                <a:cs typeface="Times New Roman" panose="02020603050405020304" pitchFamily="18" charset="0"/>
              </a:rPr>
              <a:t>Assessing Inquiry</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06027" y="2348880"/>
            <a:ext cx="7954405" cy="4031873"/>
          </a:xfrm>
          <a:prstGeom prst="rect">
            <a:avLst/>
          </a:prstGeom>
        </p:spPr>
        <p:txBody>
          <a:bodyPr wrap="square">
            <a:spAutoFit/>
          </a:bodyPr>
          <a:lstStyle/>
          <a:p>
            <a:r>
              <a:rPr lang="en-CA" sz="3200" dirty="0" smtClean="0"/>
              <a:t>Types of Evidence We can Collect</a:t>
            </a:r>
          </a:p>
          <a:p>
            <a:endParaRPr lang="en-CA" sz="3200" dirty="0"/>
          </a:p>
          <a:p>
            <a:pPr marL="342900" indent="-342900">
              <a:buFont typeface="Arial" panose="020B0604020202020204" pitchFamily="34" charset="0"/>
              <a:buChar char="•"/>
            </a:pPr>
            <a:r>
              <a:rPr lang="en-CA" sz="2400" dirty="0" smtClean="0"/>
              <a:t>Formal </a:t>
            </a:r>
            <a:r>
              <a:rPr lang="en-CA" sz="2400" dirty="0"/>
              <a:t>and informal observations</a:t>
            </a:r>
          </a:p>
          <a:p>
            <a:pPr marL="342900" indent="-342900">
              <a:buFont typeface="Arial" panose="020B0604020202020204" pitchFamily="34" charset="0"/>
              <a:buChar char="•"/>
            </a:pPr>
            <a:r>
              <a:rPr lang="en-CA" sz="2400" dirty="0" smtClean="0"/>
              <a:t>Discussions</a:t>
            </a:r>
            <a:r>
              <a:rPr lang="en-CA" sz="2400" dirty="0"/>
              <a:t>, learning conversations, questioning, conferences</a:t>
            </a:r>
          </a:p>
          <a:p>
            <a:pPr marL="342900" indent="-342900">
              <a:buFont typeface="Arial" panose="020B0604020202020204" pitchFamily="34" charset="0"/>
              <a:buChar char="•"/>
            </a:pPr>
            <a:r>
              <a:rPr lang="en-CA" sz="2400" dirty="0" smtClean="0"/>
              <a:t>Tasks </a:t>
            </a:r>
            <a:r>
              <a:rPr lang="en-CA" sz="2400" dirty="0"/>
              <a:t>done in groups</a:t>
            </a:r>
          </a:p>
          <a:p>
            <a:pPr marL="342900" indent="-342900">
              <a:buFont typeface="Arial" panose="020B0604020202020204" pitchFamily="34" charset="0"/>
              <a:buChar char="•"/>
            </a:pPr>
            <a:r>
              <a:rPr lang="en-CA" sz="2400" dirty="0" smtClean="0"/>
              <a:t>Demonstrations</a:t>
            </a:r>
            <a:r>
              <a:rPr lang="en-CA" sz="2400" dirty="0"/>
              <a:t>, performances</a:t>
            </a:r>
          </a:p>
          <a:p>
            <a:pPr marL="342900" indent="-342900">
              <a:buFont typeface="Arial" panose="020B0604020202020204" pitchFamily="34" charset="0"/>
              <a:buChar char="•"/>
            </a:pPr>
            <a:r>
              <a:rPr lang="en-CA" sz="2400" dirty="0" smtClean="0"/>
              <a:t>Projects</a:t>
            </a:r>
            <a:r>
              <a:rPr lang="en-CA" sz="2400" dirty="0"/>
              <a:t>, portfolios</a:t>
            </a:r>
          </a:p>
          <a:p>
            <a:pPr marL="342900" indent="-342900">
              <a:buFont typeface="Arial" panose="020B0604020202020204" pitchFamily="34" charset="0"/>
              <a:buChar char="•"/>
            </a:pPr>
            <a:r>
              <a:rPr lang="en-CA" sz="2400" dirty="0" smtClean="0"/>
              <a:t>Peer </a:t>
            </a:r>
            <a:r>
              <a:rPr lang="en-CA" sz="2400" dirty="0"/>
              <a:t>and self-assessments</a:t>
            </a:r>
          </a:p>
          <a:p>
            <a:pPr marL="342900" indent="-342900">
              <a:buFont typeface="Arial" panose="020B0604020202020204" pitchFamily="34" charset="0"/>
              <a:buChar char="•"/>
            </a:pPr>
            <a:r>
              <a:rPr lang="en-CA" sz="2400" dirty="0" smtClean="0"/>
              <a:t>Self-reflections</a:t>
            </a:r>
            <a:endParaRPr lang="en-CA" sz="2400" dirty="0"/>
          </a:p>
        </p:txBody>
      </p:sp>
    </p:spTree>
    <p:extLst>
      <p:ext uri="{BB962C8B-B14F-4D97-AF65-F5344CB8AC3E}">
        <p14:creationId xmlns:p14="http://schemas.microsoft.com/office/powerpoint/2010/main" val="122096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08" y="1052736"/>
            <a:ext cx="747831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10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Key Steps in Planning Assessment </a:t>
            </a:r>
            <a:r>
              <a:rPr lang="en-CA" dirty="0"/>
              <a:t/>
            </a:r>
            <a:br>
              <a:rPr lang="en-CA" dirty="0"/>
            </a:br>
            <a:endParaRPr lang="en-CA" dirty="0"/>
          </a:p>
        </p:txBody>
      </p:sp>
      <p:sp>
        <p:nvSpPr>
          <p:cNvPr id="4" name="Content Placeholder 3"/>
          <p:cNvSpPr>
            <a:spLocks noGrp="1"/>
          </p:cNvSpPr>
          <p:nvPr>
            <p:ph idx="1"/>
          </p:nvPr>
        </p:nvSpPr>
        <p:spPr>
          <a:xfrm>
            <a:off x="611560" y="1844825"/>
            <a:ext cx="6927794" cy="4403582"/>
          </a:xfrm>
        </p:spPr>
        <p:txBody>
          <a:bodyPr>
            <a:noAutofit/>
          </a:bodyPr>
          <a:lstStyle/>
          <a:p>
            <a:r>
              <a:rPr lang="en-CA" sz="2800" dirty="0" smtClean="0"/>
              <a:t>Plan the assessment at the same time as you plan the unit</a:t>
            </a:r>
            <a:endParaRPr lang="en-CA" sz="2800" dirty="0"/>
          </a:p>
          <a:p>
            <a:r>
              <a:rPr lang="en-CA" sz="2800" dirty="0" smtClean="0"/>
              <a:t>Have clear criteria—and where possible, co-construct the criteria with students</a:t>
            </a:r>
            <a:endParaRPr lang="en-CA" sz="2800" dirty="0"/>
          </a:p>
          <a:p>
            <a:r>
              <a:rPr lang="en-CA" sz="2800" dirty="0" smtClean="0"/>
              <a:t>Plan assessment to be on-going, have multiple points where students get feedback, and vary WHO gives the feedback (teacher, peer, self, audience)</a:t>
            </a:r>
          </a:p>
        </p:txBody>
      </p:sp>
    </p:spTree>
    <p:extLst>
      <p:ext uri="{BB962C8B-B14F-4D97-AF65-F5344CB8AC3E}">
        <p14:creationId xmlns:p14="http://schemas.microsoft.com/office/powerpoint/2010/main" val="58806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explore:</a:t>
            </a:r>
            <a:endParaRPr lang="en-US" dirty="0"/>
          </a:p>
        </p:txBody>
      </p:sp>
      <p:sp>
        <p:nvSpPr>
          <p:cNvPr id="3" name="Content Placeholder 2"/>
          <p:cNvSpPr>
            <a:spLocks noGrp="1"/>
          </p:cNvSpPr>
          <p:nvPr>
            <p:ph idx="1"/>
          </p:nvPr>
        </p:nvSpPr>
        <p:spPr/>
        <p:txBody>
          <a:bodyPr>
            <a:normAutofit/>
          </a:bodyPr>
          <a:lstStyle/>
          <a:p>
            <a:r>
              <a:rPr lang="en-US" sz="3200" dirty="0" smtClean="0"/>
              <a:t>Read through the four-pager on your topic area</a:t>
            </a:r>
          </a:p>
          <a:p>
            <a:r>
              <a:rPr lang="en-US" sz="3200" dirty="0" smtClean="0"/>
              <a:t>Explore the four “LOW CEILING/HIGH FLOOR” activities in the </a:t>
            </a:r>
            <a:r>
              <a:rPr lang="en-US" sz="3200" dirty="0" err="1" smtClean="0"/>
              <a:t>Superlab</a:t>
            </a:r>
            <a:r>
              <a:rPr lang="en-US" sz="3200" dirty="0" smtClean="0"/>
              <a:t>.</a:t>
            </a:r>
          </a:p>
        </p:txBody>
      </p:sp>
    </p:spTree>
    <p:extLst>
      <p:ext uri="{BB962C8B-B14F-4D97-AF65-F5344CB8AC3E}">
        <p14:creationId xmlns:p14="http://schemas.microsoft.com/office/powerpoint/2010/main" val="493363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3200" dirty="0"/>
          </a:p>
          <a:p>
            <a:r>
              <a:rPr lang="en-US" sz="3200" dirty="0"/>
              <a:t>DINNER </a:t>
            </a:r>
            <a:r>
              <a:rPr lang="en-US" sz="3200" dirty="0" smtClean="0"/>
              <a:t>BREAK</a:t>
            </a:r>
            <a:endParaRPr lang="en-US" dirty="0"/>
          </a:p>
        </p:txBody>
      </p:sp>
    </p:spTree>
    <p:extLst>
      <p:ext uri="{BB962C8B-B14F-4D97-AF65-F5344CB8AC3E}">
        <p14:creationId xmlns:p14="http://schemas.microsoft.com/office/powerpoint/2010/main" val="2859650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Reminders</a:t>
            </a:r>
            <a:endParaRPr lang="en-CA" dirty="0"/>
          </a:p>
        </p:txBody>
      </p:sp>
      <p:sp>
        <p:nvSpPr>
          <p:cNvPr id="2" name="Content Placeholder 1"/>
          <p:cNvSpPr>
            <a:spLocks noGrp="1"/>
          </p:cNvSpPr>
          <p:nvPr>
            <p:ph idx="1"/>
          </p:nvPr>
        </p:nvSpPr>
        <p:spPr/>
        <p:txBody>
          <a:bodyPr/>
          <a:lstStyle/>
          <a:p>
            <a:r>
              <a:rPr lang="en-CA" dirty="0" smtClean="0"/>
              <a:t>Science Blog</a:t>
            </a:r>
          </a:p>
          <a:p>
            <a:r>
              <a:rPr lang="en-CA" dirty="0" smtClean="0"/>
              <a:t>Science and Children</a:t>
            </a:r>
          </a:p>
          <a:p>
            <a:r>
              <a:rPr lang="en-CA" dirty="0" smtClean="0"/>
              <a:t>Science Video Contest April 30</a:t>
            </a:r>
          </a:p>
          <a:p>
            <a:r>
              <a:rPr lang="en-CA" dirty="0" smtClean="0"/>
              <a:t>May 9</a:t>
            </a:r>
            <a:endParaRPr lang="en-CA" dirty="0"/>
          </a:p>
        </p:txBody>
      </p:sp>
    </p:spTree>
    <p:extLst>
      <p:ext uri="{BB962C8B-B14F-4D97-AF65-F5344CB8AC3E}">
        <p14:creationId xmlns:p14="http://schemas.microsoft.com/office/powerpoint/2010/main" val="2851838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On The Back of your Name Tag</a:t>
            </a:r>
            <a:endParaRPr lang="en-CA"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1772816"/>
            <a:ext cx="4600922" cy="460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386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Objectives</a:t>
            </a:r>
            <a:endParaRPr lang="en-CA" dirty="0"/>
          </a:p>
        </p:txBody>
      </p:sp>
      <p:sp>
        <p:nvSpPr>
          <p:cNvPr id="3" name="Content Placeholder 2"/>
          <p:cNvSpPr>
            <a:spLocks noGrp="1"/>
          </p:cNvSpPr>
          <p:nvPr>
            <p:ph idx="1"/>
          </p:nvPr>
        </p:nvSpPr>
        <p:spPr>
          <a:xfrm>
            <a:off x="179512" y="1340768"/>
            <a:ext cx="8136904" cy="5184576"/>
          </a:xfrm>
        </p:spPr>
        <p:txBody>
          <a:bodyPr>
            <a:normAutofit/>
          </a:bodyPr>
          <a:lstStyle/>
          <a:p>
            <a:pPr lvl="0"/>
            <a:r>
              <a:rPr lang="en-CA" dirty="0" smtClean="0"/>
              <a:t>Develop </a:t>
            </a:r>
            <a:r>
              <a:rPr lang="en-CA" dirty="0"/>
              <a:t>an overview of </a:t>
            </a:r>
            <a:r>
              <a:rPr lang="en-CA" dirty="0" smtClean="0"/>
              <a:t>MATTER </a:t>
            </a:r>
            <a:r>
              <a:rPr lang="en-CA" dirty="0"/>
              <a:t>CONCEPTS as they build </a:t>
            </a:r>
            <a:r>
              <a:rPr lang="en-CA" dirty="0" smtClean="0"/>
              <a:t>through the </a:t>
            </a:r>
            <a:r>
              <a:rPr lang="en-CA" dirty="0"/>
              <a:t>K-7 curriculum</a:t>
            </a:r>
          </a:p>
          <a:p>
            <a:pPr lvl="0"/>
            <a:r>
              <a:rPr lang="en-CA" dirty="0" smtClean="0"/>
              <a:t>Learn some lab invitations, hands on inquiry and some demonstrations to stimulate thinking.</a:t>
            </a:r>
          </a:p>
          <a:p>
            <a:pPr lvl="0"/>
            <a:r>
              <a:rPr lang="en-CA" dirty="0" smtClean="0"/>
              <a:t>Develop tools to assess inquiry</a:t>
            </a:r>
            <a:endParaRPr lang="en-CA" dirty="0"/>
          </a:p>
          <a:p>
            <a:pPr lvl="0"/>
            <a:r>
              <a:rPr lang="en-CA" dirty="0" smtClean="0"/>
              <a:t>Weave </a:t>
            </a:r>
            <a:r>
              <a:rPr lang="en-CA" dirty="0"/>
              <a:t>Indigenous perspectives into the teaching of these topics</a:t>
            </a:r>
          </a:p>
          <a:p>
            <a:pPr lvl="0"/>
            <a:r>
              <a:rPr lang="en-CA" dirty="0"/>
              <a:t>Make cross curricular connections with </a:t>
            </a:r>
            <a:r>
              <a:rPr lang="en-CA" dirty="0" smtClean="0"/>
              <a:t>MATTER </a:t>
            </a:r>
            <a:r>
              <a:rPr lang="en-CA" dirty="0"/>
              <a:t>topics</a:t>
            </a:r>
          </a:p>
          <a:p>
            <a:pPr lvl="0"/>
            <a:endParaRPr lang="en-CA" dirty="0"/>
          </a:p>
          <a:p>
            <a:endParaRPr lang="en-CA" dirty="0"/>
          </a:p>
        </p:txBody>
      </p:sp>
    </p:spTree>
    <p:extLst>
      <p:ext uri="{BB962C8B-B14F-4D97-AF65-F5344CB8AC3E}">
        <p14:creationId xmlns:p14="http://schemas.microsoft.com/office/powerpoint/2010/main" val="415338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899592" y="1124744"/>
            <a:ext cx="7715200" cy="4824536"/>
          </a:xfrm>
        </p:spPr>
        <p:txBody>
          <a:bodyPr>
            <a:normAutofit fontScale="92500" lnSpcReduction="10000"/>
          </a:bodyPr>
          <a:lstStyle/>
          <a:p>
            <a:pPr>
              <a:spcBef>
                <a:spcPts val="200"/>
              </a:spcBef>
              <a:spcAft>
                <a:spcPts val="200"/>
              </a:spcAft>
            </a:pPr>
            <a:r>
              <a:rPr lang="en-CA" sz="2800" dirty="0"/>
              <a:t>Acknowledgement </a:t>
            </a:r>
            <a:endParaRPr lang="en-CA" sz="2800" dirty="0" smtClean="0"/>
          </a:p>
          <a:p>
            <a:pPr>
              <a:spcBef>
                <a:spcPts val="200"/>
              </a:spcBef>
              <a:spcAft>
                <a:spcPts val="200"/>
              </a:spcAft>
            </a:pPr>
            <a:r>
              <a:rPr lang="en-CA" sz="2800" dirty="0" smtClean="0"/>
              <a:t>Introductions</a:t>
            </a:r>
            <a:endParaRPr lang="en-CA" sz="2800" dirty="0"/>
          </a:p>
          <a:p>
            <a:pPr>
              <a:spcBef>
                <a:spcPts val="200"/>
              </a:spcBef>
              <a:spcAft>
                <a:spcPts val="200"/>
              </a:spcAft>
            </a:pPr>
            <a:r>
              <a:rPr lang="en-CA" sz="2800" dirty="0"/>
              <a:t>Overview of </a:t>
            </a:r>
            <a:r>
              <a:rPr lang="en-CA" sz="2800" dirty="0" smtClean="0"/>
              <a:t>MATTER (30 </a:t>
            </a:r>
            <a:r>
              <a:rPr lang="en-CA" sz="2800" dirty="0"/>
              <a:t>min)</a:t>
            </a:r>
          </a:p>
          <a:p>
            <a:pPr>
              <a:spcBef>
                <a:spcPts val="200"/>
              </a:spcBef>
              <a:spcAft>
                <a:spcPts val="200"/>
              </a:spcAft>
            </a:pPr>
            <a:r>
              <a:rPr lang="en-CA" sz="2800" dirty="0" smtClean="0"/>
              <a:t>Assessment of Inquiry using Curricular Competencies (20 minutes)</a:t>
            </a:r>
          </a:p>
          <a:p>
            <a:pPr>
              <a:spcBef>
                <a:spcPts val="200"/>
              </a:spcBef>
              <a:spcAft>
                <a:spcPts val="200"/>
              </a:spcAft>
            </a:pPr>
            <a:r>
              <a:rPr lang="en-CA" sz="2800" dirty="0" smtClean="0"/>
              <a:t>Hands On Experiment learn 4 different experiments and how they can be used for inquiry (25 minutes)</a:t>
            </a:r>
          </a:p>
          <a:p>
            <a:pPr>
              <a:spcBef>
                <a:spcPts val="200"/>
              </a:spcBef>
              <a:spcAft>
                <a:spcPts val="200"/>
              </a:spcAft>
            </a:pPr>
            <a:r>
              <a:rPr lang="en-CA" sz="2800" dirty="0"/>
              <a:t>SUPPER BREAK:  </a:t>
            </a:r>
            <a:r>
              <a:rPr lang="en-CA" sz="2800" dirty="0" smtClean="0"/>
              <a:t>5:00 </a:t>
            </a:r>
            <a:r>
              <a:rPr lang="en-CA" sz="2800" dirty="0"/>
              <a:t>(30 min)</a:t>
            </a:r>
          </a:p>
          <a:p>
            <a:pPr>
              <a:spcBef>
                <a:spcPts val="200"/>
              </a:spcBef>
              <a:spcAft>
                <a:spcPts val="200"/>
              </a:spcAft>
            </a:pPr>
            <a:r>
              <a:rPr lang="en-CA" sz="2800" dirty="0" smtClean="0"/>
              <a:t>Hands on—continue for 15 min</a:t>
            </a:r>
            <a:endParaRPr lang="en-CA" sz="2800" dirty="0"/>
          </a:p>
          <a:p>
            <a:pPr>
              <a:spcBef>
                <a:spcPts val="200"/>
              </a:spcBef>
              <a:spcAft>
                <a:spcPts val="200"/>
              </a:spcAft>
            </a:pPr>
            <a:r>
              <a:rPr lang="en-CA" sz="2800" dirty="0" smtClean="0"/>
              <a:t>Tying </a:t>
            </a:r>
            <a:r>
              <a:rPr lang="en-CA" sz="2800" dirty="0"/>
              <a:t>it </a:t>
            </a:r>
            <a:r>
              <a:rPr lang="en-CA" sz="2800" dirty="0" smtClean="0"/>
              <a:t>together—finding resources(10 </a:t>
            </a:r>
            <a:r>
              <a:rPr lang="en-CA" sz="2800" dirty="0"/>
              <a:t>min</a:t>
            </a:r>
            <a:r>
              <a:rPr lang="en-CA" sz="2800" dirty="0" smtClean="0"/>
              <a:t>)</a:t>
            </a:r>
          </a:p>
          <a:p>
            <a:pPr>
              <a:spcBef>
                <a:spcPts val="200"/>
              </a:spcBef>
              <a:spcAft>
                <a:spcPts val="200"/>
              </a:spcAft>
            </a:pPr>
            <a:r>
              <a:rPr lang="en-CA" sz="2800" dirty="0" smtClean="0"/>
              <a:t>Feedback/Prizes (We will end at 6 today)</a:t>
            </a:r>
            <a:endParaRPr lang="en-CA" sz="2800" dirty="0"/>
          </a:p>
          <a:p>
            <a:endParaRPr lang="en-CA" dirty="0"/>
          </a:p>
        </p:txBody>
      </p:sp>
    </p:spTree>
    <p:extLst>
      <p:ext uri="{BB962C8B-B14F-4D97-AF65-F5344CB8AC3E}">
        <p14:creationId xmlns:p14="http://schemas.microsoft.com/office/powerpoint/2010/main" val="2054732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u="sng" dirty="0"/>
              <a:t>OUR BIG IDEAS TODAY</a:t>
            </a:r>
            <a:r>
              <a:rPr lang="en-CA" dirty="0"/>
              <a:t/>
            </a:r>
            <a:br>
              <a:rPr lang="en-CA" dirty="0"/>
            </a:br>
            <a:endParaRPr lang="en-CA" dirty="0"/>
          </a:p>
        </p:txBody>
      </p:sp>
      <p:sp>
        <p:nvSpPr>
          <p:cNvPr id="3" name="Content Placeholder 2"/>
          <p:cNvSpPr>
            <a:spLocks noGrp="1"/>
          </p:cNvSpPr>
          <p:nvPr>
            <p:ph idx="1"/>
          </p:nvPr>
        </p:nvSpPr>
        <p:spPr>
          <a:xfrm>
            <a:off x="323528" y="1258516"/>
            <a:ext cx="8496944" cy="5564088"/>
          </a:xfrm>
        </p:spPr>
        <p:txBody>
          <a:bodyPr>
            <a:normAutofit fontScale="77500" lnSpcReduction="20000"/>
          </a:bodyPr>
          <a:lstStyle/>
          <a:p>
            <a:pPr lvl="0"/>
            <a:r>
              <a:rPr lang="en-CA" sz="3200" b="1" dirty="0" smtClean="0"/>
              <a:t>K: </a:t>
            </a:r>
            <a:r>
              <a:rPr lang="en-CA" sz="3200" b="1" dirty="0"/>
              <a:t>Humans interact with matter every day through familiar materials</a:t>
            </a:r>
            <a:r>
              <a:rPr lang="en-CA" sz="3200" b="1" dirty="0" smtClean="0"/>
              <a:t>.</a:t>
            </a:r>
          </a:p>
          <a:p>
            <a:pPr lvl="0"/>
            <a:r>
              <a:rPr lang="en-CA" sz="3200" b="1" dirty="0"/>
              <a:t>Gr 1: Matter is useful because of its properties</a:t>
            </a:r>
            <a:r>
              <a:rPr lang="en-CA" sz="3200" b="1" dirty="0" smtClean="0"/>
              <a:t>.</a:t>
            </a:r>
          </a:p>
          <a:p>
            <a:pPr lvl="0"/>
            <a:r>
              <a:rPr lang="en-CA" sz="3200" b="1" dirty="0" smtClean="0"/>
              <a:t>Gr 2: </a:t>
            </a:r>
            <a:r>
              <a:rPr lang="en-CA" sz="3200" b="1" dirty="0"/>
              <a:t>Materials can be changed through physical and chemical processes</a:t>
            </a:r>
            <a:r>
              <a:rPr lang="en-CA" sz="3200" b="1" dirty="0" smtClean="0"/>
              <a:t>.</a:t>
            </a:r>
          </a:p>
          <a:p>
            <a:pPr lvl="0"/>
            <a:r>
              <a:rPr lang="en-CA" sz="3200" b="1" dirty="0" smtClean="0"/>
              <a:t>Gr 3</a:t>
            </a:r>
            <a:r>
              <a:rPr lang="en-CA" sz="3200" b="1" dirty="0"/>
              <a:t>: All matter is made of particles</a:t>
            </a:r>
            <a:r>
              <a:rPr lang="en-CA" sz="3200" b="1" dirty="0" smtClean="0"/>
              <a:t>.</a:t>
            </a:r>
          </a:p>
          <a:p>
            <a:pPr lvl="0"/>
            <a:r>
              <a:rPr lang="en-CA" sz="3200" b="1" dirty="0"/>
              <a:t>Gr 4: Matter has mass, takes up space, and can change phase.</a:t>
            </a:r>
            <a:endParaRPr lang="en-CA" sz="3200" dirty="0"/>
          </a:p>
          <a:p>
            <a:pPr lvl="0"/>
            <a:r>
              <a:rPr lang="en-CA" sz="3200" b="1" dirty="0" smtClean="0"/>
              <a:t>Gr 5: </a:t>
            </a:r>
            <a:r>
              <a:rPr lang="en-CA" sz="3200" b="1" dirty="0"/>
              <a:t>Solutions are homogeneous</a:t>
            </a:r>
            <a:r>
              <a:rPr lang="en-CA" sz="3200" b="1" dirty="0" smtClean="0"/>
              <a:t>.</a:t>
            </a:r>
          </a:p>
          <a:p>
            <a:pPr lvl="0"/>
            <a:r>
              <a:rPr lang="en-CA" sz="3200" b="1" dirty="0" smtClean="0"/>
              <a:t>Gr 6: </a:t>
            </a:r>
            <a:r>
              <a:rPr lang="en-CA" sz="3200" b="1" dirty="0"/>
              <a:t>Everyday materials are often </a:t>
            </a:r>
            <a:r>
              <a:rPr lang="en-CA" sz="3200" b="1" dirty="0" smtClean="0"/>
              <a:t>(</a:t>
            </a:r>
            <a:r>
              <a:rPr lang="en-CA" sz="3200" b="1" dirty="0" err="1" smtClean="0"/>
              <a:t>heterogenous</a:t>
            </a:r>
            <a:r>
              <a:rPr lang="en-CA" sz="3200" b="1" dirty="0" smtClean="0"/>
              <a:t> and homogenous) mixtures.</a:t>
            </a:r>
          </a:p>
          <a:p>
            <a:pPr lvl="0"/>
            <a:r>
              <a:rPr lang="en-CA" sz="3200" b="1" dirty="0" smtClean="0"/>
              <a:t>Gr. 7: </a:t>
            </a:r>
            <a:r>
              <a:rPr lang="en-CA" sz="3200" b="1" dirty="0"/>
              <a:t>Elements consist of one type of atom, and compounds consist of atoms of different elements chemically combined.</a:t>
            </a:r>
            <a:endParaRPr lang="en-CA" dirty="0"/>
          </a:p>
        </p:txBody>
      </p:sp>
    </p:spTree>
    <p:extLst>
      <p:ext uri="{BB962C8B-B14F-4D97-AF65-F5344CB8AC3E}">
        <p14:creationId xmlns:p14="http://schemas.microsoft.com/office/powerpoint/2010/main" val="903784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7504" y="-31515"/>
            <a:ext cx="8640960" cy="697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75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WHAT IS A </a:t>
            </a:r>
            <a:r>
              <a:rPr lang="en-CA" sz="4400" dirty="0" smtClean="0"/>
              <a:t>MATTER?</a:t>
            </a:r>
            <a:endParaRPr lang="en-CA" sz="4400" dirty="0"/>
          </a:p>
        </p:txBody>
      </p:sp>
      <p:sp>
        <p:nvSpPr>
          <p:cNvPr id="3" name="Content Placeholder 2"/>
          <p:cNvSpPr>
            <a:spLocks noGrp="1"/>
          </p:cNvSpPr>
          <p:nvPr>
            <p:ph idx="1"/>
          </p:nvPr>
        </p:nvSpPr>
        <p:spPr>
          <a:xfrm>
            <a:off x="323528" y="1412777"/>
            <a:ext cx="4968552" cy="4176463"/>
          </a:xfrm>
        </p:spPr>
        <p:txBody>
          <a:bodyPr>
            <a:normAutofit fontScale="70000" lnSpcReduction="20000"/>
          </a:bodyPr>
          <a:lstStyle/>
          <a:p>
            <a:r>
              <a:rPr lang="en-CA" sz="3600" dirty="0"/>
              <a:t>Matter is another word for the stuff things are made of. Everything around us is made of matter, from the air we breathe to the water we drink—even our own bodies. ... All matter is made up of tiny particles called atoms. Matter takes on different forms depending on how the atoms are arranged</a:t>
            </a:r>
          </a:p>
        </p:txBody>
      </p:sp>
      <p:pic>
        <p:nvPicPr>
          <p:cNvPr id="4" name="Picture 3"/>
          <p:cNvPicPr>
            <a:picLocks noChangeAspect="1"/>
          </p:cNvPicPr>
          <p:nvPr/>
        </p:nvPicPr>
        <p:blipFill>
          <a:blip r:embed="rId2"/>
          <a:stretch>
            <a:fillRect/>
          </a:stretch>
        </p:blipFill>
        <p:spPr>
          <a:xfrm>
            <a:off x="5292080" y="1663450"/>
            <a:ext cx="3769350" cy="3675116"/>
          </a:xfrm>
          <a:prstGeom prst="rect">
            <a:avLst/>
          </a:prstGeom>
        </p:spPr>
      </p:pic>
    </p:spTree>
    <p:extLst>
      <p:ext uri="{BB962C8B-B14F-4D97-AF65-F5344CB8AC3E}">
        <p14:creationId xmlns:p14="http://schemas.microsoft.com/office/powerpoint/2010/main" val="3692585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176082"/>
          </a:xfrm>
        </p:spPr>
        <p:txBody>
          <a:bodyPr/>
          <a:lstStyle/>
          <a:p>
            <a:r>
              <a:rPr lang="en-CA" dirty="0" smtClean="0"/>
              <a:t>Physical properties</a:t>
            </a:r>
            <a:endParaRPr lang="en-CA" dirty="0"/>
          </a:p>
        </p:txBody>
      </p:sp>
      <p:sp>
        <p:nvSpPr>
          <p:cNvPr id="3" name="Content Placeholder 2"/>
          <p:cNvSpPr>
            <a:spLocks noGrp="1"/>
          </p:cNvSpPr>
          <p:nvPr>
            <p:ph idx="1"/>
          </p:nvPr>
        </p:nvSpPr>
        <p:spPr>
          <a:xfrm>
            <a:off x="755576" y="1412776"/>
            <a:ext cx="8064896" cy="5184576"/>
          </a:xfrm>
        </p:spPr>
        <p:txBody>
          <a:bodyPr>
            <a:normAutofit fontScale="92500" lnSpcReduction="10000"/>
          </a:bodyPr>
          <a:lstStyle/>
          <a:p>
            <a:r>
              <a:rPr lang="en-CA" sz="2800" dirty="0" smtClean="0"/>
              <a:t>Physical </a:t>
            </a:r>
            <a:r>
              <a:rPr lang="en-CA" sz="2800" dirty="0"/>
              <a:t>properties are </a:t>
            </a:r>
            <a:r>
              <a:rPr lang="en-CA" sz="2800" dirty="0" smtClean="0"/>
              <a:t>qualities </a:t>
            </a:r>
            <a:r>
              <a:rPr lang="en-CA" sz="2800" dirty="0"/>
              <a:t>that can be measured or observed without changing the chemical nature of the substance. Some examples of physical properties are:</a:t>
            </a:r>
          </a:p>
          <a:p>
            <a:r>
              <a:rPr lang="en-CA" sz="2800" dirty="0"/>
              <a:t>•	color </a:t>
            </a:r>
            <a:r>
              <a:rPr lang="en-CA" sz="2800" dirty="0" smtClean="0"/>
              <a:t>					•</a:t>
            </a:r>
            <a:r>
              <a:rPr lang="en-CA" sz="2800" dirty="0"/>
              <a:t>	texture</a:t>
            </a:r>
          </a:p>
          <a:p>
            <a:r>
              <a:rPr lang="en-CA" sz="2800" dirty="0"/>
              <a:t>•	lustre </a:t>
            </a:r>
            <a:r>
              <a:rPr lang="en-CA" sz="2800" dirty="0" smtClean="0"/>
              <a:t>					•</a:t>
            </a:r>
            <a:r>
              <a:rPr lang="en-CA" sz="2800" dirty="0"/>
              <a:t>	flexibility </a:t>
            </a:r>
            <a:endParaRPr lang="en-CA" sz="2800" dirty="0" smtClean="0"/>
          </a:p>
          <a:p>
            <a:r>
              <a:rPr lang="en-CA" sz="2800" dirty="0" smtClean="0"/>
              <a:t>•</a:t>
            </a:r>
            <a:r>
              <a:rPr lang="en-CA" sz="2800" dirty="0"/>
              <a:t>	density (intensive)</a:t>
            </a:r>
          </a:p>
          <a:p>
            <a:r>
              <a:rPr lang="en-CA" sz="2800" dirty="0"/>
              <a:t>•	volume (extensive)</a:t>
            </a:r>
          </a:p>
          <a:p>
            <a:r>
              <a:rPr lang="en-CA" sz="2800" dirty="0"/>
              <a:t>•	mass (extensive)</a:t>
            </a:r>
          </a:p>
          <a:p>
            <a:r>
              <a:rPr lang="en-CA" sz="2800" dirty="0"/>
              <a:t>•	boiling point (</a:t>
            </a:r>
            <a:r>
              <a:rPr lang="en-CA" sz="2800" dirty="0" smtClean="0"/>
              <a:t>intensive)</a:t>
            </a:r>
          </a:p>
          <a:p>
            <a:r>
              <a:rPr lang="en-CA" sz="2800" dirty="0" smtClean="0"/>
              <a:t>•</a:t>
            </a:r>
            <a:r>
              <a:rPr lang="en-CA" sz="2800" dirty="0"/>
              <a:t>	melting point (</a:t>
            </a:r>
            <a:r>
              <a:rPr lang="en-CA" sz="2800" dirty="0" smtClean="0"/>
              <a:t>intensive)</a:t>
            </a:r>
            <a:endParaRPr lang="en-CA" sz="2800" dirty="0"/>
          </a:p>
        </p:txBody>
      </p:sp>
    </p:spTree>
    <p:extLst>
      <p:ext uri="{BB962C8B-B14F-4D97-AF65-F5344CB8AC3E}">
        <p14:creationId xmlns:p14="http://schemas.microsoft.com/office/powerpoint/2010/main" val="4256826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2231</TotalTime>
  <Words>796</Words>
  <Application>Microsoft Office PowerPoint</Application>
  <PresentationFormat>On-screen Show (4:3)</PresentationFormat>
  <Paragraphs>105</Paragraphs>
  <Slides>30</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Century Gothic</vt:lpstr>
      <vt:lpstr>Times New Roman</vt:lpstr>
      <vt:lpstr>Wingdings 3</vt:lpstr>
      <vt:lpstr>Ion</vt:lpstr>
      <vt:lpstr>Matter—through an inquiry lens</vt:lpstr>
      <vt:lpstr>Acknowledgement</vt:lpstr>
      <vt:lpstr>Reminders</vt:lpstr>
      <vt:lpstr>Session Objectives</vt:lpstr>
      <vt:lpstr>Agenda</vt:lpstr>
      <vt:lpstr>OUR BIG IDEAS TODAY </vt:lpstr>
      <vt:lpstr>PowerPoint Presentation</vt:lpstr>
      <vt:lpstr>WHAT IS A MATTER?</vt:lpstr>
      <vt:lpstr>Physical properties</vt:lpstr>
      <vt:lpstr>Density Demo</vt:lpstr>
      <vt:lpstr>Chemical Properties</vt:lpstr>
      <vt:lpstr>Classifying matter</vt:lpstr>
      <vt:lpstr>Classifying matter</vt:lpstr>
      <vt:lpstr>How about if I give you this schema?</vt:lpstr>
      <vt:lpstr>PowerPoint Presentation</vt:lpstr>
      <vt:lpstr>What is a chemical change?</vt:lpstr>
      <vt:lpstr>PowerPoint Presentation</vt:lpstr>
      <vt:lpstr>PowerPoint Presentation</vt:lpstr>
      <vt:lpstr>Demo time</vt:lpstr>
      <vt:lpstr>States of Matter</vt:lpstr>
      <vt:lpstr>Randomness: The toughest concept in Science</vt:lpstr>
      <vt:lpstr>Mixtures</vt:lpstr>
      <vt:lpstr>Separation techniques</vt:lpstr>
      <vt:lpstr>Designing Experiments</vt:lpstr>
      <vt:lpstr>PowerPoint Presentation</vt:lpstr>
      <vt:lpstr>PowerPoint Presentation</vt:lpstr>
      <vt:lpstr>Key Steps in Planning Assessment  </vt:lpstr>
      <vt:lpstr>Now explore:</vt:lpstr>
      <vt:lpstr>PowerPoint Presentation</vt:lpstr>
      <vt:lpstr>On The Back of your Name Tag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ENERGY—through an inquiry lens</dc:title>
  <dc:creator>Donna</dc:creator>
  <cp:lastModifiedBy>Donna Morgan</cp:lastModifiedBy>
  <cp:revision>53</cp:revision>
  <cp:lastPrinted>2018-04-19T19:35:45Z</cp:lastPrinted>
  <dcterms:created xsi:type="dcterms:W3CDTF">2018-01-29T15:33:56Z</dcterms:created>
  <dcterms:modified xsi:type="dcterms:W3CDTF">2018-04-19T20:32:31Z</dcterms:modified>
</cp:coreProperties>
</file>