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5" r:id="rId9"/>
    <p:sldId id="263" r:id="rId10"/>
    <p:sldId id="276" r:id="rId11"/>
    <p:sldId id="275" r:id="rId12"/>
    <p:sldId id="269" r:id="rId13"/>
    <p:sldId id="268" r:id="rId14"/>
    <p:sldId id="264" r:id="rId15"/>
    <p:sldId id="277" r:id="rId16"/>
    <p:sldId id="278" r:id="rId17"/>
    <p:sldId id="279" r:id="rId18"/>
    <p:sldId id="280" r:id="rId19"/>
    <p:sldId id="281" r:id="rId20"/>
    <p:sldId id="271" r:id="rId21"/>
    <p:sldId id="282" r:id="rId22"/>
    <p:sldId id="283" r:id="rId23"/>
    <p:sldId id="284" r:id="rId24"/>
    <p:sldId id="285" r:id="rId25"/>
    <p:sldId id="286" r:id="rId26"/>
    <p:sldId id="274" r:id="rId27"/>
    <p:sldId id="273"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6AF4526-8925-40B4-A729-BAE76E10EB76}" type="datetimeFigureOut">
              <a:rPr lang="en-CA" smtClean="0"/>
              <a:t>12/04/2018</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044C930-9F0E-4955-897F-B2EA6F31B8CF}"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AF4526-8925-40B4-A729-BAE76E10EB76}" type="datetimeFigureOut">
              <a:rPr lang="en-CA" smtClean="0"/>
              <a:t>12/04/2018</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044C930-9F0E-4955-897F-B2EA6F31B8CF}"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AF4526-8925-40B4-A729-BAE76E10EB76}" type="datetimeFigureOut">
              <a:rPr lang="en-CA" smtClean="0"/>
              <a:t>12/04/2018</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044C930-9F0E-4955-897F-B2EA6F31B8CF}"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AF4526-8925-40B4-A729-BAE76E10EB76}" type="datetimeFigureOut">
              <a:rPr lang="en-CA" smtClean="0"/>
              <a:t>12/04/2018</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044C930-9F0E-4955-897F-B2EA6F31B8CF}"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6AF4526-8925-40B4-A729-BAE76E10EB76}" type="datetimeFigureOut">
              <a:rPr lang="en-CA" smtClean="0"/>
              <a:t>12/04/2018</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044C930-9F0E-4955-897F-B2EA6F31B8CF}"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AF4526-8925-40B4-A729-BAE76E10EB76}" type="datetimeFigureOut">
              <a:rPr lang="en-CA" smtClean="0"/>
              <a:t>12/04/2018</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044C930-9F0E-4955-897F-B2EA6F31B8CF}"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6AF4526-8925-40B4-A729-BAE76E10EB76}" type="datetimeFigureOut">
              <a:rPr lang="en-CA" smtClean="0"/>
              <a:t>12/04/2018</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2044C930-9F0E-4955-897F-B2EA6F31B8CF}"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6AF4526-8925-40B4-A729-BAE76E10EB76}" type="datetimeFigureOut">
              <a:rPr lang="en-CA" smtClean="0"/>
              <a:t>12/04/2018</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2044C930-9F0E-4955-897F-B2EA6F31B8CF}"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6AF4526-8925-40B4-A729-BAE76E10EB76}" type="datetimeFigureOut">
              <a:rPr lang="en-CA" smtClean="0"/>
              <a:t>12/04/2018</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2044C930-9F0E-4955-897F-B2EA6F31B8CF}"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6AF4526-8925-40B4-A729-BAE76E10EB76}" type="datetimeFigureOut">
              <a:rPr lang="en-CA" smtClean="0"/>
              <a:t>12/04/2018</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044C930-9F0E-4955-897F-B2EA6F31B8CF}"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6AF4526-8925-40B4-A729-BAE76E10EB76}" type="datetimeFigureOut">
              <a:rPr lang="en-CA" smtClean="0"/>
              <a:t>12/04/2018</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44C930-9F0E-4955-897F-B2EA6F31B8CF}"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6AF4526-8925-40B4-A729-BAE76E10EB76}" type="datetimeFigureOut">
              <a:rPr lang="en-CA" smtClean="0"/>
              <a:t>12/04/2018</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044C930-9F0E-4955-897F-B2EA6F31B8CF}"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kKKM8Y-u7d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E43-CfukEg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cjm0zzc4S6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wGIZKETKKdw"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22929" y="-7794"/>
            <a:ext cx="9177844" cy="458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CA" dirty="0" smtClean="0">
                <a:effectLst>
                  <a:outerShdw blurRad="38100" dist="38100" dir="2700000" algn="tl">
                    <a:srgbClr val="000000">
                      <a:alpha val="43137"/>
                    </a:srgbClr>
                  </a:outerShdw>
                </a:effectLst>
                <a:latin typeface="Arial Black" panose="020B0A04020102020204" pitchFamily="34" charset="0"/>
              </a:rPr>
              <a:t>FORCES—through an inquiry lens</a:t>
            </a:r>
            <a:endParaRPr lang="en-CA" dirty="0">
              <a:effectLst>
                <a:outerShdw blurRad="38100" dist="38100" dir="2700000" algn="tl">
                  <a:srgbClr val="000000">
                    <a:alpha val="43137"/>
                  </a:srgbClr>
                </a:outerShdw>
              </a:effectLst>
              <a:latin typeface="Arial Black" panose="020B0A04020102020204" pitchFamily="34" charset="0"/>
            </a:endParaRPr>
          </a:p>
        </p:txBody>
      </p:sp>
      <p:sp>
        <p:nvSpPr>
          <p:cNvPr id="3" name="Subtitle 2"/>
          <p:cNvSpPr>
            <a:spLocks noGrp="1"/>
          </p:cNvSpPr>
          <p:nvPr>
            <p:ph type="subTitle" idx="1"/>
          </p:nvPr>
        </p:nvSpPr>
        <p:spPr/>
        <p:txBody>
          <a:bodyPr>
            <a:normAutofit/>
          </a:bodyPr>
          <a:lstStyle/>
          <a:p>
            <a:r>
              <a:rPr lang="en-CA" dirty="0" smtClean="0"/>
              <a:t>Donna Morgan</a:t>
            </a:r>
          </a:p>
          <a:p>
            <a:r>
              <a:rPr lang="en-CA" dirty="0" smtClean="0"/>
              <a:t>Math/Science Consultant</a:t>
            </a:r>
            <a:endParaRPr lang="en-CA"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189" t="10359" r="52716" b="79281"/>
          <a:stretch/>
        </p:blipFill>
        <p:spPr bwMode="auto">
          <a:xfrm>
            <a:off x="611560" y="5517232"/>
            <a:ext cx="3192359"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8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5846"/>
            <a:ext cx="457200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8" y="2492896"/>
            <a:ext cx="8640960" cy="3693319"/>
          </a:xfrm>
          <a:prstGeom prst="rect">
            <a:avLst/>
          </a:prstGeom>
        </p:spPr>
        <p:txBody>
          <a:bodyPr wrap="square">
            <a:spAutoFit/>
          </a:bodyPr>
          <a:lstStyle/>
          <a:p>
            <a:r>
              <a:rPr lang="en-CA" dirty="0" smtClean="0"/>
              <a:t>Friction </a:t>
            </a:r>
            <a:r>
              <a:rPr lang="en-CA" dirty="0"/>
              <a:t>is a force that tries to stop materials gliding past each other. It occurs where two solid objects rub against each other. The amount of friction between two objects depends on how well the surfaces grip each other.</a:t>
            </a:r>
          </a:p>
          <a:p>
            <a:endParaRPr lang="en-CA" dirty="0"/>
          </a:p>
          <a:p>
            <a:r>
              <a:rPr lang="en-CA" dirty="0"/>
              <a:t>Friction can prevent machinery from moving freely. It also causes any moving parts to heat up. That's why heavy machinery often use lubricants, such as oil, to help keep the parts moving smoothly. To reduce friction, wheels are often mounted on ball bearings or oil is used to make moving surfaces more slippery.</a:t>
            </a:r>
          </a:p>
          <a:p>
            <a:endParaRPr lang="en-CA" dirty="0"/>
          </a:p>
          <a:p>
            <a:r>
              <a:rPr lang="en-CA" dirty="0"/>
              <a:t>Friction can be quite useful. It allows shoes and tires to grip to the ground. It is also useful in braking systems.</a:t>
            </a:r>
          </a:p>
        </p:txBody>
      </p:sp>
    </p:spTree>
    <p:extLst>
      <p:ext uri="{BB962C8B-B14F-4D97-AF65-F5344CB8AC3E}">
        <p14:creationId xmlns:p14="http://schemas.microsoft.com/office/powerpoint/2010/main" val="230268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KKM8Y-u7ds"/>
          <p:cNvPicPr>
            <a:picLocks noGrp="1" noRot="1" noChangeAspect="1"/>
          </p:cNvPicPr>
          <p:nvPr>
            <p:ph idx="1"/>
            <a:videoFile r:link="rId1"/>
          </p:nvPr>
        </p:nvPicPr>
        <p:blipFill>
          <a:blip r:embed="rId3"/>
          <a:stretch>
            <a:fillRect/>
          </a:stretch>
        </p:blipFill>
        <p:spPr>
          <a:xfrm>
            <a:off x="684830" y="1556792"/>
            <a:ext cx="7936882" cy="4464496"/>
          </a:xfrm>
          <a:prstGeom prst="rect">
            <a:avLst/>
          </a:prstGeom>
        </p:spPr>
      </p:pic>
      <p:sp>
        <p:nvSpPr>
          <p:cNvPr id="3" name="Title 2"/>
          <p:cNvSpPr>
            <a:spLocks noGrp="1"/>
          </p:cNvSpPr>
          <p:nvPr>
            <p:ph type="title"/>
          </p:nvPr>
        </p:nvSpPr>
        <p:spPr/>
        <p:txBody>
          <a:bodyPr/>
          <a:lstStyle/>
          <a:p>
            <a:r>
              <a:rPr lang="en-CA" dirty="0" smtClean="0"/>
              <a:t>Newton’s 3 Laws</a:t>
            </a:r>
            <a:endParaRPr lang="en-CA" dirty="0"/>
          </a:p>
        </p:txBody>
      </p:sp>
    </p:spTree>
    <p:extLst>
      <p:ext uri="{BB962C8B-B14F-4D97-AF65-F5344CB8AC3E}">
        <p14:creationId xmlns:p14="http://schemas.microsoft.com/office/powerpoint/2010/main" val="395952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904656"/>
          </a:xfrm>
        </p:spPr>
        <p:txBody>
          <a:bodyPr>
            <a:normAutofit/>
          </a:bodyPr>
          <a:lstStyle/>
          <a:p>
            <a:r>
              <a:rPr lang="en-CA" sz="4800" dirty="0" smtClean="0"/>
              <a:t>Gravity Challenge</a:t>
            </a:r>
          </a:p>
          <a:p>
            <a:pPr marL="109728" indent="0">
              <a:buNone/>
            </a:pPr>
            <a:endParaRPr lang="en-CA" sz="4800" dirty="0" smtClean="0"/>
          </a:p>
          <a:p>
            <a:r>
              <a:rPr lang="en-CA" dirty="0" smtClean="0"/>
              <a:t>Hold the golf ball and </a:t>
            </a:r>
          </a:p>
          <a:p>
            <a:pPr marL="109728" indent="0">
              <a:buNone/>
            </a:pPr>
            <a:r>
              <a:rPr lang="en-CA" dirty="0" smtClean="0"/>
              <a:t>ping-pong ball at shoulder </a:t>
            </a:r>
          </a:p>
          <a:p>
            <a:pPr marL="109728" indent="0">
              <a:buNone/>
            </a:pPr>
            <a:r>
              <a:rPr lang="en-CA" dirty="0" smtClean="0"/>
              <a:t>height</a:t>
            </a:r>
          </a:p>
          <a:p>
            <a:r>
              <a:rPr lang="en-CA" dirty="0" smtClean="0"/>
              <a:t>Drop at the same time</a:t>
            </a:r>
          </a:p>
          <a:p>
            <a:pPr marL="109728" indent="0">
              <a:buNone/>
            </a:pPr>
            <a:r>
              <a:rPr lang="en-CA" dirty="0" smtClean="0"/>
              <a:t>WAIT….FIRST, Predict, </a:t>
            </a:r>
          </a:p>
          <a:p>
            <a:pPr marL="109728" indent="0">
              <a:buNone/>
            </a:pPr>
            <a:r>
              <a:rPr lang="en-CA" dirty="0" smtClean="0"/>
              <a:t>Explain then </a:t>
            </a:r>
          </a:p>
          <a:p>
            <a:pPr marL="109728" indent="0">
              <a:buNone/>
            </a:pPr>
            <a:r>
              <a:rPr lang="en-CA" dirty="0" smtClean="0"/>
              <a:t>Observe and Explain</a:t>
            </a:r>
          </a:p>
          <a:p>
            <a:endParaRPr lang="en-C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47" t="26980" r="46274" b="35820"/>
          <a:stretch/>
        </p:blipFill>
        <p:spPr bwMode="auto">
          <a:xfrm>
            <a:off x="5868144" y="2204864"/>
            <a:ext cx="2572871" cy="372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404664"/>
            <a:ext cx="8291264" cy="5602627"/>
          </a:xfrm>
        </p:spPr>
        <p:txBody>
          <a:bodyPr>
            <a:normAutofit/>
          </a:bodyPr>
          <a:lstStyle/>
          <a:p>
            <a:pPr marL="109728" indent="0">
              <a:buNone/>
            </a:pPr>
            <a:r>
              <a:rPr lang="en-CA" dirty="0"/>
              <a:t>Quick Quiz</a:t>
            </a:r>
          </a:p>
          <a:p>
            <a:r>
              <a:rPr lang="en-CA" dirty="0"/>
              <a:t>Which hits the ground </a:t>
            </a:r>
            <a:r>
              <a:rPr lang="en-CA" dirty="0" smtClean="0"/>
              <a:t>first in each situation?</a:t>
            </a:r>
          </a:p>
          <a:p>
            <a:pPr marL="109728" indent="0">
              <a:buNone/>
            </a:pPr>
            <a:endParaRPr lang="en-CA" dirty="0"/>
          </a:p>
          <a:p>
            <a:r>
              <a:rPr lang="en-CA" sz="2200" dirty="0"/>
              <a:t>(a) A Ping-Pong ball or a golf ball, dropped from shoulder height</a:t>
            </a:r>
            <a:r>
              <a:rPr lang="en-CA" sz="2200" dirty="0" smtClean="0"/>
              <a:t>________________________</a:t>
            </a:r>
          </a:p>
          <a:p>
            <a:pPr marL="109728" indent="0">
              <a:buNone/>
            </a:pPr>
            <a:endParaRPr lang="en-CA" sz="2200" dirty="0"/>
          </a:p>
          <a:p>
            <a:r>
              <a:rPr lang="en-CA" sz="2200" dirty="0"/>
              <a:t>(b) A Ping-Pong ball or a golf ball, dropped from 5 m_ </a:t>
            </a:r>
            <a:r>
              <a:rPr lang="en-CA" sz="2200" dirty="0" smtClean="0"/>
              <a:t>_______________________________</a:t>
            </a:r>
          </a:p>
          <a:p>
            <a:pPr marL="109728" indent="0">
              <a:buNone/>
            </a:pPr>
            <a:endParaRPr lang="en-CA" sz="2200" dirty="0"/>
          </a:p>
          <a:p>
            <a:r>
              <a:rPr lang="en-CA" sz="2200" dirty="0"/>
              <a:t>(c) A book or a piece of paper, dropped from shoulder height_ </a:t>
            </a:r>
            <a:r>
              <a:rPr lang="en-CA" sz="2200" dirty="0" smtClean="0"/>
              <a:t>_________________________</a:t>
            </a:r>
          </a:p>
          <a:p>
            <a:pPr marL="109728" indent="0">
              <a:buNone/>
            </a:pPr>
            <a:endParaRPr lang="en-CA" sz="2200" dirty="0"/>
          </a:p>
          <a:p>
            <a:r>
              <a:rPr lang="en-CA" sz="2200" dirty="0"/>
              <a:t>(d) A feather or a coin, dropped from shoulder height________________________________</a:t>
            </a:r>
            <a:endParaRPr lang="en-CA" sz="2200" dirty="0"/>
          </a:p>
        </p:txBody>
      </p:sp>
    </p:spTree>
    <p:extLst>
      <p:ext uri="{BB962C8B-B14F-4D97-AF65-F5344CB8AC3E}">
        <p14:creationId xmlns:p14="http://schemas.microsoft.com/office/powerpoint/2010/main" val="361971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43-CfukEgs"/>
          <p:cNvPicPr>
            <a:picLocks noGrp="1" noRot="1" noChangeAspect="1"/>
          </p:cNvPicPr>
          <p:nvPr>
            <p:ph idx="1"/>
            <a:videoFile r:link="rId1"/>
          </p:nvPr>
        </p:nvPicPr>
        <p:blipFill>
          <a:blip r:embed="rId3"/>
          <a:stretch>
            <a:fillRect/>
          </a:stretch>
        </p:blipFill>
        <p:spPr>
          <a:xfrm>
            <a:off x="300787" y="1404485"/>
            <a:ext cx="8591693" cy="4832827"/>
          </a:xfrm>
          <a:prstGeom prst="rect">
            <a:avLst/>
          </a:prstGeom>
        </p:spPr>
      </p:pic>
      <p:sp>
        <p:nvSpPr>
          <p:cNvPr id="2" name="Title 1"/>
          <p:cNvSpPr>
            <a:spLocks noGrp="1"/>
          </p:cNvSpPr>
          <p:nvPr>
            <p:ph type="title"/>
          </p:nvPr>
        </p:nvSpPr>
        <p:spPr/>
        <p:txBody>
          <a:bodyPr/>
          <a:lstStyle/>
          <a:p>
            <a:r>
              <a:rPr lang="en-CA" dirty="0" smtClean="0"/>
              <a:t>Gravity challenge</a:t>
            </a:r>
            <a:endParaRPr lang="en-CA" dirty="0"/>
          </a:p>
        </p:txBody>
      </p:sp>
    </p:spTree>
    <p:extLst>
      <p:ext uri="{BB962C8B-B14F-4D97-AF65-F5344CB8AC3E}">
        <p14:creationId xmlns:p14="http://schemas.microsoft.com/office/powerpoint/2010/main" val="353966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jm0zzc4S6E"/>
          <p:cNvPicPr>
            <a:picLocks noGrp="1" noRot="1" noChangeAspect="1"/>
          </p:cNvPicPr>
          <p:nvPr>
            <p:ph idx="1"/>
            <a:videoFile r:link="rId1"/>
          </p:nvPr>
        </p:nvPicPr>
        <p:blipFill>
          <a:blip r:embed="rId3"/>
          <a:stretch>
            <a:fillRect/>
          </a:stretch>
        </p:blipFill>
        <p:spPr>
          <a:xfrm>
            <a:off x="428802" y="1412776"/>
            <a:ext cx="8320924" cy="4680520"/>
          </a:xfrm>
          <a:prstGeom prst="rect">
            <a:avLst/>
          </a:prstGeom>
        </p:spPr>
      </p:pic>
      <p:sp>
        <p:nvSpPr>
          <p:cNvPr id="3" name="Title 2"/>
          <p:cNvSpPr>
            <a:spLocks noGrp="1"/>
          </p:cNvSpPr>
          <p:nvPr>
            <p:ph type="title"/>
          </p:nvPr>
        </p:nvSpPr>
        <p:spPr/>
        <p:txBody>
          <a:bodyPr/>
          <a:lstStyle/>
          <a:p>
            <a:r>
              <a:rPr lang="en-CA" dirty="0" smtClean="0"/>
              <a:t>Indigenous Perspectives</a:t>
            </a:r>
            <a:endParaRPr lang="en-CA" dirty="0"/>
          </a:p>
        </p:txBody>
      </p:sp>
    </p:spTree>
    <p:extLst>
      <p:ext uri="{BB962C8B-B14F-4D97-AF65-F5344CB8AC3E}">
        <p14:creationId xmlns:p14="http://schemas.microsoft.com/office/powerpoint/2010/main" val="329375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Slinky</a:t>
            </a:r>
            <a:endParaRPr lang="en-CA"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260648"/>
            <a:ext cx="4589595" cy="344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1560" y="1556792"/>
            <a:ext cx="3528392" cy="3785652"/>
          </a:xfrm>
          <a:prstGeom prst="rect">
            <a:avLst/>
          </a:prstGeom>
        </p:spPr>
        <p:txBody>
          <a:bodyPr wrap="square">
            <a:spAutoFit/>
          </a:bodyPr>
          <a:lstStyle/>
          <a:p>
            <a:r>
              <a:rPr lang="en-CA" sz="2400" dirty="0"/>
              <a:t>When you drop a Slinky, what falls to the ground first: the top, the bottom, or everything all at once</a:t>
            </a:r>
            <a:r>
              <a:rPr lang="en-CA" sz="2400" dirty="0" smtClean="0"/>
              <a:t>?</a:t>
            </a:r>
          </a:p>
          <a:p>
            <a:endParaRPr lang="en-CA" sz="2400" dirty="0"/>
          </a:p>
          <a:p>
            <a:r>
              <a:rPr lang="en-CA" sz="2400" dirty="0" smtClean="0"/>
              <a:t>Let’s PREDICT and EXPLAIN before we carry out the experiment.</a:t>
            </a:r>
            <a:endParaRPr lang="en-CA" sz="2400" dirty="0"/>
          </a:p>
        </p:txBody>
      </p:sp>
    </p:spTree>
    <p:extLst>
      <p:ext uri="{BB962C8B-B14F-4D97-AF65-F5344CB8AC3E}">
        <p14:creationId xmlns:p14="http://schemas.microsoft.com/office/powerpoint/2010/main" val="399357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GIZKETKKdw"/>
          <p:cNvPicPr>
            <a:picLocks noGrp="1" noRot="1" noChangeAspect="1"/>
          </p:cNvPicPr>
          <p:nvPr>
            <p:ph idx="1"/>
            <a:videoFile r:link="rId1"/>
          </p:nvPr>
        </p:nvPicPr>
        <p:blipFill>
          <a:blip r:embed="rId3"/>
          <a:stretch>
            <a:fillRect/>
          </a:stretch>
        </p:blipFill>
        <p:spPr>
          <a:xfrm>
            <a:off x="611560" y="1515577"/>
            <a:ext cx="8010152" cy="4505711"/>
          </a:xfrm>
          <a:prstGeom prst="rect">
            <a:avLst/>
          </a:prstGeom>
        </p:spPr>
      </p:pic>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13249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Have a race down 2 ramps between the cans of soup (2 different kinds of soup—cream of mushroom and broth).</a:t>
            </a:r>
          </a:p>
          <a:p>
            <a:r>
              <a:rPr lang="en-CA" dirty="0" smtClean="0"/>
              <a:t>Try the PEOE sheet with this one!</a:t>
            </a:r>
            <a:endParaRPr lang="en-CA" dirty="0"/>
          </a:p>
        </p:txBody>
      </p:sp>
      <p:sp>
        <p:nvSpPr>
          <p:cNvPr id="3" name="Title 2"/>
          <p:cNvSpPr>
            <a:spLocks noGrp="1"/>
          </p:cNvSpPr>
          <p:nvPr>
            <p:ph type="title"/>
          </p:nvPr>
        </p:nvSpPr>
        <p:spPr/>
        <p:txBody>
          <a:bodyPr/>
          <a:lstStyle/>
          <a:p>
            <a:r>
              <a:rPr lang="en-CA" dirty="0" smtClean="0"/>
              <a:t>Soup Can</a:t>
            </a:r>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84984"/>
            <a:ext cx="4260304" cy="330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11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424936" cy="5328592"/>
          </a:xfrm>
        </p:spPr>
        <p:txBody>
          <a:bodyPr/>
          <a:lstStyle/>
          <a:p>
            <a:r>
              <a:rPr lang="en-CA" dirty="0" smtClean="0"/>
              <a:t>Even a simple experiment using rulers and marble can get students thinking.</a:t>
            </a:r>
          </a:p>
          <a:p>
            <a:r>
              <a:rPr lang="en-CA" dirty="0" smtClean="0"/>
              <a:t>What do YOU think the relationship is between the slope of the ramp and the distance or speed the marble travels?</a:t>
            </a:r>
          </a:p>
          <a:p>
            <a:r>
              <a:rPr lang="en-CA" dirty="0" smtClean="0"/>
              <a:t>Write a HYPOTHESIS and PREDICTION.</a:t>
            </a:r>
          </a:p>
          <a:p>
            <a:r>
              <a:rPr lang="en-CA" dirty="0" smtClean="0"/>
              <a:t>Design a simple experiment and record some data</a:t>
            </a:r>
          </a:p>
          <a:p>
            <a:r>
              <a:rPr lang="en-CA" dirty="0" smtClean="0"/>
              <a:t>Graph the data on the white boards</a:t>
            </a:r>
          </a:p>
          <a:p>
            <a:r>
              <a:rPr lang="en-CA" dirty="0" smtClean="0"/>
              <a:t>Prepare to share!</a:t>
            </a:r>
            <a:endParaRPr lang="en-CA" dirty="0"/>
          </a:p>
        </p:txBody>
      </p:sp>
      <p:sp>
        <p:nvSpPr>
          <p:cNvPr id="3" name="Title 2"/>
          <p:cNvSpPr>
            <a:spLocks noGrp="1"/>
          </p:cNvSpPr>
          <p:nvPr>
            <p:ph type="title"/>
          </p:nvPr>
        </p:nvSpPr>
        <p:spPr/>
        <p:txBody>
          <a:bodyPr/>
          <a:lstStyle/>
          <a:p>
            <a:r>
              <a:rPr lang="en-CA" dirty="0" smtClean="0"/>
              <a:t>Ramps</a:t>
            </a:r>
            <a:endParaRPr lang="en-CA" dirty="0"/>
          </a:p>
        </p:txBody>
      </p:sp>
    </p:spTree>
    <p:extLst>
      <p:ext uri="{BB962C8B-B14F-4D97-AF65-F5344CB8AC3E}">
        <p14:creationId xmlns:p14="http://schemas.microsoft.com/office/powerpoint/2010/main" val="389138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411760" y="3429000"/>
            <a:ext cx="6048672" cy="2808312"/>
          </a:xfrm>
        </p:spPr>
        <p:txBody>
          <a:bodyPr/>
          <a:lstStyle/>
          <a:p>
            <a:r>
              <a:rPr lang="en-CA" sz="2800" dirty="0" smtClean="0"/>
              <a:t>We acknowledge the traditional, </a:t>
            </a:r>
            <a:r>
              <a:rPr lang="en-CA" sz="2800" dirty="0" err="1" smtClean="0"/>
              <a:t>unceded</a:t>
            </a:r>
            <a:r>
              <a:rPr lang="en-CA" sz="2800" dirty="0" smtClean="0"/>
              <a:t> territories of the Coast Salish peoples, the </a:t>
            </a:r>
            <a:r>
              <a:rPr lang="en-CA" sz="2800" dirty="0" err="1" smtClean="0"/>
              <a:t>Musqueam</a:t>
            </a:r>
            <a:r>
              <a:rPr lang="en-CA" sz="2800" dirty="0" smtClean="0"/>
              <a:t>, Squamish and </a:t>
            </a:r>
            <a:r>
              <a:rPr lang="en-CA" sz="2800" dirty="0" err="1" smtClean="0"/>
              <a:t>Tsleil-Waututh</a:t>
            </a:r>
            <a:r>
              <a:rPr lang="en-CA" sz="2800" dirty="0" smtClean="0"/>
              <a:t> peoples on whose land we live, learn and work.</a:t>
            </a:r>
          </a:p>
          <a:p>
            <a:endParaRPr lang="en-CA" dirty="0"/>
          </a:p>
          <a:p>
            <a:endParaRPr lang="en-CA" dirty="0"/>
          </a:p>
        </p:txBody>
      </p:sp>
      <p:sp>
        <p:nvSpPr>
          <p:cNvPr id="3" name="Picture Placeholder 2"/>
          <p:cNvSpPr>
            <a:spLocks noGrp="1"/>
          </p:cNvSpPr>
          <p:nvPr>
            <p:ph type="pic" idx="1"/>
          </p:nvPr>
        </p:nvSpPr>
        <p:spPr>
          <a:xfrm>
            <a:off x="0" y="0"/>
            <a:ext cx="4644008" cy="2852936"/>
          </a:xfrm>
        </p:spPr>
      </p:sp>
      <p:sp>
        <p:nvSpPr>
          <p:cNvPr id="2" name="Title 1"/>
          <p:cNvSpPr>
            <a:spLocks noGrp="1"/>
          </p:cNvSpPr>
          <p:nvPr>
            <p:ph type="title"/>
          </p:nvPr>
        </p:nvSpPr>
        <p:spPr>
          <a:xfrm>
            <a:off x="3347864" y="2924943"/>
            <a:ext cx="4968552" cy="627427"/>
          </a:xfrm>
        </p:spPr>
        <p:txBody>
          <a:bodyPr>
            <a:normAutofit fontScale="90000"/>
          </a:bodyPr>
          <a:lstStyle/>
          <a:p>
            <a:r>
              <a:rPr lang="en-CA" sz="3600" dirty="0" smtClean="0"/>
              <a:t>Acknowledgement</a:t>
            </a:r>
            <a:endParaRPr lang="en-CA" sz="36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45" y="116632"/>
            <a:ext cx="4495955" cy="2695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86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17638"/>
            <a:ext cx="8229600" cy="4525963"/>
          </a:xfrm>
        </p:spPr>
        <p:txBody>
          <a:bodyPr>
            <a:normAutofit/>
          </a:bodyPr>
          <a:lstStyle/>
          <a:p>
            <a:endParaRPr lang="en-US" dirty="0"/>
          </a:p>
        </p:txBody>
      </p:sp>
      <p:sp>
        <p:nvSpPr>
          <p:cNvPr id="2" name="Title 1"/>
          <p:cNvSpPr>
            <a:spLocks noGrp="1"/>
          </p:cNvSpPr>
          <p:nvPr>
            <p:ph type="title"/>
          </p:nvPr>
        </p:nvSpPr>
        <p:spPr/>
        <p:txBody>
          <a:bodyPr/>
          <a:lstStyle/>
          <a:p>
            <a:r>
              <a:rPr lang="en-US" dirty="0" smtClean="0"/>
              <a:t>What does inquiry look like?</a:t>
            </a:r>
            <a:endParaRPr lang="en-US" dirty="0"/>
          </a:p>
        </p:txBody>
      </p:sp>
    </p:spTree>
    <p:extLst>
      <p:ext uri="{BB962C8B-B14F-4D97-AF65-F5344CB8AC3E}">
        <p14:creationId xmlns:p14="http://schemas.microsoft.com/office/powerpoint/2010/main" val="341892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027" y="707475"/>
            <a:ext cx="7623699" cy="5135765"/>
          </a:xfrm>
          <a:prstGeom prst="rect">
            <a:avLst/>
          </a:prstGeom>
          <a:ln w="12700">
            <a:solidFill>
              <a:schemeClr val="bg1"/>
            </a:solidFill>
          </a:ln>
        </p:spPr>
        <p:txBody>
          <a:bodyPr wrap="square">
            <a:spAutoFit/>
          </a:bodyPr>
          <a:lstStyle/>
          <a:p>
            <a:pPr marL="457200" marR="0">
              <a:lnSpc>
                <a:spcPct val="115000"/>
              </a:lnSpc>
              <a:spcBef>
                <a:spcPts val="0"/>
              </a:spcBef>
              <a:spcAft>
                <a:spcPts val="1000"/>
              </a:spcAft>
            </a:pPr>
            <a:r>
              <a:rPr lang="en-US" sz="4800" b="1" dirty="0" smtClean="0">
                <a:effectLst/>
                <a:latin typeface="Calibri" panose="020F0502020204030204" pitchFamily="34" charset="0"/>
                <a:ea typeface="Calibri" panose="020F0502020204030204" pitchFamily="34" charset="0"/>
                <a:cs typeface="Times New Roman" panose="02020603050405020304" pitchFamily="18" charset="0"/>
              </a:rPr>
              <a:t>Generating </a:t>
            </a:r>
            <a:r>
              <a:rPr lang="en-US" sz="4800" b="1" dirty="0" smtClean="0">
                <a:effectLst/>
                <a:latin typeface="Calibri" panose="020F0502020204030204" pitchFamily="34" charset="0"/>
                <a:ea typeface="Calibri" panose="020F0502020204030204" pitchFamily="34" charset="0"/>
                <a:cs typeface="Times New Roman" panose="02020603050405020304" pitchFamily="18" charset="0"/>
              </a:rPr>
              <a:t>Inquiry Questions</a:t>
            </a:r>
            <a:endParaRPr lang="en-CA"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CA" sz="3200" dirty="0" smtClean="0">
                <a:latin typeface="Calibri" panose="020F0502020204030204" pitchFamily="34" charset="0"/>
                <a:ea typeface="Calibri" panose="020F0502020204030204" pitchFamily="34" charset="0"/>
                <a:cs typeface="Times New Roman" panose="02020603050405020304" pitchFamily="18" charset="0"/>
              </a:rPr>
              <a:t>Step One: Find Your Question FOCUS</a:t>
            </a:r>
          </a:p>
          <a:p>
            <a:pPr marL="457200" marR="0">
              <a:lnSpc>
                <a:spcPct val="115000"/>
              </a:lnSpc>
              <a:spcBef>
                <a:spcPts val="0"/>
              </a:spcBef>
              <a:spcAft>
                <a:spcPts val="1000"/>
              </a:spcAft>
            </a:pPr>
            <a:r>
              <a:rPr lang="en-CA" sz="3200" dirty="0" smtClean="0">
                <a:latin typeface="Calibri" panose="020F0502020204030204" pitchFamily="34" charset="0"/>
                <a:ea typeface="Calibri" panose="020F0502020204030204" pitchFamily="34" charset="0"/>
                <a:cs typeface="Times New Roman" panose="02020603050405020304" pitchFamily="18" charset="0"/>
              </a:rPr>
              <a:t>-Find a group of 3 who want to use the same big idea as you</a:t>
            </a:r>
            <a:endParaRPr lang="en-CA"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960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Step 2: Ask and Share Questions</a:t>
            </a:r>
            <a:br>
              <a:rPr lang="en-CA" dirty="0"/>
            </a:br>
            <a:endParaRPr lang="en-CA" dirty="0"/>
          </a:p>
        </p:txBody>
      </p:sp>
      <p:sp>
        <p:nvSpPr>
          <p:cNvPr id="4" name="Content Placeholder 3"/>
          <p:cNvSpPr>
            <a:spLocks noGrp="1"/>
          </p:cNvSpPr>
          <p:nvPr>
            <p:ph idx="1"/>
          </p:nvPr>
        </p:nvSpPr>
        <p:spPr/>
        <p:txBody>
          <a:bodyPr/>
          <a:lstStyle/>
          <a:p>
            <a:endParaRPr lang="en-CA" dirty="0"/>
          </a:p>
          <a:p>
            <a:r>
              <a:rPr lang="en-CA" dirty="0" smtClean="0"/>
              <a:t>Ask </a:t>
            </a:r>
            <a:r>
              <a:rPr lang="en-CA" dirty="0"/>
              <a:t>and list as many questions as possible on the sheet</a:t>
            </a:r>
          </a:p>
          <a:p>
            <a:r>
              <a:rPr lang="en-CA" dirty="0" smtClean="0"/>
              <a:t>List </a:t>
            </a:r>
            <a:r>
              <a:rPr lang="en-CA" dirty="0"/>
              <a:t>questions as they were posed, don’t stop to judge, edit or revise questions!</a:t>
            </a:r>
          </a:p>
          <a:p>
            <a:r>
              <a:rPr lang="en-CA" dirty="0" smtClean="0"/>
              <a:t>Flip </a:t>
            </a:r>
            <a:r>
              <a:rPr lang="en-CA" dirty="0"/>
              <a:t>any statements into questions</a:t>
            </a:r>
          </a:p>
          <a:p>
            <a:endParaRPr lang="en-CA" dirty="0" smtClean="0"/>
          </a:p>
          <a:p>
            <a:pPr marL="109728" indent="0">
              <a:buNone/>
            </a:pPr>
            <a:r>
              <a:rPr lang="en-CA" dirty="0" smtClean="0"/>
              <a:t>DO THIS FOR 8 minutes!</a:t>
            </a:r>
            <a:endParaRPr lang="en-CA" dirty="0"/>
          </a:p>
        </p:txBody>
      </p:sp>
    </p:spTree>
    <p:extLst>
      <p:ext uri="{BB962C8B-B14F-4D97-AF65-F5344CB8AC3E}">
        <p14:creationId xmlns:p14="http://schemas.microsoft.com/office/powerpoint/2010/main" val="5880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4 minutes in, you might wish to provide a provocation—such as a video or one of the demos; alternately, you can provide the vocabulary list from that section of the curriculum.</a:t>
            </a:r>
            <a:endParaRPr lang="en-CA" dirty="0"/>
          </a:p>
        </p:txBody>
      </p:sp>
      <p:sp>
        <p:nvSpPr>
          <p:cNvPr id="3" name="Title 2"/>
          <p:cNvSpPr>
            <a:spLocks noGrp="1"/>
          </p:cNvSpPr>
          <p:nvPr>
            <p:ph type="title"/>
          </p:nvPr>
        </p:nvSpPr>
        <p:spPr/>
        <p:txBody>
          <a:bodyPr/>
          <a:lstStyle/>
          <a:p>
            <a:r>
              <a:rPr lang="en-CA" dirty="0" smtClean="0"/>
              <a:t>YOU CAN INTERRUPT….</a:t>
            </a:r>
            <a:endParaRPr lang="en-CA" dirty="0"/>
          </a:p>
        </p:txBody>
      </p:sp>
    </p:spTree>
    <p:extLst>
      <p:ext uri="{BB962C8B-B14F-4D97-AF65-F5344CB8AC3E}">
        <p14:creationId xmlns:p14="http://schemas.microsoft.com/office/powerpoint/2010/main" val="1649684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Explain to students the difference between closed and open questioning.</a:t>
            </a:r>
          </a:p>
          <a:p>
            <a:r>
              <a:rPr lang="en-CA" dirty="0" smtClean="0"/>
              <a:t>Give one minute to identify CLOSED and OPEN questions</a:t>
            </a:r>
            <a:endParaRPr lang="en-CA" dirty="0"/>
          </a:p>
          <a:p>
            <a:r>
              <a:rPr lang="en-CA" dirty="0" smtClean="0"/>
              <a:t>Then give them another 4 minutes to flip to open questions</a:t>
            </a:r>
          </a:p>
          <a:p>
            <a:endParaRPr lang="en-CA" dirty="0"/>
          </a:p>
        </p:txBody>
      </p:sp>
      <p:sp>
        <p:nvSpPr>
          <p:cNvPr id="3" name="Title 2"/>
          <p:cNvSpPr>
            <a:spLocks noGrp="1"/>
          </p:cNvSpPr>
          <p:nvPr>
            <p:ph type="title"/>
          </p:nvPr>
        </p:nvSpPr>
        <p:spPr/>
        <p:txBody>
          <a:bodyPr/>
          <a:lstStyle/>
          <a:p>
            <a:r>
              <a:rPr lang="en-CA" dirty="0" smtClean="0"/>
              <a:t>Step 3: Flip Closed to Open</a:t>
            </a:r>
            <a:endParaRPr lang="en-CA" dirty="0"/>
          </a:p>
        </p:txBody>
      </p:sp>
    </p:spTree>
    <p:extLst>
      <p:ext uri="{BB962C8B-B14F-4D97-AF65-F5344CB8AC3E}">
        <p14:creationId xmlns:p14="http://schemas.microsoft.com/office/powerpoint/2010/main" val="3705511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Have students pick their top 3 questions to start their investigation—do some background research so they can narrow it to one favourite idea.</a:t>
            </a:r>
            <a:endParaRPr lang="en-CA" dirty="0"/>
          </a:p>
        </p:txBody>
      </p:sp>
      <p:sp>
        <p:nvSpPr>
          <p:cNvPr id="3" name="Title 2"/>
          <p:cNvSpPr>
            <a:spLocks noGrp="1"/>
          </p:cNvSpPr>
          <p:nvPr>
            <p:ph type="title"/>
          </p:nvPr>
        </p:nvSpPr>
        <p:spPr/>
        <p:txBody>
          <a:bodyPr/>
          <a:lstStyle/>
          <a:p>
            <a:r>
              <a:rPr lang="en-CA" dirty="0" smtClean="0"/>
              <a:t>Step 4: Pick your Top 3</a:t>
            </a:r>
            <a:endParaRPr lang="en-CA" dirty="0"/>
          </a:p>
        </p:txBody>
      </p:sp>
    </p:spTree>
    <p:extLst>
      <p:ext uri="{BB962C8B-B14F-4D97-AF65-F5344CB8AC3E}">
        <p14:creationId xmlns:p14="http://schemas.microsoft.com/office/powerpoint/2010/main" val="3090093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3200" dirty="0"/>
          </a:p>
          <a:p>
            <a:r>
              <a:rPr lang="en-US" sz="3200" dirty="0"/>
              <a:t>DINNER BREAK</a:t>
            </a:r>
          </a:p>
          <a:p>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859650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Read through the four-pager on your topic area</a:t>
            </a:r>
          </a:p>
          <a:p>
            <a:r>
              <a:rPr lang="en-US" sz="3200" dirty="0" smtClean="0"/>
              <a:t>Explore with those in your grade group, looking at the materials and suggested questions that are set up in the </a:t>
            </a:r>
            <a:r>
              <a:rPr lang="en-US" sz="3200" dirty="0" err="1" smtClean="0"/>
              <a:t>superlab</a:t>
            </a:r>
            <a:endParaRPr lang="en-US" sz="3200" dirty="0" smtClean="0"/>
          </a:p>
        </p:txBody>
      </p:sp>
      <p:sp>
        <p:nvSpPr>
          <p:cNvPr id="2" name="Title 1"/>
          <p:cNvSpPr>
            <a:spLocks noGrp="1"/>
          </p:cNvSpPr>
          <p:nvPr>
            <p:ph type="title"/>
          </p:nvPr>
        </p:nvSpPr>
        <p:spPr/>
        <p:txBody>
          <a:bodyPr/>
          <a:lstStyle/>
          <a:p>
            <a:r>
              <a:rPr lang="en-US" dirty="0" smtClean="0"/>
              <a:t>Now explore:</a:t>
            </a:r>
            <a:endParaRPr lang="en-US" dirty="0"/>
          </a:p>
        </p:txBody>
      </p:sp>
    </p:spTree>
    <p:extLst>
      <p:ext uri="{BB962C8B-B14F-4D97-AF65-F5344CB8AC3E}">
        <p14:creationId xmlns:p14="http://schemas.microsoft.com/office/powerpoint/2010/main" val="493363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On The Back of your Name Tag</a:t>
            </a:r>
            <a:endParaRPr lang="en-CA"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295847"/>
            <a:ext cx="4600922" cy="460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38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0768"/>
            <a:ext cx="8136904" cy="5184576"/>
          </a:xfrm>
        </p:spPr>
        <p:txBody>
          <a:bodyPr>
            <a:normAutofit fontScale="92500"/>
          </a:bodyPr>
          <a:lstStyle/>
          <a:p>
            <a:pPr lvl="0"/>
            <a:r>
              <a:rPr lang="en-CA" dirty="0" smtClean="0"/>
              <a:t>Develop </a:t>
            </a:r>
            <a:r>
              <a:rPr lang="en-CA" dirty="0"/>
              <a:t>an overview of </a:t>
            </a:r>
            <a:r>
              <a:rPr lang="en-CA" dirty="0" smtClean="0"/>
              <a:t>FORCE </a:t>
            </a:r>
            <a:r>
              <a:rPr lang="en-CA" dirty="0"/>
              <a:t>CONCEPTS as they build </a:t>
            </a:r>
            <a:r>
              <a:rPr lang="en-CA" dirty="0" smtClean="0"/>
              <a:t>through the </a:t>
            </a:r>
            <a:r>
              <a:rPr lang="en-CA" dirty="0"/>
              <a:t>K-7 curriculum</a:t>
            </a:r>
          </a:p>
          <a:p>
            <a:pPr lvl="0"/>
            <a:r>
              <a:rPr lang="en-CA" dirty="0" smtClean="0"/>
              <a:t>Learn some lab invitations, hands on inquiry and some discrepant events to stimulate thinking.</a:t>
            </a:r>
          </a:p>
          <a:p>
            <a:pPr lvl="0"/>
            <a:r>
              <a:rPr lang="en-CA" dirty="0" smtClean="0"/>
              <a:t>Develop a technique to help students generate their own inquiry questions</a:t>
            </a:r>
            <a:endParaRPr lang="en-CA" dirty="0"/>
          </a:p>
          <a:p>
            <a:pPr lvl="0"/>
            <a:r>
              <a:rPr lang="en-CA" dirty="0" smtClean="0"/>
              <a:t>Weave </a:t>
            </a:r>
            <a:r>
              <a:rPr lang="en-CA" dirty="0"/>
              <a:t>Indigenous perspectives into the teaching of these topics</a:t>
            </a:r>
          </a:p>
          <a:p>
            <a:pPr lvl="0"/>
            <a:r>
              <a:rPr lang="en-CA" dirty="0"/>
              <a:t>Make cross curricular connections with </a:t>
            </a:r>
            <a:r>
              <a:rPr lang="en-CA" dirty="0" smtClean="0"/>
              <a:t>FORCE </a:t>
            </a:r>
            <a:r>
              <a:rPr lang="en-CA" dirty="0"/>
              <a:t>topics</a:t>
            </a:r>
          </a:p>
          <a:p>
            <a:r>
              <a:rPr lang="en-CA" dirty="0" smtClean="0"/>
              <a:t>Integrate </a:t>
            </a:r>
            <a:r>
              <a:rPr lang="en-CA" dirty="0"/>
              <a:t>the curricular competencies and learning standards into a unit on these big ideas</a:t>
            </a:r>
          </a:p>
          <a:p>
            <a:pPr lvl="0"/>
            <a:endParaRPr lang="en-CA" dirty="0"/>
          </a:p>
          <a:p>
            <a:endParaRPr lang="en-CA" dirty="0"/>
          </a:p>
        </p:txBody>
      </p:sp>
      <p:sp>
        <p:nvSpPr>
          <p:cNvPr id="2" name="Title 1"/>
          <p:cNvSpPr>
            <a:spLocks noGrp="1"/>
          </p:cNvSpPr>
          <p:nvPr>
            <p:ph type="title"/>
          </p:nvPr>
        </p:nvSpPr>
        <p:spPr/>
        <p:txBody>
          <a:bodyPr/>
          <a:lstStyle/>
          <a:p>
            <a:r>
              <a:rPr lang="en-CA" dirty="0" smtClean="0"/>
              <a:t>Session Objectives</a:t>
            </a:r>
            <a:endParaRPr lang="en-CA" dirty="0"/>
          </a:p>
        </p:txBody>
      </p:sp>
    </p:spTree>
    <p:extLst>
      <p:ext uri="{BB962C8B-B14F-4D97-AF65-F5344CB8AC3E}">
        <p14:creationId xmlns:p14="http://schemas.microsoft.com/office/powerpoint/2010/main" val="415338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7715200" cy="4824536"/>
          </a:xfrm>
        </p:spPr>
        <p:txBody>
          <a:bodyPr>
            <a:normAutofit fontScale="92500" lnSpcReduction="20000"/>
          </a:bodyPr>
          <a:lstStyle/>
          <a:p>
            <a:pPr>
              <a:spcBef>
                <a:spcPts val="200"/>
              </a:spcBef>
              <a:spcAft>
                <a:spcPts val="200"/>
              </a:spcAft>
            </a:pPr>
            <a:r>
              <a:rPr lang="en-CA" sz="2800" dirty="0"/>
              <a:t>Acknowledgement </a:t>
            </a:r>
            <a:endParaRPr lang="en-CA" sz="2800" dirty="0" smtClean="0"/>
          </a:p>
          <a:p>
            <a:pPr>
              <a:spcBef>
                <a:spcPts val="200"/>
              </a:spcBef>
              <a:spcAft>
                <a:spcPts val="200"/>
              </a:spcAft>
            </a:pPr>
            <a:r>
              <a:rPr lang="en-CA" sz="2800" dirty="0" smtClean="0"/>
              <a:t>Introductions</a:t>
            </a:r>
            <a:endParaRPr lang="en-CA" sz="2800" dirty="0"/>
          </a:p>
          <a:p>
            <a:pPr>
              <a:spcBef>
                <a:spcPts val="200"/>
              </a:spcBef>
              <a:spcAft>
                <a:spcPts val="200"/>
              </a:spcAft>
            </a:pPr>
            <a:r>
              <a:rPr lang="en-CA" sz="2800" dirty="0"/>
              <a:t>Overview of </a:t>
            </a:r>
            <a:r>
              <a:rPr lang="en-CA" sz="2800" dirty="0" smtClean="0"/>
              <a:t>FORCE </a:t>
            </a:r>
            <a:r>
              <a:rPr lang="en-CA" sz="2800" dirty="0" smtClean="0"/>
              <a:t>(20 </a:t>
            </a:r>
            <a:r>
              <a:rPr lang="en-CA" sz="2800" dirty="0"/>
              <a:t>min)</a:t>
            </a:r>
          </a:p>
          <a:p>
            <a:pPr>
              <a:spcBef>
                <a:spcPts val="200"/>
              </a:spcBef>
              <a:spcAft>
                <a:spcPts val="200"/>
              </a:spcAft>
            </a:pPr>
            <a:r>
              <a:rPr lang="en-CA" sz="2800" dirty="0" smtClean="0"/>
              <a:t>3 simple force activities as </a:t>
            </a:r>
            <a:r>
              <a:rPr lang="en-CA" sz="2800" dirty="0" smtClean="0"/>
              <a:t>invitations to </a:t>
            </a:r>
            <a:r>
              <a:rPr lang="en-CA" sz="2800" dirty="0" smtClean="0"/>
              <a:t>think (15 </a:t>
            </a:r>
            <a:r>
              <a:rPr lang="en-CA" sz="2800" dirty="0"/>
              <a:t>min)</a:t>
            </a:r>
          </a:p>
          <a:p>
            <a:pPr>
              <a:spcBef>
                <a:spcPts val="200"/>
              </a:spcBef>
              <a:spcAft>
                <a:spcPts val="200"/>
              </a:spcAft>
            </a:pPr>
            <a:r>
              <a:rPr lang="en-CA" sz="2800" dirty="0" smtClean="0"/>
              <a:t>Developing student questions (20 minutes)</a:t>
            </a:r>
          </a:p>
          <a:p>
            <a:pPr>
              <a:spcBef>
                <a:spcPts val="200"/>
              </a:spcBef>
              <a:spcAft>
                <a:spcPts val="200"/>
              </a:spcAft>
            </a:pPr>
            <a:r>
              <a:rPr lang="en-CA" sz="2800" dirty="0" smtClean="0"/>
              <a:t>Grade </a:t>
            </a:r>
            <a:r>
              <a:rPr lang="en-CA" sz="2800" dirty="0"/>
              <a:t>Level Groups—curriculum overview (4 pagers)-Read and Reflect (15 min</a:t>
            </a:r>
            <a:r>
              <a:rPr lang="en-CA" sz="2800" dirty="0" smtClean="0"/>
              <a:t>)</a:t>
            </a:r>
          </a:p>
          <a:p>
            <a:pPr>
              <a:spcBef>
                <a:spcPts val="200"/>
              </a:spcBef>
              <a:spcAft>
                <a:spcPts val="200"/>
              </a:spcAft>
            </a:pPr>
            <a:r>
              <a:rPr lang="en-CA" sz="2800" dirty="0"/>
              <a:t>SUPPER BREAK:  5:15 (30 min)</a:t>
            </a:r>
          </a:p>
          <a:p>
            <a:pPr>
              <a:spcBef>
                <a:spcPts val="200"/>
              </a:spcBef>
              <a:spcAft>
                <a:spcPts val="200"/>
              </a:spcAft>
            </a:pPr>
            <a:r>
              <a:rPr lang="en-CA" sz="2800" dirty="0" smtClean="0"/>
              <a:t>Hands </a:t>
            </a:r>
            <a:r>
              <a:rPr lang="en-CA" sz="2800" dirty="0"/>
              <a:t>On Play and Experimenting (30 min)</a:t>
            </a:r>
          </a:p>
          <a:p>
            <a:pPr>
              <a:spcBef>
                <a:spcPts val="200"/>
              </a:spcBef>
              <a:spcAft>
                <a:spcPts val="200"/>
              </a:spcAft>
            </a:pPr>
            <a:r>
              <a:rPr lang="en-CA" sz="2800" dirty="0" smtClean="0"/>
              <a:t>Tying </a:t>
            </a:r>
            <a:r>
              <a:rPr lang="en-CA" sz="2800" dirty="0"/>
              <a:t>it together—inquiry ideas/planning </a:t>
            </a:r>
            <a:r>
              <a:rPr lang="en-CA" sz="2800" dirty="0" smtClean="0"/>
              <a:t>framework/assessment </a:t>
            </a:r>
            <a:r>
              <a:rPr lang="en-CA" sz="2800" dirty="0" smtClean="0"/>
              <a:t>(10 </a:t>
            </a:r>
            <a:r>
              <a:rPr lang="en-CA" sz="2800" dirty="0"/>
              <a:t>min</a:t>
            </a:r>
            <a:r>
              <a:rPr lang="en-CA" sz="2800" dirty="0" smtClean="0"/>
              <a:t>)</a:t>
            </a:r>
          </a:p>
          <a:p>
            <a:pPr>
              <a:spcBef>
                <a:spcPts val="200"/>
              </a:spcBef>
              <a:spcAft>
                <a:spcPts val="200"/>
              </a:spcAft>
            </a:pPr>
            <a:r>
              <a:rPr lang="en-CA" sz="2800" dirty="0" smtClean="0"/>
              <a:t>Feedback/Prizes</a:t>
            </a:r>
            <a:endParaRPr lang="en-CA" sz="2800" dirty="0"/>
          </a:p>
          <a:p>
            <a:endParaRPr lang="en-CA" dirty="0"/>
          </a:p>
        </p:txBody>
      </p:sp>
      <p:sp>
        <p:nvSpPr>
          <p:cNvPr id="2" name="Title 1"/>
          <p:cNvSpPr>
            <a:spLocks noGrp="1"/>
          </p:cNvSpPr>
          <p:nvPr>
            <p:ph type="title"/>
          </p:nvPr>
        </p:nvSpPr>
        <p:spPr/>
        <p:txBody>
          <a:bodyPr/>
          <a:lstStyle/>
          <a:p>
            <a:r>
              <a:rPr lang="en-CA" dirty="0" smtClean="0"/>
              <a:t>Agenda</a:t>
            </a:r>
            <a:endParaRPr lang="en-CA" dirty="0"/>
          </a:p>
        </p:txBody>
      </p:sp>
    </p:spTree>
    <p:extLst>
      <p:ext uri="{BB962C8B-B14F-4D97-AF65-F5344CB8AC3E}">
        <p14:creationId xmlns:p14="http://schemas.microsoft.com/office/powerpoint/2010/main" val="205473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681664" cy="5132040"/>
          </a:xfrm>
        </p:spPr>
        <p:txBody>
          <a:bodyPr>
            <a:normAutofit fontScale="92500" lnSpcReduction="20000"/>
          </a:bodyPr>
          <a:lstStyle/>
          <a:p>
            <a:pPr lvl="0"/>
            <a:r>
              <a:rPr lang="en-CA" sz="3200" b="1" dirty="0" smtClean="0"/>
              <a:t>K: The </a:t>
            </a:r>
            <a:r>
              <a:rPr lang="en-CA" sz="3200" b="1" dirty="0"/>
              <a:t>motion of objects depends on their properties.</a:t>
            </a:r>
            <a:endParaRPr lang="en-CA" sz="3200" dirty="0"/>
          </a:p>
          <a:p>
            <a:pPr lvl="0"/>
            <a:r>
              <a:rPr lang="en-CA" sz="3200" b="1" dirty="0" smtClean="0"/>
              <a:t>Gr 2: Forces </a:t>
            </a:r>
            <a:r>
              <a:rPr lang="en-CA" sz="3200" b="1" dirty="0"/>
              <a:t>influence the motion of an object.</a:t>
            </a:r>
            <a:endParaRPr lang="en-CA" sz="3200" dirty="0"/>
          </a:p>
          <a:p>
            <a:pPr lvl="0"/>
            <a:r>
              <a:rPr lang="en-CA" sz="3200" b="1" dirty="0" smtClean="0"/>
              <a:t>Gr 5: Machines </a:t>
            </a:r>
            <a:r>
              <a:rPr lang="en-CA" sz="3200" b="1" dirty="0"/>
              <a:t>are devices that transfer force and energy.</a:t>
            </a:r>
            <a:endParaRPr lang="en-CA" sz="3200" dirty="0"/>
          </a:p>
          <a:p>
            <a:pPr lvl="0"/>
            <a:r>
              <a:rPr lang="en-CA" sz="3200" b="1" dirty="0" smtClean="0"/>
              <a:t>Gr 6: Newton’s </a:t>
            </a:r>
            <a:r>
              <a:rPr lang="en-CA" sz="3200" b="1" dirty="0"/>
              <a:t>three laws of motion describe the relationship between force and motion.</a:t>
            </a:r>
            <a:endParaRPr lang="en-CA" sz="3200" dirty="0"/>
          </a:p>
          <a:p>
            <a:pPr lvl="0"/>
            <a:r>
              <a:rPr lang="en-CA" sz="3200" b="1" dirty="0" smtClean="0"/>
              <a:t>Gr. 7: The </a:t>
            </a:r>
            <a:r>
              <a:rPr lang="en-CA" sz="3200" b="1" dirty="0"/>
              <a:t>electromagnetic force produces both electricity and magnetism.</a:t>
            </a:r>
            <a:endParaRPr lang="en-CA" sz="3200" dirty="0"/>
          </a:p>
          <a:p>
            <a:endParaRPr lang="en-CA" dirty="0"/>
          </a:p>
        </p:txBody>
      </p:sp>
      <p:sp>
        <p:nvSpPr>
          <p:cNvPr id="2" name="Title 1"/>
          <p:cNvSpPr>
            <a:spLocks noGrp="1"/>
          </p:cNvSpPr>
          <p:nvPr>
            <p:ph type="title"/>
          </p:nvPr>
        </p:nvSpPr>
        <p:spPr/>
        <p:txBody>
          <a:bodyPr>
            <a:normAutofit fontScale="90000"/>
          </a:bodyPr>
          <a:lstStyle/>
          <a:p>
            <a:r>
              <a:rPr lang="en-CA" b="1" u="sng" dirty="0"/>
              <a:t>OUR BIG IDEAS TODAY</a:t>
            </a:r>
            <a:r>
              <a:rPr lang="en-CA" dirty="0"/>
              <a:t/>
            </a:r>
            <a:br>
              <a:rPr lang="en-CA" dirty="0"/>
            </a:br>
            <a:endParaRPr lang="en-CA" dirty="0"/>
          </a:p>
        </p:txBody>
      </p:sp>
    </p:spTree>
    <p:extLst>
      <p:ext uri="{BB962C8B-B14F-4D97-AF65-F5344CB8AC3E}">
        <p14:creationId xmlns:p14="http://schemas.microsoft.com/office/powerpoint/2010/main" val="90378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26595"/>
            <a:ext cx="8204803" cy="662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CA"/>
          </a:p>
        </p:txBody>
      </p:sp>
    </p:spTree>
    <p:extLst>
      <p:ext uri="{BB962C8B-B14F-4D97-AF65-F5344CB8AC3E}">
        <p14:creationId xmlns:p14="http://schemas.microsoft.com/office/powerpoint/2010/main" val="165075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3600" dirty="0" smtClean="0"/>
              <a:t>A </a:t>
            </a:r>
            <a:r>
              <a:rPr lang="en-CA" sz="3600" dirty="0"/>
              <a:t>force is a push or a pull. It is measured in </a:t>
            </a:r>
            <a:r>
              <a:rPr lang="en-CA" sz="3600" dirty="0" err="1"/>
              <a:t>Newtons</a:t>
            </a:r>
            <a:r>
              <a:rPr lang="en-CA" sz="3600" dirty="0"/>
              <a:t> (N). </a:t>
            </a:r>
            <a:endParaRPr lang="en-CA" sz="3600" dirty="0" smtClean="0"/>
          </a:p>
          <a:p>
            <a:r>
              <a:rPr lang="en-CA" sz="3600" dirty="0" smtClean="0"/>
              <a:t>Forces </a:t>
            </a:r>
            <a:r>
              <a:rPr lang="en-CA" sz="3600" dirty="0"/>
              <a:t>act in pairs and they always act in </a:t>
            </a:r>
            <a:r>
              <a:rPr lang="en-CA" sz="3600" dirty="0" smtClean="0"/>
              <a:t>a certain </a:t>
            </a:r>
            <a:r>
              <a:rPr lang="en-CA" sz="3600" dirty="0"/>
              <a:t>direction. </a:t>
            </a:r>
            <a:endParaRPr lang="en-CA" sz="3600" dirty="0" smtClean="0"/>
          </a:p>
          <a:p>
            <a:r>
              <a:rPr lang="en-CA" sz="3600" dirty="0" smtClean="0"/>
              <a:t>Forces </a:t>
            </a:r>
            <a:r>
              <a:rPr lang="en-CA" sz="3600" dirty="0"/>
              <a:t>can't be seen, but their effects can</a:t>
            </a:r>
            <a:r>
              <a:rPr lang="en-CA" sz="3600" dirty="0" smtClean="0"/>
              <a:t>.</a:t>
            </a:r>
            <a:endParaRPr lang="en-CA" sz="3600" dirty="0"/>
          </a:p>
        </p:txBody>
      </p:sp>
      <p:sp>
        <p:nvSpPr>
          <p:cNvPr id="2" name="Title 1"/>
          <p:cNvSpPr>
            <a:spLocks noGrp="1"/>
          </p:cNvSpPr>
          <p:nvPr>
            <p:ph type="title"/>
          </p:nvPr>
        </p:nvSpPr>
        <p:spPr/>
        <p:txBody>
          <a:bodyPr>
            <a:normAutofit/>
          </a:bodyPr>
          <a:lstStyle/>
          <a:p>
            <a:r>
              <a:rPr lang="en-CA" sz="4400" dirty="0"/>
              <a:t>WHAT IS A FORCE?</a:t>
            </a:r>
            <a:endParaRPr lang="en-CA" sz="4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509120"/>
            <a:ext cx="37719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58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2800" dirty="0" smtClean="0"/>
              <a:t>A Force </a:t>
            </a:r>
            <a:r>
              <a:rPr lang="en-CA" sz="2800" dirty="0"/>
              <a:t>may cause (start), prevent (stop), or</a:t>
            </a:r>
          </a:p>
          <a:p>
            <a:pPr marL="109728" indent="0">
              <a:buNone/>
            </a:pPr>
            <a:r>
              <a:rPr lang="en-CA" sz="2800" dirty="0"/>
              <a:t>modify </a:t>
            </a:r>
            <a:r>
              <a:rPr lang="en-CA" sz="2800" dirty="0" smtClean="0"/>
              <a:t>motion (slow, speed or change direction)</a:t>
            </a:r>
          </a:p>
          <a:p>
            <a:r>
              <a:rPr lang="en-CA" sz="2800" dirty="0" smtClean="0"/>
              <a:t>A Force may change the shape of an object.</a:t>
            </a:r>
            <a:endParaRPr lang="en-CA" sz="2800" dirty="0"/>
          </a:p>
          <a:p>
            <a:endParaRPr lang="en-CA" sz="2800" dirty="0"/>
          </a:p>
        </p:txBody>
      </p:sp>
      <p:sp>
        <p:nvSpPr>
          <p:cNvPr id="2" name="Title 1"/>
          <p:cNvSpPr>
            <a:spLocks noGrp="1"/>
          </p:cNvSpPr>
          <p:nvPr>
            <p:ph type="title"/>
          </p:nvPr>
        </p:nvSpPr>
        <p:spPr/>
        <p:txBody>
          <a:bodyPr/>
          <a:lstStyle/>
          <a:p>
            <a:r>
              <a:rPr lang="en-CA" dirty="0" smtClean="0"/>
              <a:t>What are the effects of forces?</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456711"/>
            <a:ext cx="46863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82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6111" cy="599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841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1604</TotalTime>
  <Words>928</Words>
  <Application>Microsoft Office PowerPoint</Application>
  <PresentationFormat>On-screen Show (4:3)</PresentationFormat>
  <Paragraphs>103</Paragraphs>
  <Slides>28</Slides>
  <Notes>0</Notes>
  <HiddenSlides>0</HiddenSlides>
  <MMClips>4</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FORCES—through an inquiry lens</vt:lpstr>
      <vt:lpstr>Acknowledgement</vt:lpstr>
      <vt:lpstr>Session Objectives</vt:lpstr>
      <vt:lpstr>Agenda</vt:lpstr>
      <vt:lpstr>OUR BIG IDEAS TODAY </vt:lpstr>
      <vt:lpstr>PowerPoint Presentation</vt:lpstr>
      <vt:lpstr>WHAT IS A FORCE?</vt:lpstr>
      <vt:lpstr>What are the effects of forces?</vt:lpstr>
      <vt:lpstr>PowerPoint Presentation</vt:lpstr>
      <vt:lpstr>PowerPoint Presentation</vt:lpstr>
      <vt:lpstr>Newton’s 3 Laws</vt:lpstr>
      <vt:lpstr>PowerPoint Presentation</vt:lpstr>
      <vt:lpstr>PowerPoint Presentation</vt:lpstr>
      <vt:lpstr>Gravity challenge</vt:lpstr>
      <vt:lpstr>Indigenous Perspectives</vt:lpstr>
      <vt:lpstr>Slinky</vt:lpstr>
      <vt:lpstr>PowerPoint Presentation</vt:lpstr>
      <vt:lpstr>Soup Can</vt:lpstr>
      <vt:lpstr>Ramps</vt:lpstr>
      <vt:lpstr>What does inquiry look like?</vt:lpstr>
      <vt:lpstr>PowerPoint Presentation</vt:lpstr>
      <vt:lpstr>Step 2: Ask and Share Questions </vt:lpstr>
      <vt:lpstr>YOU CAN INTERRUPT….</vt:lpstr>
      <vt:lpstr>Step 3: Flip Closed to Open</vt:lpstr>
      <vt:lpstr>Step 4: Pick your Top 3</vt:lpstr>
      <vt:lpstr>PowerPoint Presentation</vt:lpstr>
      <vt:lpstr>Now explore:</vt:lpstr>
      <vt:lpstr>On The Back of your Name Tag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ENERGY—through an inquiry lens</dc:title>
  <dc:creator>Donna</dc:creator>
  <cp:lastModifiedBy>Donna</cp:lastModifiedBy>
  <cp:revision>27</cp:revision>
  <dcterms:created xsi:type="dcterms:W3CDTF">2018-01-29T15:33:56Z</dcterms:created>
  <dcterms:modified xsi:type="dcterms:W3CDTF">2018-04-12T15:23:27Z</dcterms:modified>
</cp:coreProperties>
</file>