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6" r:id="rId9"/>
    <p:sldId id="263" r:id="rId10"/>
    <p:sldId id="264" r:id="rId11"/>
    <p:sldId id="270" r:id="rId12"/>
    <p:sldId id="265" r:id="rId13"/>
    <p:sldId id="267" r:id="rId14"/>
    <p:sldId id="269" r:id="rId15"/>
    <p:sldId id="268"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2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fld id="{36AF4526-8925-40B4-A729-BAE76E10EB76}" type="datetimeFigureOut">
              <a:rPr lang="en-CA" smtClean="0"/>
              <a:t>2018-01-29</a:t>
            </a:fld>
            <a:endParaRPr lang="en-CA"/>
          </a:p>
        </p:txBody>
      </p:sp>
      <p:sp>
        <p:nvSpPr>
          <p:cNvPr id="20" name="Slide Number Placeholder 19"/>
          <p:cNvSpPr>
            <a:spLocks noGrp="1"/>
          </p:cNvSpPr>
          <p:nvPr>
            <p:ph type="sldNum" sz="quarter" idx="11"/>
          </p:nvPr>
        </p:nvSpPr>
        <p:spPr>
          <a:xfrm>
            <a:off x="7924800" y="6610350"/>
            <a:ext cx="1198880" cy="228600"/>
          </a:xfrm>
        </p:spPr>
        <p:txBody>
          <a:bodyPr/>
          <a:lstStyle/>
          <a:p>
            <a:fld id="{2044C930-9F0E-4955-897F-B2EA6F31B8CF}" type="slidenum">
              <a:rPr lang="en-CA" smtClean="0"/>
              <a:t>‹#›</a:t>
            </a:fld>
            <a:endParaRPr lang="en-CA"/>
          </a:p>
        </p:txBody>
      </p:sp>
      <p:sp>
        <p:nvSpPr>
          <p:cNvPr id="21" name="Footer Placeholder 20"/>
          <p:cNvSpPr>
            <a:spLocks noGrp="1"/>
          </p:cNvSpPr>
          <p:nvPr>
            <p:ph type="ftr" sz="quarter" idx="12"/>
          </p:nvPr>
        </p:nvSpPr>
        <p:spPr>
          <a:xfrm>
            <a:off x="457200" y="6611112"/>
            <a:ext cx="5600700" cy="228600"/>
          </a:xfrm>
        </p:spPr>
        <p:txBody>
          <a:bodyPr/>
          <a:lstStyle/>
          <a:p>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36AF4526-8925-40B4-A729-BAE76E10EB76}" type="datetimeFigureOut">
              <a:rPr lang="en-CA" smtClean="0"/>
              <a:t>2018-01-29</a:t>
            </a:fld>
            <a:endParaRPr lang="en-CA"/>
          </a:p>
        </p:txBody>
      </p:sp>
      <p:sp>
        <p:nvSpPr>
          <p:cNvPr id="23" name="Slide Number Placeholder 22"/>
          <p:cNvSpPr>
            <a:spLocks noGrp="1"/>
          </p:cNvSpPr>
          <p:nvPr>
            <p:ph type="sldNum" sz="quarter" idx="11"/>
          </p:nvPr>
        </p:nvSpPr>
        <p:spPr/>
        <p:txBody>
          <a:bodyPr/>
          <a:lstStyle/>
          <a:p>
            <a:fld id="{2044C930-9F0E-4955-897F-B2EA6F31B8CF}" type="slidenum">
              <a:rPr lang="en-CA" smtClean="0"/>
              <a:t>‹#›</a:t>
            </a:fld>
            <a:endParaRPr lang="en-CA"/>
          </a:p>
        </p:txBody>
      </p:sp>
      <p:sp>
        <p:nvSpPr>
          <p:cNvPr id="24" name="Footer Placeholder 23"/>
          <p:cNvSpPr>
            <a:spLocks noGrp="1"/>
          </p:cNvSpPr>
          <p:nvPr>
            <p:ph type="ftr" sz="quarter" idx="12"/>
          </p:nvPr>
        </p:nvSpPr>
        <p:spPr/>
        <p:txBody>
          <a:bodyPr/>
          <a:lstStyle/>
          <a:p>
            <a:endParaRPr lang="en-CA"/>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36AF4526-8925-40B4-A729-BAE76E10EB76}" type="datetimeFigureOut">
              <a:rPr lang="en-CA" smtClean="0"/>
              <a:t>2018-01-29</a:t>
            </a:fld>
            <a:endParaRPr lang="en-CA"/>
          </a:p>
        </p:txBody>
      </p:sp>
      <p:sp>
        <p:nvSpPr>
          <p:cNvPr id="23" name="Slide Number Placeholder 22"/>
          <p:cNvSpPr>
            <a:spLocks noGrp="1"/>
          </p:cNvSpPr>
          <p:nvPr>
            <p:ph type="sldNum" sz="quarter" idx="11"/>
          </p:nvPr>
        </p:nvSpPr>
        <p:spPr/>
        <p:txBody>
          <a:bodyPr/>
          <a:lstStyle/>
          <a:p>
            <a:fld id="{2044C930-9F0E-4955-897F-B2EA6F31B8CF}" type="slidenum">
              <a:rPr lang="en-CA" smtClean="0"/>
              <a:t>‹#›</a:t>
            </a:fld>
            <a:endParaRPr lang="en-CA"/>
          </a:p>
        </p:txBody>
      </p:sp>
      <p:sp>
        <p:nvSpPr>
          <p:cNvPr id="24" name="Footer Placeholder 23"/>
          <p:cNvSpPr>
            <a:spLocks noGrp="1"/>
          </p:cNvSpPr>
          <p:nvPr>
            <p:ph type="ftr" sz="quarter" idx="12"/>
          </p:nvPr>
        </p:nvSpPr>
        <p:spPr/>
        <p:txBody>
          <a:bodyPr/>
          <a:lstStyle/>
          <a:p>
            <a:endParaRPr lang="en-CA"/>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6"/>
          <p:cNvSpPr>
            <a:spLocks noGrp="1"/>
          </p:cNvSpPr>
          <p:nvPr>
            <p:ph type="dt" sz="half" idx="10"/>
          </p:nvPr>
        </p:nvSpPr>
        <p:spPr/>
        <p:txBody>
          <a:bodyPr/>
          <a:lstStyle/>
          <a:p>
            <a:fld id="{36AF4526-8925-40B4-A729-BAE76E10EB76}" type="datetimeFigureOut">
              <a:rPr lang="en-CA" smtClean="0"/>
              <a:t>2018-01-29</a:t>
            </a:fld>
            <a:endParaRPr lang="en-CA"/>
          </a:p>
        </p:txBody>
      </p:sp>
      <p:sp>
        <p:nvSpPr>
          <p:cNvPr id="18" name="Slide Number Placeholder 17"/>
          <p:cNvSpPr>
            <a:spLocks noGrp="1"/>
          </p:cNvSpPr>
          <p:nvPr>
            <p:ph type="sldNum" sz="quarter" idx="11"/>
          </p:nvPr>
        </p:nvSpPr>
        <p:spPr/>
        <p:txBody>
          <a:bodyPr/>
          <a:lstStyle/>
          <a:p>
            <a:fld id="{2044C930-9F0E-4955-897F-B2EA6F31B8CF}" type="slidenum">
              <a:rPr lang="en-CA" smtClean="0"/>
              <a:t>‹#›</a:t>
            </a:fld>
            <a:endParaRPr lang="en-CA"/>
          </a:p>
        </p:txBody>
      </p:sp>
      <p:sp>
        <p:nvSpPr>
          <p:cNvPr id="20" name="Footer Placeholder 19"/>
          <p:cNvSpPr>
            <a:spLocks noGrp="1"/>
          </p:cNvSpPr>
          <p:nvPr>
            <p:ph type="ftr" sz="quarter" idx="12"/>
          </p:nvPr>
        </p:nvSpPr>
        <p:spPr/>
        <p:txBody>
          <a:bodyPr/>
          <a:lstStyle/>
          <a:p>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fld id="{36AF4526-8925-40B4-A729-BAE76E10EB76}" type="datetimeFigureOut">
              <a:rPr lang="en-CA" smtClean="0"/>
              <a:t>2018-01-29</a:t>
            </a:fld>
            <a:endParaRPr lang="en-CA"/>
          </a:p>
        </p:txBody>
      </p:sp>
      <p:sp>
        <p:nvSpPr>
          <p:cNvPr id="25" name="Slide Number Placeholder 24"/>
          <p:cNvSpPr>
            <a:spLocks noGrp="1"/>
          </p:cNvSpPr>
          <p:nvPr>
            <p:ph type="sldNum" sz="quarter" idx="11"/>
          </p:nvPr>
        </p:nvSpPr>
        <p:spPr>
          <a:xfrm>
            <a:off x="8742680" y="6610350"/>
            <a:ext cx="381000" cy="246888"/>
          </a:xfrm>
        </p:spPr>
        <p:txBody>
          <a:bodyPr/>
          <a:lstStyle/>
          <a:p>
            <a:fld id="{2044C930-9F0E-4955-897F-B2EA6F31B8CF}" type="slidenum">
              <a:rPr lang="en-CA" smtClean="0"/>
              <a:t>‹#›</a:t>
            </a:fld>
            <a:endParaRPr lang="en-CA"/>
          </a:p>
        </p:txBody>
      </p:sp>
      <p:sp>
        <p:nvSpPr>
          <p:cNvPr id="26" name="Footer Placeholder 25"/>
          <p:cNvSpPr>
            <a:spLocks noGrp="1"/>
          </p:cNvSpPr>
          <p:nvPr>
            <p:ph type="ftr" sz="quarter" idx="12"/>
          </p:nvPr>
        </p:nvSpPr>
        <p:spPr>
          <a:xfrm>
            <a:off x="1524000" y="6610350"/>
            <a:ext cx="5562600" cy="247650"/>
          </a:xfrm>
        </p:spPr>
        <p:txBody>
          <a:bodyPr/>
          <a:lstStyle/>
          <a:p>
            <a:endParaRPr lang="en-CA"/>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36AF4526-8925-40B4-A729-BAE76E10EB76}" type="datetimeFigureOut">
              <a:rPr lang="en-CA" smtClean="0"/>
              <a:t>2018-01-29</a:t>
            </a:fld>
            <a:endParaRPr lang="en-CA"/>
          </a:p>
        </p:txBody>
      </p:sp>
      <p:sp>
        <p:nvSpPr>
          <p:cNvPr id="21" name="Slide Number Placeholder 20"/>
          <p:cNvSpPr>
            <a:spLocks noGrp="1"/>
          </p:cNvSpPr>
          <p:nvPr>
            <p:ph type="sldNum" sz="quarter" idx="16"/>
          </p:nvPr>
        </p:nvSpPr>
        <p:spPr/>
        <p:txBody>
          <a:bodyPr/>
          <a:lstStyle/>
          <a:p>
            <a:fld id="{2044C930-9F0E-4955-897F-B2EA6F31B8CF}" type="slidenum">
              <a:rPr lang="en-CA" smtClean="0"/>
              <a:t>‹#›</a:t>
            </a:fld>
            <a:endParaRPr lang="en-CA"/>
          </a:p>
        </p:txBody>
      </p:sp>
      <p:sp>
        <p:nvSpPr>
          <p:cNvPr id="22" name="Footer Placeholder 21"/>
          <p:cNvSpPr>
            <a:spLocks noGrp="1"/>
          </p:cNvSpPr>
          <p:nvPr>
            <p:ph type="ftr" sz="quarter" idx="17"/>
          </p:nvPr>
        </p:nvSpPr>
        <p:spPr/>
        <p:txBody>
          <a:bodyPr/>
          <a:lstStyle/>
          <a:p>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fld id="{36AF4526-8925-40B4-A729-BAE76E10EB76}" type="datetimeFigureOut">
              <a:rPr lang="en-CA" smtClean="0"/>
              <a:t>2018-01-29</a:t>
            </a:fld>
            <a:endParaRPr lang="en-CA"/>
          </a:p>
        </p:txBody>
      </p:sp>
      <p:sp>
        <p:nvSpPr>
          <p:cNvPr id="24" name="Slide Number Placeholder 23"/>
          <p:cNvSpPr>
            <a:spLocks noGrp="1"/>
          </p:cNvSpPr>
          <p:nvPr>
            <p:ph type="sldNum" sz="quarter" idx="17"/>
          </p:nvPr>
        </p:nvSpPr>
        <p:spPr/>
        <p:txBody>
          <a:bodyPr/>
          <a:lstStyle/>
          <a:p>
            <a:fld id="{2044C930-9F0E-4955-897F-B2EA6F31B8CF}" type="slidenum">
              <a:rPr lang="en-CA" smtClean="0"/>
              <a:t>‹#›</a:t>
            </a:fld>
            <a:endParaRPr lang="en-CA"/>
          </a:p>
        </p:txBody>
      </p:sp>
      <p:sp>
        <p:nvSpPr>
          <p:cNvPr id="25" name="Footer Placeholder 24"/>
          <p:cNvSpPr>
            <a:spLocks noGrp="1"/>
          </p:cNvSpPr>
          <p:nvPr>
            <p:ph type="ftr" sz="quarter" idx="18"/>
          </p:nvPr>
        </p:nvSpPr>
        <p:spPr/>
        <p:txBody>
          <a:bodyPr/>
          <a:lstStyle/>
          <a:p>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fld id="{36AF4526-8925-40B4-A729-BAE76E10EB76}" type="datetimeFigureOut">
              <a:rPr lang="en-CA" smtClean="0"/>
              <a:t>2018-01-29</a:t>
            </a:fld>
            <a:endParaRPr lang="en-CA"/>
          </a:p>
        </p:txBody>
      </p:sp>
      <p:sp>
        <p:nvSpPr>
          <p:cNvPr id="17" name="Slide Number Placeholder 16"/>
          <p:cNvSpPr>
            <a:spLocks noGrp="1"/>
          </p:cNvSpPr>
          <p:nvPr>
            <p:ph type="sldNum" sz="quarter" idx="11"/>
          </p:nvPr>
        </p:nvSpPr>
        <p:spPr/>
        <p:txBody>
          <a:bodyPr/>
          <a:lstStyle/>
          <a:p>
            <a:fld id="{2044C930-9F0E-4955-897F-B2EA6F31B8CF}" type="slidenum">
              <a:rPr lang="en-CA" smtClean="0"/>
              <a:t>‹#›</a:t>
            </a:fld>
            <a:endParaRPr lang="en-CA"/>
          </a:p>
        </p:txBody>
      </p:sp>
      <p:sp>
        <p:nvSpPr>
          <p:cNvPr id="18" name="Footer Placeholder 17"/>
          <p:cNvSpPr>
            <a:spLocks noGrp="1"/>
          </p:cNvSpPr>
          <p:nvPr>
            <p:ph type="ftr" sz="quarter" idx="12"/>
          </p:nvPr>
        </p:nvSpPr>
        <p:spPr/>
        <p:txBody>
          <a:bodyPr/>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fld id="{36AF4526-8925-40B4-A729-BAE76E10EB76}" type="datetimeFigureOut">
              <a:rPr lang="en-CA" smtClean="0"/>
              <a:t>2018-01-29</a:t>
            </a:fld>
            <a:endParaRPr lang="en-CA"/>
          </a:p>
        </p:txBody>
      </p:sp>
      <p:sp>
        <p:nvSpPr>
          <p:cNvPr id="14" name="Slide Number Placeholder 13"/>
          <p:cNvSpPr>
            <a:spLocks noGrp="1"/>
          </p:cNvSpPr>
          <p:nvPr>
            <p:ph type="sldNum" sz="quarter" idx="11"/>
          </p:nvPr>
        </p:nvSpPr>
        <p:spPr/>
        <p:txBody>
          <a:bodyPr/>
          <a:lstStyle/>
          <a:p>
            <a:fld id="{2044C930-9F0E-4955-897F-B2EA6F31B8CF}" type="slidenum">
              <a:rPr lang="en-CA" smtClean="0"/>
              <a:t>‹#›</a:t>
            </a:fld>
            <a:endParaRPr lang="en-CA"/>
          </a:p>
        </p:txBody>
      </p:sp>
      <p:sp>
        <p:nvSpPr>
          <p:cNvPr id="22" name="Footer Placeholder 21"/>
          <p:cNvSpPr>
            <a:spLocks noGrp="1"/>
          </p:cNvSpPr>
          <p:nvPr>
            <p:ph type="ftr" sz="quarter" idx="12"/>
          </p:nvPr>
        </p:nvSpPr>
        <p:spPr/>
        <p:txBody>
          <a:bodyPr/>
          <a:lstStyle/>
          <a:p>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36AF4526-8925-40B4-A729-BAE76E10EB76}" type="datetimeFigureOut">
              <a:rPr lang="en-CA" smtClean="0"/>
              <a:t>2018-01-29</a:t>
            </a:fld>
            <a:endParaRPr lang="en-CA"/>
          </a:p>
        </p:txBody>
      </p:sp>
      <p:sp>
        <p:nvSpPr>
          <p:cNvPr id="21" name="Slide Number Placeholder 20"/>
          <p:cNvSpPr>
            <a:spLocks noGrp="1"/>
          </p:cNvSpPr>
          <p:nvPr>
            <p:ph type="sldNum" sz="quarter" idx="16"/>
          </p:nvPr>
        </p:nvSpPr>
        <p:spPr/>
        <p:txBody>
          <a:bodyPr/>
          <a:lstStyle/>
          <a:p>
            <a:fld id="{2044C930-9F0E-4955-897F-B2EA6F31B8CF}" type="slidenum">
              <a:rPr lang="en-CA" smtClean="0"/>
              <a:t>‹#›</a:t>
            </a:fld>
            <a:endParaRPr lang="en-CA"/>
          </a:p>
        </p:txBody>
      </p:sp>
      <p:sp>
        <p:nvSpPr>
          <p:cNvPr id="22" name="Footer Placeholder 21"/>
          <p:cNvSpPr>
            <a:spLocks noGrp="1"/>
          </p:cNvSpPr>
          <p:nvPr>
            <p:ph type="ftr" sz="quarter" idx="17"/>
          </p:nvPr>
        </p:nvSpPr>
        <p:spPr/>
        <p:txBody>
          <a:bodyPr/>
          <a:lstStyle/>
          <a:p>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F4526-8925-40B4-A729-BAE76E10EB76}" type="datetimeFigureOut">
              <a:rPr lang="en-CA" smtClean="0"/>
              <a:t>2018-01-29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044C930-9F0E-4955-897F-B2EA6F31B8CF}" type="slidenum">
              <a:rPr lang="en-CA" smtClean="0"/>
              <a:t>‹#›</a:t>
            </a:fld>
            <a:endParaRPr lang="en-CA"/>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36AF4526-8925-40B4-A729-BAE76E10EB76}" type="datetimeFigureOut">
              <a:rPr lang="en-CA" smtClean="0"/>
              <a:t>2018-01-29</a:t>
            </a:fld>
            <a:endParaRPr lang="en-CA"/>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endParaRPr lang="en-CA"/>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2044C930-9F0E-4955-897F-B2EA6F31B8CF}"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ENERGY—through an inquiry lens</a:t>
            </a:r>
            <a:endParaRPr lang="en-CA" dirty="0"/>
          </a:p>
        </p:txBody>
      </p:sp>
      <p:sp>
        <p:nvSpPr>
          <p:cNvPr id="3" name="Subtitle 2"/>
          <p:cNvSpPr>
            <a:spLocks noGrp="1"/>
          </p:cNvSpPr>
          <p:nvPr>
            <p:ph type="subTitle" idx="1"/>
          </p:nvPr>
        </p:nvSpPr>
        <p:spPr/>
        <p:txBody>
          <a:bodyPr>
            <a:normAutofit fontScale="92500" lnSpcReduction="20000"/>
          </a:bodyPr>
          <a:lstStyle/>
          <a:p>
            <a:r>
              <a:rPr lang="en-CA" dirty="0" smtClean="0"/>
              <a:t>Donna Morgan</a:t>
            </a:r>
          </a:p>
          <a:p>
            <a:r>
              <a:rPr lang="en-CA" dirty="0" smtClean="0"/>
              <a:t>Math/Science Consultant</a:t>
            </a:r>
            <a:endParaRPr lang="en-CA"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189" t="10359" r="52716" b="79281"/>
          <a:stretch/>
        </p:blipFill>
        <p:spPr bwMode="auto">
          <a:xfrm>
            <a:off x="3661345" y="2428900"/>
            <a:ext cx="3192359"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589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Types of POTENTIAL energy</a:t>
            </a:r>
            <a:endParaRPr lang="en-CA"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39830" y="2132857"/>
            <a:ext cx="8036625" cy="392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669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65750" t="16789" r="15001" b="24101"/>
          <a:stretch/>
        </p:blipFill>
        <p:spPr>
          <a:xfrm>
            <a:off x="1187624" y="908720"/>
            <a:ext cx="6492024" cy="5606752"/>
          </a:xfrm>
          <a:prstGeom prst="rect">
            <a:avLst/>
          </a:prstGeom>
        </p:spPr>
      </p:pic>
    </p:spTree>
    <p:extLst>
      <p:ext uri="{BB962C8B-B14F-4D97-AF65-F5344CB8AC3E}">
        <p14:creationId xmlns:p14="http://schemas.microsoft.com/office/powerpoint/2010/main" val="946875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Let’s play a game….</a:t>
            </a:r>
            <a:endParaRPr lang="en-CA" dirty="0"/>
          </a:p>
        </p:txBody>
      </p:sp>
      <p:sp>
        <p:nvSpPr>
          <p:cNvPr id="3" name="Content Placeholder 2"/>
          <p:cNvSpPr>
            <a:spLocks noGrp="1"/>
          </p:cNvSpPr>
          <p:nvPr>
            <p:ph idx="1"/>
          </p:nvPr>
        </p:nvSpPr>
        <p:spPr/>
        <p:txBody>
          <a:bodyPr>
            <a:normAutofit/>
          </a:bodyPr>
          <a:lstStyle/>
          <a:p>
            <a:r>
              <a:rPr lang="en-CA" sz="2800" dirty="0" smtClean="0"/>
              <a:t>Sort the events into energy types</a:t>
            </a:r>
          </a:p>
          <a:p>
            <a:r>
              <a:rPr lang="en-CA" sz="2800" dirty="0" smtClean="0"/>
              <a:t>Then re-sort them from SMALLEST amount of energy to GREATEST amount of energy</a:t>
            </a:r>
          </a:p>
          <a:p>
            <a:endParaRPr lang="en-CA" sz="2800" dirty="0"/>
          </a:p>
          <a:p>
            <a:r>
              <a:rPr lang="en-CA" sz="2800" dirty="0" smtClean="0"/>
              <a:t>Remember the types are: mechanical, thermal, electrical, electromagnetic, chemical, gravitational and nuclear</a:t>
            </a:r>
            <a:endParaRPr lang="en-CA" sz="2800" dirty="0"/>
          </a:p>
        </p:txBody>
      </p:sp>
    </p:spTree>
    <p:extLst>
      <p:ext uri="{BB962C8B-B14F-4D97-AF65-F5344CB8AC3E}">
        <p14:creationId xmlns:p14="http://schemas.microsoft.com/office/powerpoint/2010/main" val="4256826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endParaRPr lang="en-CA" dirty="0"/>
          </a:p>
        </p:txBody>
      </p:sp>
      <p:graphicFrame>
        <p:nvGraphicFramePr>
          <p:cNvPr id="5" name="Object 4"/>
          <p:cNvGraphicFramePr>
            <a:graphicFrameLocks noChangeAspect="1"/>
          </p:cNvGraphicFramePr>
          <p:nvPr>
            <p:extLst>
              <p:ext uri="{D42A27DB-BD31-4B8C-83A1-F6EECF244321}">
                <p14:modId xmlns:p14="http://schemas.microsoft.com/office/powerpoint/2010/main" val="1977618856"/>
              </p:ext>
            </p:extLst>
          </p:nvPr>
        </p:nvGraphicFramePr>
        <p:xfrm>
          <a:off x="124892" y="1124744"/>
          <a:ext cx="8619240" cy="4464496"/>
        </p:xfrm>
        <a:graphic>
          <a:graphicData uri="http://schemas.openxmlformats.org/presentationml/2006/ole">
            <mc:AlternateContent xmlns:mc="http://schemas.openxmlformats.org/markup-compatibility/2006">
              <mc:Choice xmlns:v="urn:schemas-microsoft-com:vml" Requires="v">
                <p:oleObj spid="_x0000_s6158" name="Document" r:id="rId3" imgW="6095861" imgH="3157359" progId="Word.Document.12">
                  <p:embed/>
                </p:oleObj>
              </mc:Choice>
              <mc:Fallback>
                <p:oleObj name="Document" r:id="rId3" imgW="6095861" imgH="3157359" progId="Word.Document.12">
                  <p:embed/>
                  <p:pic>
                    <p:nvPicPr>
                      <p:cNvPr id="0" name=""/>
                      <p:cNvPicPr/>
                      <p:nvPr/>
                    </p:nvPicPr>
                    <p:blipFill>
                      <a:blip r:embed="rId4"/>
                      <a:stretch>
                        <a:fillRect/>
                      </a:stretch>
                    </p:blipFill>
                    <p:spPr>
                      <a:xfrm>
                        <a:off x="124892" y="1124744"/>
                        <a:ext cx="8619240" cy="4464496"/>
                      </a:xfrm>
                      <a:prstGeom prst="rect">
                        <a:avLst/>
                      </a:prstGeom>
                    </p:spPr>
                  </p:pic>
                </p:oleObj>
              </mc:Fallback>
            </mc:AlternateContent>
          </a:graphicData>
        </a:graphic>
      </p:graphicFrame>
    </p:spTree>
    <p:extLst>
      <p:ext uri="{BB962C8B-B14F-4D97-AF65-F5344CB8AC3E}">
        <p14:creationId xmlns:p14="http://schemas.microsoft.com/office/powerpoint/2010/main" val="479266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904656"/>
          </a:xfrm>
        </p:spPr>
        <p:txBody>
          <a:bodyPr>
            <a:normAutofit/>
          </a:bodyPr>
          <a:lstStyle/>
          <a:p>
            <a:pPr fontAlgn="base"/>
            <a:r>
              <a:rPr lang="en-CA" sz="2800" i="1" dirty="0"/>
              <a:t>For those who want some proof that physicists are human, the proof is in the idiocy of all the different units which they use for measuring energy.</a:t>
            </a:r>
          </a:p>
          <a:p>
            <a:pPr algn="r" fontAlgn="base"/>
            <a:r>
              <a:rPr lang="en-CA" sz="2800" u="sng" dirty="0">
                <a:solidFill>
                  <a:schemeClr val="accent1">
                    <a:lumMod val="60000"/>
                    <a:lumOff val="40000"/>
                  </a:schemeClr>
                </a:solidFill>
              </a:rPr>
              <a:t>Richard Feynman, 1964</a:t>
            </a:r>
            <a:endParaRPr lang="en-CA" sz="2800" dirty="0">
              <a:solidFill>
                <a:schemeClr val="accent1">
                  <a:lumMod val="60000"/>
                  <a:lumOff val="40000"/>
                </a:schemeClr>
              </a:solidFill>
            </a:endParaRPr>
          </a:p>
          <a:p>
            <a:r>
              <a:rPr lang="en-CA" sz="2800" dirty="0" smtClean="0"/>
              <a:t>Ex</a:t>
            </a:r>
            <a:r>
              <a:rPr lang="en-CA" sz="2800" dirty="0"/>
              <a:t>: Joule, kilojoule, Calorie, kilocalorie (what we normally call a calorie in food), kilowatt hour—and these are just the metric ones! </a:t>
            </a:r>
            <a:r>
              <a:rPr lang="en-CA" sz="2800" dirty="0" smtClean="0"/>
              <a:t>Fortunately, for the most part we don’t need to worry about these.</a:t>
            </a:r>
          </a:p>
          <a:p>
            <a:r>
              <a:rPr lang="en-CA" sz="2800" dirty="0" smtClean="0"/>
              <a:t>n-</a:t>
            </a:r>
            <a:r>
              <a:rPr lang="en-CA" sz="2800" dirty="0" err="1" smtClean="0"/>
              <a:t>nano</a:t>
            </a:r>
            <a:r>
              <a:rPr lang="en-CA" sz="2800" dirty="0" smtClean="0"/>
              <a:t> (one billionth) u-micro (one millionth)</a:t>
            </a:r>
          </a:p>
          <a:p>
            <a:r>
              <a:rPr lang="en-CA" sz="2800" dirty="0" smtClean="0"/>
              <a:t>k-kilo M-mega G-</a:t>
            </a:r>
            <a:r>
              <a:rPr lang="en-CA" sz="2800" dirty="0" err="1" smtClean="0"/>
              <a:t>giga</a:t>
            </a:r>
            <a:r>
              <a:rPr lang="en-CA" sz="2800" dirty="0" smtClean="0"/>
              <a:t> T-</a:t>
            </a:r>
            <a:r>
              <a:rPr lang="en-CA" sz="2800" dirty="0" err="1" smtClean="0"/>
              <a:t>tera</a:t>
            </a:r>
            <a:r>
              <a:rPr lang="en-CA" sz="2800" dirty="0" smtClean="0"/>
              <a:t> P-Peta (10</a:t>
            </a:r>
            <a:r>
              <a:rPr lang="en-CA" sz="2800" baseline="30000" dirty="0" smtClean="0"/>
              <a:t>15</a:t>
            </a:r>
            <a:r>
              <a:rPr lang="en-CA" sz="2800" dirty="0" smtClean="0"/>
              <a:t>) E-</a:t>
            </a:r>
            <a:r>
              <a:rPr lang="en-CA" sz="2800" dirty="0" err="1" smtClean="0"/>
              <a:t>Exa</a:t>
            </a:r>
            <a:r>
              <a:rPr lang="en-CA" sz="2800" dirty="0" smtClean="0"/>
              <a:t> </a:t>
            </a:r>
            <a:r>
              <a:rPr lang="en-CA" sz="2800" dirty="0"/>
              <a:t>(</a:t>
            </a:r>
            <a:r>
              <a:rPr lang="en-CA" sz="2800" dirty="0" smtClean="0"/>
              <a:t>10</a:t>
            </a:r>
            <a:r>
              <a:rPr lang="en-CA" sz="2800" baseline="30000" dirty="0" smtClean="0"/>
              <a:t>18</a:t>
            </a:r>
            <a:r>
              <a:rPr lang="en-CA" sz="2800" dirty="0" smtClean="0"/>
              <a:t>) </a:t>
            </a:r>
            <a:endParaRPr lang="en-CA" sz="2800" dirty="0"/>
          </a:p>
          <a:p>
            <a:endParaRPr lang="en-CA" dirty="0"/>
          </a:p>
        </p:txBody>
      </p:sp>
    </p:spTree>
    <p:extLst>
      <p:ext uri="{BB962C8B-B14F-4D97-AF65-F5344CB8AC3E}">
        <p14:creationId xmlns:p14="http://schemas.microsoft.com/office/powerpoint/2010/main" val="4284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11560" y="620688"/>
            <a:ext cx="7769679" cy="5827259"/>
          </a:xfrm>
          <a:prstGeom prst="rect">
            <a:avLst/>
          </a:prstGeom>
        </p:spPr>
      </p:pic>
    </p:spTree>
    <p:extLst>
      <p:ext uri="{BB962C8B-B14F-4D97-AF65-F5344CB8AC3E}">
        <p14:creationId xmlns:p14="http://schemas.microsoft.com/office/powerpoint/2010/main" val="3619715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inquiry look like?</a:t>
            </a:r>
            <a:endParaRPr lang="en-US" dirty="0"/>
          </a:p>
        </p:txBody>
      </p:sp>
      <p:sp>
        <p:nvSpPr>
          <p:cNvPr id="3" name="Content Placeholder 2"/>
          <p:cNvSpPr>
            <a:spLocks noGrp="1"/>
          </p:cNvSpPr>
          <p:nvPr>
            <p:ph idx="1"/>
          </p:nvPr>
        </p:nvSpPr>
        <p:spPr/>
        <p:txBody>
          <a:bodyPr/>
          <a:lstStyle/>
          <a:p>
            <a:r>
              <a:rPr lang="en-US" dirty="0" smtClean="0"/>
              <a:t>In Primary—</a:t>
            </a:r>
          </a:p>
          <a:p>
            <a:r>
              <a:rPr lang="en-US" dirty="0" smtClean="0"/>
              <a:t>-encourage the asking of questions</a:t>
            </a:r>
          </a:p>
          <a:p>
            <a:r>
              <a:rPr lang="en-US" dirty="0" smtClean="0"/>
              <a:t>-ask questions that can be answered using EVIDENCE-GATHERING</a:t>
            </a:r>
          </a:p>
          <a:p>
            <a:r>
              <a:rPr lang="en-US" dirty="0" smtClean="0"/>
              <a:t>-plan and conduct simple experiments</a:t>
            </a:r>
          </a:p>
          <a:p>
            <a:endParaRPr lang="en-US" dirty="0"/>
          </a:p>
          <a:p>
            <a:r>
              <a:rPr lang="en-US" dirty="0" smtClean="0"/>
              <a:t>In Intermediate</a:t>
            </a:r>
          </a:p>
          <a:p>
            <a:r>
              <a:rPr lang="en-US" dirty="0" smtClean="0"/>
              <a:t>-reach out the develop more questions that are sophisticated</a:t>
            </a:r>
          </a:p>
          <a:p>
            <a:r>
              <a:rPr lang="en-US" dirty="0" smtClean="0"/>
              <a:t>-Plan and conduct more complex experiments and studies</a:t>
            </a:r>
          </a:p>
          <a:p>
            <a:r>
              <a:rPr lang="en-US" dirty="0" smtClean="0"/>
              <a:t>-Communicate/share/turn into tangible results</a:t>
            </a:r>
            <a:endParaRPr lang="en-US" dirty="0"/>
          </a:p>
        </p:txBody>
      </p:sp>
    </p:spTree>
    <p:extLst>
      <p:ext uri="{BB962C8B-B14F-4D97-AF65-F5344CB8AC3E}">
        <p14:creationId xmlns:p14="http://schemas.microsoft.com/office/powerpoint/2010/main" val="3418929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way to think of inquiry</a:t>
            </a:r>
            <a:endParaRPr lang="en-US" dirty="0"/>
          </a:p>
        </p:txBody>
      </p:sp>
      <p:pic>
        <p:nvPicPr>
          <p:cNvPr id="4" name="Content Placeholder 3"/>
          <p:cNvPicPr>
            <a:picLocks noGrp="1" noChangeAspect="1"/>
          </p:cNvPicPr>
          <p:nvPr>
            <p:ph idx="1"/>
          </p:nvPr>
        </p:nvPicPr>
        <p:blipFill rotWithShape="1">
          <a:blip r:embed="rId2"/>
          <a:srcRect l="24593" t="19294" r="24593" b="14691"/>
          <a:stretch/>
        </p:blipFill>
        <p:spPr>
          <a:xfrm>
            <a:off x="971600" y="1772816"/>
            <a:ext cx="6852131" cy="5007327"/>
          </a:xfrm>
          <a:prstGeom prst="rect">
            <a:avLst/>
          </a:prstGeom>
        </p:spPr>
      </p:pic>
    </p:spTree>
    <p:extLst>
      <p:ext uri="{BB962C8B-B14F-4D97-AF65-F5344CB8AC3E}">
        <p14:creationId xmlns:p14="http://schemas.microsoft.com/office/powerpoint/2010/main" val="1914826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explore:</a:t>
            </a:r>
            <a:endParaRPr lang="en-US" dirty="0"/>
          </a:p>
        </p:txBody>
      </p:sp>
      <p:sp>
        <p:nvSpPr>
          <p:cNvPr id="3" name="Content Placeholder 2"/>
          <p:cNvSpPr>
            <a:spLocks noGrp="1"/>
          </p:cNvSpPr>
          <p:nvPr>
            <p:ph idx="1"/>
          </p:nvPr>
        </p:nvSpPr>
        <p:spPr/>
        <p:txBody>
          <a:bodyPr>
            <a:normAutofit/>
          </a:bodyPr>
          <a:lstStyle/>
          <a:p>
            <a:r>
              <a:rPr lang="en-US" sz="3200" dirty="0" smtClean="0"/>
              <a:t>Read through the four-pager on your topic area</a:t>
            </a:r>
          </a:p>
          <a:p>
            <a:r>
              <a:rPr lang="en-US" sz="3200" dirty="0" smtClean="0"/>
              <a:t>Explore with those in your grade group, looking at the materials and suggested questions that are set up in the </a:t>
            </a:r>
            <a:r>
              <a:rPr lang="en-US" sz="3200" dirty="0" err="1" smtClean="0"/>
              <a:t>superlab</a:t>
            </a:r>
            <a:endParaRPr lang="en-US" sz="3200" dirty="0" smtClean="0"/>
          </a:p>
          <a:p>
            <a:r>
              <a:rPr lang="en-US" sz="3200" dirty="0" smtClean="0"/>
              <a:t>Complete (together) the sheet on suggested inquiries</a:t>
            </a:r>
          </a:p>
        </p:txBody>
      </p:sp>
    </p:spTree>
    <p:extLst>
      <p:ext uri="{BB962C8B-B14F-4D97-AF65-F5344CB8AC3E}">
        <p14:creationId xmlns:p14="http://schemas.microsoft.com/office/powerpoint/2010/main" val="493363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some plans</a:t>
            </a:r>
            <a:endParaRPr lang="en-US" dirty="0"/>
          </a:p>
        </p:txBody>
      </p:sp>
      <p:sp>
        <p:nvSpPr>
          <p:cNvPr id="3" name="Content Placeholder 2"/>
          <p:cNvSpPr>
            <a:spLocks noGrp="1"/>
          </p:cNvSpPr>
          <p:nvPr>
            <p:ph idx="1"/>
          </p:nvPr>
        </p:nvSpPr>
        <p:spPr/>
        <p:txBody>
          <a:bodyPr/>
          <a:lstStyle/>
          <a:p>
            <a:endParaRPr lang="en-US" sz="3200" dirty="0"/>
          </a:p>
          <a:p>
            <a:r>
              <a:rPr lang="en-US" sz="3200" dirty="0"/>
              <a:t>DINNER BREAK</a:t>
            </a:r>
          </a:p>
          <a:p>
            <a:r>
              <a:rPr lang="en-US" sz="3200" dirty="0"/>
              <a:t>Work again in grade groups to look at possible plans and ways to build up to inquiries in your classes</a:t>
            </a:r>
          </a:p>
          <a:p>
            <a:r>
              <a:rPr lang="en-US" sz="3200" dirty="0"/>
              <a:t>At 6:05—let’s come together to share our ideas/ask questions/request further resources.</a:t>
            </a:r>
          </a:p>
          <a:p>
            <a:endParaRPr lang="en-US" dirty="0"/>
          </a:p>
        </p:txBody>
      </p:sp>
    </p:spTree>
    <p:extLst>
      <p:ext uri="{BB962C8B-B14F-4D97-AF65-F5344CB8AC3E}">
        <p14:creationId xmlns:p14="http://schemas.microsoft.com/office/powerpoint/2010/main" val="2859650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Acknowledgement</a:t>
            </a:r>
            <a:endParaRPr lang="en-CA"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359" t="1559" r="-1767" b="14847"/>
          <a:stretch/>
        </p:blipFill>
        <p:spPr>
          <a:xfrm>
            <a:off x="3995936" y="1916832"/>
            <a:ext cx="4996144" cy="2762910"/>
          </a:xfrm>
        </p:spPr>
      </p:pic>
      <p:sp>
        <p:nvSpPr>
          <p:cNvPr id="4" name="Text Placeholder 3"/>
          <p:cNvSpPr>
            <a:spLocks noGrp="1"/>
          </p:cNvSpPr>
          <p:nvPr>
            <p:ph type="body" sz="half" idx="2"/>
          </p:nvPr>
        </p:nvSpPr>
        <p:spPr/>
        <p:txBody>
          <a:bodyPr/>
          <a:lstStyle/>
          <a:p>
            <a:r>
              <a:rPr lang="en-CA" dirty="0" smtClean="0"/>
              <a:t>We acknowledge the traditional, </a:t>
            </a:r>
            <a:r>
              <a:rPr lang="en-CA" dirty="0" err="1" smtClean="0"/>
              <a:t>unceded</a:t>
            </a:r>
            <a:r>
              <a:rPr lang="en-CA" dirty="0" smtClean="0"/>
              <a:t> territories of the Coast Salish peoples, the </a:t>
            </a:r>
            <a:r>
              <a:rPr lang="en-CA" dirty="0" err="1" smtClean="0"/>
              <a:t>Musqueam</a:t>
            </a:r>
            <a:r>
              <a:rPr lang="en-CA" dirty="0" smtClean="0"/>
              <a:t>, Squamish and </a:t>
            </a:r>
            <a:r>
              <a:rPr lang="en-CA" dirty="0" err="1" smtClean="0"/>
              <a:t>Tsleil-Waututh</a:t>
            </a:r>
            <a:r>
              <a:rPr lang="en-CA" dirty="0" smtClean="0"/>
              <a:t> peoples on whose land we live, learn and work.</a:t>
            </a:r>
          </a:p>
          <a:p>
            <a:endParaRPr lang="en-CA" dirty="0"/>
          </a:p>
          <a:p>
            <a:endParaRPr lang="en-CA" dirty="0"/>
          </a:p>
        </p:txBody>
      </p:sp>
    </p:spTree>
    <p:extLst>
      <p:ext uri="{BB962C8B-B14F-4D97-AF65-F5344CB8AC3E}">
        <p14:creationId xmlns:p14="http://schemas.microsoft.com/office/powerpoint/2010/main" val="425386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Session Objectives</a:t>
            </a:r>
            <a:endParaRPr lang="en-CA" dirty="0"/>
          </a:p>
        </p:txBody>
      </p:sp>
      <p:sp>
        <p:nvSpPr>
          <p:cNvPr id="3" name="Content Placeholder 2"/>
          <p:cNvSpPr>
            <a:spLocks noGrp="1"/>
          </p:cNvSpPr>
          <p:nvPr>
            <p:ph idx="1"/>
          </p:nvPr>
        </p:nvSpPr>
        <p:spPr>
          <a:xfrm>
            <a:off x="457200" y="1981200"/>
            <a:ext cx="8229600" cy="4544144"/>
          </a:xfrm>
        </p:spPr>
        <p:txBody>
          <a:bodyPr>
            <a:normAutofit/>
          </a:bodyPr>
          <a:lstStyle/>
          <a:p>
            <a:pPr lvl="0"/>
            <a:r>
              <a:rPr lang="en-CA" dirty="0" smtClean="0"/>
              <a:t>Develop </a:t>
            </a:r>
            <a:r>
              <a:rPr lang="en-CA" dirty="0"/>
              <a:t>an overview of ENERGY CONCEPTS as they build through the K-7 curriculum</a:t>
            </a:r>
          </a:p>
          <a:p>
            <a:pPr lvl="0"/>
            <a:r>
              <a:rPr lang="en-CA" dirty="0"/>
              <a:t>Learn the 4 types of INQUIRY and how they might be applied to these big ideas</a:t>
            </a:r>
          </a:p>
          <a:p>
            <a:pPr lvl="0"/>
            <a:r>
              <a:rPr lang="en-CA" dirty="0" smtClean="0"/>
              <a:t>Weave </a:t>
            </a:r>
            <a:r>
              <a:rPr lang="en-CA" dirty="0"/>
              <a:t>Indigenous perspectives into the teaching of these topics</a:t>
            </a:r>
          </a:p>
          <a:p>
            <a:pPr lvl="0"/>
            <a:r>
              <a:rPr lang="en-CA" dirty="0"/>
              <a:t>Make cross curricular connections with energy topics</a:t>
            </a:r>
          </a:p>
          <a:p>
            <a:pPr lvl="0"/>
            <a:r>
              <a:rPr lang="en-CA" dirty="0"/>
              <a:t>See some hands on experiments and some demonstrations to engage students in inquiries about </a:t>
            </a:r>
            <a:r>
              <a:rPr lang="en-CA" dirty="0" smtClean="0"/>
              <a:t>energy</a:t>
            </a:r>
          </a:p>
          <a:p>
            <a:r>
              <a:rPr lang="en-CA" dirty="0"/>
              <a:t>Integrate the curricular competencies and learning standards into a unit on these big ideas</a:t>
            </a:r>
          </a:p>
          <a:p>
            <a:pPr lvl="0"/>
            <a:endParaRPr lang="en-CA" dirty="0"/>
          </a:p>
          <a:p>
            <a:endParaRPr lang="en-CA" dirty="0"/>
          </a:p>
        </p:txBody>
      </p:sp>
    </p:spTree>
    <p:extLst>
      <p:ext uri="{BB962C8B-B14F-4D97-AF65-F5344CB8AC3E}">
        <p14:creationId xmlns:p14="http://schemas.microsoft.com/office/powerpoint/2010/main" val="4153385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a:t>
            </a:r>
            <a:endParaRPr lang="en-CA" dirty="0"/>
          </a:p>
        </p:txBody>
      </p:sp>
      <p:sp>
        <p:nvSpPr>
          <p:cNvPr id="3" name="Content Placeholder 2"/>
          <p:cNvSpPr>
            <a:spLocks noGrp="1"/>
          </p:cNvSpPr>
          <p:nvPr>
            <p:ph idx="1"/>
          </p:nvPr>
        </p:nvSpPr>
        <p:spPr>
          <a:xfrm>
            <a:off x="457200" y="1700808"/>
            <a:ext cx="8229600" cy="4896544"/>
          </a:xfrm>
        </p:spPr>
        <p:txBody>
          <a:bodyPr>
            <a:normAutofit lnSpcReduction="10000"/>
          </a:bodyPr>
          <a:lstStyle/>
          <a:p>
            <a:pPr>
              <a:spcBef>
                <a:spcPts val="200"/>
              </a:spcBef>
              <a:spcAft>
                <a:spcPts val="200"/>
              </a:spcAft>
            </a:pPr>
            <a:r>
              <a:rPr lang="en-CA" sz="2800" dirty="0"/>
              <a:t>Acknowledgement </a:t>
            </a:r>
            <a:endParaRPr lang="en-CA" sz="2800" dirty="0" smtClean="0"/>
          </a:p>
          <a:p>
            <a:pPr>
              <a:spcBef>
                <a:spcPts val="200"/>
              </a:spcBef>
              <a:spcAft>
                <a:spcPts val="200"/>
              </a:spcAft>
            </a:pPr>
            <a:r>
              <a:rPr lang="en-CA" sz="2800" dirty="0" smtClean="0"/>
              <a:t>Introductions</a:t>
            </a:r>
            <a:endParaRPr lang="en-CA" sz="2800" dirty="0"/>
          </a:p>
          <a:p>
            <a:pPr>
              <a:spcBef>
                <a:spcPts val="200"/>
              </a:spcBef>
              <a:spcAft>
                <a:spcPts val="200"/>
              </a:spcAft>
            </a:pPr>
            <a:r>
              <a:rPr lang="en-CA" sz="2800" dirty="0"/>
              <a:t>Overview of Energy (15 min)</a:t>
            </a:r>
          </a:p>
          <a:p>
            <a:pPr>
              <a:spcBef>
                <a:spcPts val="200"/>
              </a:spcBef>
              <a:spcAft>
                <a:spcPts val="200"/>
              </a:spcAft>
            </a:pPr>
            <a:r>
              <a:rPr lang="en-CA" sz="2800" dirty="0"/>
              <a:t>4 types of Inquiry (15 min)</a:t>
            </a:r>
          </a:p>
          <a:p>
            <a:pPr>
              <a:spcBef>
                <a:spcPts val="200"/>
              </a:spcBef>
              <a:spcAft>
                <a:spcPts val="200"/>
              </a:spcAft>
            </a:pPr>
            <a:r>
              <a:rPr lang="en-CA" sz="2800" dirty="0"/>
              <a:t>Grade Level Groups—curriculum overview (4 pagers)-Read and Reflect (15 min)</a:t>
            </a:r>
          </a:p>
          <a:p>
            <a:pPr>
              <a:spcBef>
                <a:spcPts val="200"/>
              </a:spcBef>
              <a:spcAft>
                <a:spcPts val="200"/>
              </a:spcAft>
            </a:pPr>
            <a:r>
              <a:rPr lang="en-CA" sz="2800" dirty="0"/>
              <a:t>Hands On Play and Experimenting (30 min)</a:t>
            </a:r>
          </a:p>
          <a:p>
            <a:pPr>
              <a:spcBef>
                <a:spcPts val="200"/>
              </a:spcBef>
              <a:spcAft>
                <a:spcPts val="200"/>
              </a:spcAft>
            </a:pPr>
            <a:r>
              <a:rPr lang="en-CA" sz="2800" dirty="0"/>
              <a:t>SUPPER BREAK:  5:15 </a:t>
            </a:r>
            <a:r>
              <a:rPr lang="en-CA" sz="2800" dirty="0" smtClean="0"/>
              <a:t>(30 </a:t>
            </a:r>
            <a:r>
              <a:rPr lang="en-CA" sz="2800" dirty="0"/>
              <a:t>min)</a:t>
            </a:r>
          </a:p>
          <a:p>
            <a:pPr>
              <a:spcBef>
                <a:spcPts val="200"/>
              </a:spcBef>
              <a:spcAft>
                <a:spcPts val="200"/>
              </a:spcAft>
            </a:pPr>
            <a:r>
              <a:rPr lang="en-CA" sz="2800" dirty="0"/>
              <a:t>Tying it together—inquiry ideas/planning framework </a:t>
            </a:r>
            <a:r>
              <a:rPr lang="en-CA" sz="2800" dirty="0" smtClean="0"/>
              <a:t>(30 </a:t>
            </a:r>
            <a:r>
              <a:rPr lang="en-CA" sz="2800" dirty="0"/>
              <a:t>min</a:t>
            </a:r>
            <a:r>
              <a:rPr lang="en-CA" sz="2800" dirty="0" smtClean="0"/>
              <a:t>)</a:t>
            </a:r>
          </a:p>
          <a:p>
            <a:pPr>
              <a:spcBef>
                <a:spcPts val="200"/>
              </a:spcBef>
              <a:spcAft>
                <a:spcPts val="200"/>
              </a:spcAft>
            </a:pPr>
            <a:r>
              <a:rPr lang="en-CA" sz="2800" smtClean="0"/>
              <a:t>Feedback</a:t>
            </a:r>
            <a:endParaRPr lang="en-CA" sz="2800" dirty="0"/>
          </a:p>
          <a:p>
            <a:endParaRPr lang="en-CA" dirty="0"/>
          </a:p>
        </p:txBody>
      </p:sp>
    </p:spTree>
    <p:extLst>
      <p:ext uri="{BB962C8B-B14F-4D97-AF65-F5344CB8AC3E}">
        <p14:creationId xmlns:p14="http://schemas.microsoft.com/office/powerpoint/2010/main" val="2054732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u="sng" dirty="0"/>
              <a:t>OUR BIG IDEAS TODAY</a:t>
            </a:r>
            <a:r>
              <a:rPr lang="en-CA" dirty="0"/>
              <a:t/>
            </a:r>
            <a:br>
              <a:rPr lang="en-CA" dirty="0"/>
            </a:br>
            <a:endParaRPr lang="en-CA" dirty="0"/>
          </a:p>
        </p:txBody>
      </p:sp>
      <p:sp>
        <p:nvSpPr>
          <p:cNvPr id="3" name="Content Placeholder 2"/>
          <p:cNvSpPr>
            <a:spLocks noGrp="1"/>
          </p:cNvSpPr>
          <p:nvPr>
            <p:ph idx="1"/>
          </p:nvPr>
        </p:nvSpPr>
        <p:spPr/>
        <p:txBody>
          <a:bodyPr/>
          <a:lstStyle/>
          <a:p>
            <a:r>
              <a:rPr lang="en-CA" sz="3200" dirty="0" smtClean="0"/>
              <a:t>Gr </a:t>
            </a:r>
            <a:r>
              <a:rPr lang="en-CA" sz="3200" dirty="0"/>
              <a:t>1: Light and sound can be produced and their properties can be changed.</a:t>
            </a:r>
          </a:p>
          <a:p>
            <a:r>
              <a:rPr lang="en-CA" sz="3200" dirty="0"/>
              <a:t>Gr 3: Thermal energy can be produced and transferred.</a:t>
            </a:r>
          </a:p>
          <a:p>
            <a:r>
              <a:rPr lang="en-CA" sz="3200" dirty="0"/>
              <a:t>Gr 4: Energy can be transformed.</a:t>
            </a:r>
          </a:p>
          <a:p>
            <a:r>
              <a:rPr lang="en-CA" sz="3200" dirty="0"/>
              <a:t>Gr 7: The electromagnetic force produces both electricity and magnetism.</a:t>
            </a:r>
          </a:p>
          <a:p>
            <a:endParaRPr lang="en-CA" dirty="0"/>
          </a:p>
        </p:txBody>
      </p:sp>
    </p:spTree>
    <p:extLst>
      <p:ext uri="{BB962C8B-B14F-4D97-AF65-F5344CB8AC3E}">
        <p14:creationId xmlns:p14="http://schemas.microsoft.com/office/powerpoint/2010/main" val="903784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620688"/>
            <a:ext cx="7488832" cy="604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752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background on energy….</a:t>
            </a:r>
            <a:endParaRPr lang="en-CA" dirty="0"/>
          </a:p>
        </p:txBody>
      </p:sp>
      <p:sp>
        <p:nvSpPr>
          <p:cNvPr id="3" name="Content Placeholder 2"/>
          <p:cNvSpPr>
            <a:spLocks noGrp="1"/>
          </p:cNvSpPr>
          <p:nvPr>
            <p:ph idx="1"/>
          </p:nvPr>
        </p:nvSpPr>
        <p:spPr/>
        <p:txBody>
          <a:bodyPr>
            <a:normAutofit fontScale="92500"/>
          </a:bodyPr>
          <a:lstStyle/>
          <a:p>
            <a:pPr algn="just" fontAlgn="base">
              <a:lnSpc>
                <a:spcPts val="3150"/>
              </a:lnSpc>
              <a:spcAft>
                <a:spcPts val="0"/>
              </a:spcAft>
            </a:pPr>
            <a:r>
              <a:rPr lang="en-CA" sz="2600" dirty="0">
                <a:latin typeface="Helvetica"/>
                <a:ea typeface="Times New Roman"/>
                <a:cs typeface="Times New Roman"/>
              </a:rPr>
              <a:t>A system possesses </a:t>
            </a:r>
            <a:r>
              <a:rPr lang="en-CA" sz="2600" dirty="0">
                <a:solidFill>
                  <a:srgbClr val="FF0000"/>
                </a:solidFill>
                <a:latin typeface="inherit"/>
                <a:ea typeface="Times New Roman"/>
                <a:cs typeface="Times New Roman"/>
              </a:rPr>
              <a:t>energy</a:t>
            </a:r>
            <a:r>
              <a:rPr lang="en-CA" sz="2600" dirty="0">
                <a:latin typeface="Helvetica"/>
                <a:ea typeface="Times New Roman"/>
                <a:cs typeface="Times New Roman"/>
              </a:rPr>
              <a:t> if it has the ability to do work.</a:t>
            </a:r>
            <a:endParaRPr lang="en-CA" sz="2600" dirty="0">
              <a:ea typeface="Calibri"/>
              <a:cs typeface="Times New Roman"/>
            </a:endParaRPr>
          </a:p>
          <a:p>
            <a:pPr algn="just" fontAlgn="base">
              <a:lnSpc>
                <a:spcPts val="3150"/>
              </a:lnSpc>
              <a:spcBef>
                <a:spcPts val="2100"/>
              </a:spcBef>
              <a:spcAft>
                <a:spcPts val="2100"/>
              </a:spcAft>
            </a:pPr>
            <a:r>
              <a:rPr lang="en-CA" sz="2600" dirty="0">
                <a:latin typeface="Helvetica"/>
                <a:ea typeface="Times New Roman"/>
                <a:cs typeface="Times New Roman"/>
              </a:rPr>
              <a:t>Work shifts energy from one system to another.</a:t>
            </a:r>
            <a:endParaRPr lang="en-CA" sz="2600" dirty="0">
              <a:ea typeface="Calibri"/>
              <a:cs typeface="Times New Roman"/>
            </a:endParaRPr>
          </a:p>
          <a:p>
            <a:pPr fontAlgn="base"/>
            <a:r>
              <a:rPr lang="en-CA" sz="2800" dirty="0"/>
              <a:t>Energy is…</a:t>
            </a:r>
          </a:p>
          <a:p>
            <a:pPr lvl="1" fontAlgn="base"/>
            <a:r>
              <a:rPr lang="en-CA" sz="2400" dirty="0"/>
              <a:t>a scalar </a:t>
            </a:r>
            <a:r>
              <a:rPr lang="en-CA" sz="2400" dirty="0" smtClean="0"/>
              <a:t>quantity (does not have DIRECTION)</a:t>
            </a:r>
            <a:endParaRPr lang="en-CA" sz="2400" dirty="0"/>
          </a:p>
          <a:p>
            <a:pPr lvl="1" fontAlgn="base"/>
            <a:r>
              <a:rPr lang="en-CA" sz="2400" dirty="0"/>
              <a:t>abstract and cannot always be </a:t>
            </a:r>
            <a:r>
              <a:rPr lang="en-CA" sz="2400" dirty="0" smtClean="0"/>
              <a:t>perceived</a:t>
            </a:r>
            <a:endParaRPr lang="en-CA" sz="2400" dirty="0"/>
          </a:p>
          <a:p>
            <a:pPr lvl="1" fontAlgn="base"/>
            <a:r>
              <a:rPr lang="en-CA" sz="2400" dirty="0"/>
              <a:t>given meaning through </a:t>
            </a:r>
            <a:r>
              <a:rPr lang="en-CA" sz="2400" dirty="0" smtClean="0"/>
              <a:t>calculation</a:t>
            </a:r>
            <a:endParaRPr lang="en-CA" sz="2400" dirty="0"/>
          </a:p>
          <a:p>
            <a:pPr lvl="1" fontAlgn="base"/>
            <a:r>
              <a:rPr lang="en-CA" sz="2400" dirty="0"/>
              <a:t>a central concept in science.</a:t>
            </a:r>
          </a:p>
          <a:p>
            <a:endParaRPr lang="en-CA" dirty="0"/>
          </a:p>
        </p:txBody>
      </p:sp>
    </p:spTree>
    <p:extLst>
      <p:ext uri="{BB962C8B-B14F-4D97-AF65-F5344CB8AC3E}">
        <p14:creationId xmlns:p14="http://schemas.microsoft.com/office/powerpoint/2010/main" val="3692585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3352800" cy="914400"/>
          </a:xfrm>
        </p:spPr>
        <p:txBody>
          <a:bodyPr/>
          <a:lstStyle/>
          <a:p>
            <a:r>
              <a:rPr lang="en-CA" sz="2400" dirty="0" smtClean="0"/>
              <a:t>Potential and kinetic</a:t>
            </a:r>
            <a:endParaRPr lang="en-CA" sz="2400" dirty="0"/>
          </a:p>
        </p:txBody>
      </p:sp>
      <p:sp>
        <p:nvSpPr>
          <p:cNvPr id="4" name="Text Placeholder 3"/>
          <p:cNvSpPr>
            <a:spLocks noGrp="1"/>
          </p:cNvSpPr>
          <p:nvPr>
            <p:ph type="body" idx="2"/>
          </p:nvPr>
        </p:nvSpPr>
        <p:spPr>
          <a:xfrm>
            <a:off x="457201" y="1556792"/>
            <a:ext cx="3466728" cy="4824536"/>
          </a:xfrm>
        </p:spPr>
        <p:txBody>
          <a:bodyPr>
            <a:normAutofit fontScale="55000" lnSpcReduction="20000"/>
          </a:bodyPr>
          <a:lstStyle/>
          <a:p>
            <a:r>
              <a:rPr lang="en-CA" sz="3200" dirty="0"/>
              <a:t>Energy can exist in many different forms. All forms of energy are either kinetic or potential. The energy associated with motion is called kinetic energy. The energy associated with position is called potential energy. Potential energy is not "stored energy". Energy can be stored in motion just as well as it can be stored in position.</a:t>
            </a:r>
          </a:p>
          <a:p>
            <a:endParaRPr lang="en-CA" dirty="0"/>
          </a:p>
        </p:txBody>
      </p:sp>
      <p:pic>
        <p:nvPicPr>
          <p:cNvPr id="3074" name="Picture 2"/>
          <p:cNvPicPr>
            <a:picLocks noGrp="1" noChangeAspect="1" noChangeArrowheads="1"/>
          </p:cNvPicPr>
          <p:nvPr>
            <p:ph sz="quarter" idx="14"/>
          </p:nvPr>
        </p:nvPicPr>
        <p:blipFill rotWithShape="1">
          <a:blip r:embed="rId2">
            <a:extLst>
              <a:ext uri="{28A0092B-C50C-407E-A947-70E740481C1C}">
                <a14:useLocalDpi xmlns:a14="http://schemas.microsoft.com/office/drawing/2010/main" val="0"/>
              </a:ext>
            </a:extLst>
          </a:blip>
          <a:srcRect l="30151"/>
          <a:stretch/>
        </p:blipFill>
        <p:spPr bwMode="auto">
          <a:xfrm>
            <a:off x="4102699" y="1196752"/>
            <a:ext cx="4933543"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3114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Types of KINETIC energy</a:t>
            </a:r>
            <a:endParaRPr lang="en-CA" dirty="0"/>
          </a:p>
        </p:txBody>
      </p:sp>
      <p:pic>
        <p:nvPicPr>
          <p:cNvPr id="4098"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6087" b="7418"/>
          <a:stretch/>
        </p:blipFill>
        <p:spPr bwMode="auto">
          <a:xfrm>
            <a:off x="395536" y="1844824"/>
            <a:ext cx="7922622" cy="466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841924"/>
      </p:ext>
    </p:extLst>
  </p:cSld>
  <p:clrMapOvr>
    <a:masterClrMapping/>
  </p:clrMapOvr>
</p:sld>
</file>

<file path=ppt/theme/theme1.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TM01859866[[fn=Macro]]</Template>
  <TotalTime>125</TotalTime>
  <Words>550</Words>
  <Application>Microsoft Office PowerPoint</Application>
  <PresentationFormat>On-screen Show (4:3)</PresentationFormat>
  <Paragraphs>69</Paragraphs>
  <Slides>19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Calibri</vt:lpstr>
      <vt:lpstr>Helvetica</vt:lpstr>
      <vt:lpstr>inherit</vt:lpstr>
      <vt:lpstr>Times New Roman</vt:lpstr>
      <vt:lpstr>Wingdings</vt:lpstr>
      <vt:lpstr>Macro</vt:lpstr>
      <vt:lpstr>Document</vt:lpstr>
      <vt:lpstr>ENERGY—through an inquiry lens</vt:lpstr>
      <vt:lpstr>Acknowledgement</vt:lpstr>
      <vt:lpstr>Session Objectives</vt:lpstr>
      <vt:lpstr>Agenda</vt:lpstr>
      <vt:lpstr>OUR BIG IDEAS TODAY </vt:lpstr>
      <vt:lpstr>PowerPoint Presentation</vt:lpstr>
      <vt:lpstr>Some background on energy….</vt:lpstr>
      <vt:lpstr>Potential and kinetic</vt:lpstr>
      <vt:lpstr>Types of KINETIC energy</vt:lpstr>
      <vt:lpstr>Types of POTENTIAL energy</vt:lpstr>
      <vt:lpstr>PowerPoint Presentation</vt:lpstr>
      <vt:lpstr>Let’s play a game….</vt:lpstr>
      <vt:lpstr>PowerPoint Presentation</vt:lpstr>
      <vt:lpstr>PowerPoint Presentation</vt:lpstr>
      <vt:lpstr>PowerPoint Presentation</vt:lpstr>
      <vt:lpstr>What does inquiry look like?</vt:lpstr>
      <vt:lpstr>Another way to think of inquiry</vt:lpstr>
      <vt:lpstr>Now explore:</vt:lpstr>
      <vt:lpstr>Make some plans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ENERGY—through an inquiry lens</dc:title>
  <dc:creator>Donna</dc:creator>
  <cp:lastModifiedBy>Donna Morgan</cp:lastModifiedBy>
  <cp:revision>11</cp:revision>
  <dcterms:created xsi:type="dcterms:W3CDTF">2018-01-29T15:33:56Z</dcterms:created>
  <dcterms:modified xsi:type="dcterms:W3CDTF">2018-01-29T22:32:53Z</dcterms:modified>
</cp:coreProperties>
</file>