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2" r:id="rId6"/>
    <p:sldId id="261" r:id="rId7"/>
    <p:sldId id="260" r:id="rId8"/>
    <p:sldId id="267" r:id="rId9"/>
    <p:sldId id="265"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4" d="100"/>
          <a:sy n="104" d="100"/>
        </p:scale>
        <p:origin x="14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C3C76-0205-4688-8690-FF46C0038B06}" type="datetimeFigureOut">
              <a:rPr lang="en-US" smtClean="0"/>
              <a:t>11/16/2017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31F3D-6F81-452B-94B1-756B79BE79E5}" type="slidenum">
              <a:rPr lang="en-US" smtClean="0"/>
              <a:t>‹#›</a:t>
            </a:fld>
            <a:endParaRPr lang="en-US"/>
          </a:p>
        </p:txBody>
      </p:sp>
    </p:spTree>
    <p:extLst>
      <p:ext uri="{BB962C8B-B14F-4D97-AF65-F5344CB8AC3E}">
        <p14:creationId xmlns:p14="http://schemas.microsoft.com/office/powerpoint/2010/main" val="191111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key requirement of inquiry is that it is meaningful to the students.  The beauty of a science fair project is that rather than setting the project up for the students, the student chooses the topic and goes with it.  This takes the most difficult task—finding an engaging topic—out of the teacher’s hands and into the students.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531F3D-6F81-452B-94B1-756B79BE79E5}" type="slidenum">
              <a:rPr lang="en-US" smtClean="0"/>
              <a:t>3</a:t>
            </a:fld>
            <a:endParaRPr lang="en-US"/>
          </a:p>
        </p:txBody>
      </p:sp>
    </p:spTree>
    <p:extLst>
      <p:ext uri="{BB962C8B-B14F-4D97-AF65-F5344CB8AC3E}">
        <p14:creationId xmlns:p14="http://schemas.microsoft.com/office/powerpoint/2010/main" val="261405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Level One: Research Report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project focuses on research and reporting out findings already available.  It could be “Monarch Butterflies” or “How Oil Spills Occur”.</a:t>
            </a:r>
            <a:endParaRPr lang="en-US" sz="1200" kern="1200" dirty="0" smtClean="0">
              <a:solidFill>
                <a:schemeClr val="tx1"/>
              </a:solidFill>
              <a:effectLst/>
              <a:latin typeface="+mn-lt"/>
              <a:ea typeface="+mn-ea"/>
              <a:cs typeface="+mn-cs"/>
            </a:endParaRPr>
          </a:p>
          <a:p>
            <a:r>
              <a:rPr lang="en-CA" sz="1200" b="1" u="sng" kern="1200" dirty="0" smtClean="0">
                <a:solidFill>
                  <a:schemeClr val="tx1"/>
                </a:solidFill>
                <a:effectLst/>
                <a:latin typeface="+mn-lt"/>
                <a:ea typeface="+mn-ea"/>
                <a:cs typeface="+mn-cs"/>
              </a:rPr>
              <a:t>Level Two: Model</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type of project focuses on building a model of some scientific invention or natural phenomenon.  This is where a “model volcano” or “the Enigma Machine” would be done.</a:t>
            </a:r>
            <a:endParaRPr lang="en-US" sz="1200" kern="1200" dirty="0" smtClean="0">
              <a:solidFill>
                <a:schemeClr val="tx1"/>
              </a:solidFill>
              <a:effectLst/>
              <a:latin typeface="+mn-lt"/>
              <a:ea typeface="+mn-ea"/>
              <a:cs typeface="+mn-cs"/>
            </a:endParaRPr>
          </a:p>
          <a:p>
            <a:r>
              <a:rPr lang="en-CA" sz="1200" b="1" u="sng" kern="1200" dirty="0" smtClean="0">
                <a:solidFill>
                  <a:schemeClr val="tx1"/>
                </a:solidFill>
                <a:effectLst/>
                <a:latin typeface="+mn-lt"/>
                <a:ea typeface="+mn-ea"/>
                <a:cs typeface="+mn-cs"/>
              </a:rPr>
              <a:t>Level Three: Collection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project involves collecting materials and tying them together with some important observation.  For example, collective leaves of the same type of trees from busy streets and streets with less traffic, and looking at differences.  Or collecting rocks from different areas and comparing the shapes and compositions.</a:t>
            </a:r>
            <a:endParaRPr lang="en-US" sz="1200" kern="1200" dirty="0" smtClean="0">
              <a:solidFill>
                <a:schemeClr val="tx1"/>
              </a:solidFill>
              <a:effectLst/>
              <a:latin typeface="+mn-lt"/>
              <a:ea typeface="+mn-ea"/>
              <a:cs typeface="+mn-cs"/>
            </a:endParaRPr>
          </a:p>
          <a:p>
            <a:r>
              <a:rPr lang="en-CA" sz="1200" b="1" u="sng" kern="1200" dirty="0" smtClean="0">
                <a:solidFill>
                  <a:schemeClr val="tx1"/>
                </a:solidFill>
                <a:effectLst/>
                <a:latin typeface="+mn-lt"/>
                <a:ea typeface="+mn-ea"/>
                <a:cs typeface="+mn-cs"/>
              </a:rPr>
              <a:t>Level Four: Simple Experiment or Study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simple experiment or study answers a question by designing an experiment or correlating existing data with one or two variable factors.  For example, the rate of corrosion of metals under different temperatures and humidity levels.</a:t>
            </a:r>
            <a:endParaRPr lang="en-US" sz="1200" kern="1200" dirty="0" smtClean="0">
              <a:solidFill>
                <a:schemeClr val="tx1"/>
              </a:solidFill>
              <a:effectLst/>
              <a:latin typeface="+mn-lt"/>
              <a:ea typeface="+mn-ea"/>
              <a:cs typeface="+mn-cs"/>
            </a:endParaRPr>
          </a:p>
          <a:p>
            <a:r>
              <a:rPr lang="en-CA" sz="1200" b="1" u="sng" kern="1200" dirty="0" smtClean="0">
                <a:solidFill>
                  <a:schemeClr val="tx1"/>
                </a:solidFill>
                <a:effectLst/>
                <a:latin typeface="+mn-lt"/>
                <a:ea typeface="+mn-ea"/>
                <a:cs typeface="+mn-cs"/>
              </a:rPr>
              <a:t>Level Five: Innovation or Complex Experiment or Study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sophisticated experiment where you control all possible variables where results cannot be attributed to error or variance and can be documented.  This type of work will lead to more questions and further research.  An innovation would be the design of some new apparatus or process that is then tested (for example, how can you design collapsible bumpers for cars that reduce accident damage).  A study would correlate very different data, although the data is gathered from on-line or text sources (for example, is the incidence of BC forest fires correlated with high Pine Beetle infestations).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Level one two and three are more for primary; level three, four and five are for intermediate and secondary.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531F3D-6F81-452B-94B1-756B79BE79E5}" type="slidenum">
              <a:rPr lang="en-US" smtClean="0"/>
              <a:t>4</a:t>
            </a:fld>
            <a:endParaRPr lang="en-US"/>
          </a:p>
        </p:txBody>
      </p:sp>
    </p:spTree>
    <p:extLst>
      <p:ext uri="{BB962C8B-B14F-4D97-AF65-F5344CB8AC3E}">
        <p14:creationId xmlns:p14="http://schemas.microsoft.com/office/powerpoint/2010/main" val="290971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78F1AD-C865-40E9-A59D-D0A76449AC7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208005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78F1AD-C865-40E9-A59D-D0A76449AC7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184849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78F1AD-C865-40E9-A59D-D0A76449AC7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54141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78F1AD-C865-40E9-A59D-D0A76449AC7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396189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8F1AD-C865-40E9-A59D-D0A76449AC7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389394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78F1AD-C865-40E9-A59D-D0A76449AC7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94105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78F1AD-C865-40E9-A59D-D0A76449AC79}"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162627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78F1AD-C865-40E9-A59D-D0A76449AC79}"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156459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8F1AD-C865-40E9-A59D-D0A76449AC79}"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51890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8F1AD-C865-40E9-A59D-D0A76449AC7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315423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8F1AD-C865-40E9-A59D-D0A76449AC7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B54-8C0B-43A7-8810-96E8191333C8}" type="slidenum">
              <a:rPr lang="en-US" smtClean="0"/>
              <a:t>‹#›</a:t>
            </a:fld>
            <a:endParaRPr lang="en-US"/>
          </a:p>
        </p:txBody>
      </p:sp>
    </p:spTree>
    <p:extLst>
      <p:ext uri="{BB962C8B-B14F-4D97-AF65-F5344CB8AC3E}">
        <p14:creationId xmlns:p14="http://schemas.microsoft.com/office/powerpoint/2010/main" val="110818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8F1AD-C865-40E9-A59D-D0A76449AC79}" type="datetimeFigureOut">
              <a:rPr lang="en-US" smtClean="0"/>
              <a:t>11/16/2017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64B54-8C0B-43A7-8810-96E8191333C8}" type="slidenum">
              <a:rPr lang="en-US" smtClean="0"/>
              <a:t>‹#›</a:t>
            </a:fld>
            <a:endParaRPr lang="en-US"/>
          </a:p>
        </p:txBody>
      </p:sp>
    </p:spTree>
    <p:extLst>
      <p:ext uri="{BB962C8B-B14F-4D97-AF65-F5344CB8AC3E}">
        <p14:creationId xmlns:p14="http://schemas.microsoft.com/office/powerpoint/2010/main" val="3671188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vrsf.ca/images/Documents/Science%20Fair%20Handbook%20by%20John%20Shim.pdf" TargetMode="External"/><Relationship Id="rId2" Type="http://schemas.openxmlformats.org/officeDocument/2006/relationships/hyperlink" Target="https://www.sciencebuddies.org/teacher-resources/science-fair-tools" TargetMode="External"/><Relationship Id="rId1" Type="http://schemas.openxmlformats.org/officeDocument/2006/relationships/slideLayout" Target="../slideLayouts/slideLayout7.xml"/><Relationship Id="rId5" Type="http://schemas.openxmlformats.org/officeDocument/2006/relationships/hyperlink" Target="http://www.fnesc.ca/wp/wp-content/uploads/2015/08/PUBLICATION-61496-Science-First-Peoples-2016-Full-F-WEB.pdf" TargetMode="External"/><Relationship Id="rId4" Type="http://schemas.openxmlformats.org/officeDocument/2006/relationships/hyperlink" Target="http://www.gvrsf.ca/images/Documents/Science%20Celebration%20by%20Len%20Reimer.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397"/>
            <a:ext cx="12319462" cy="8710244"/>
          </a:xfrm>
          <a:prstGeom prst="rect">
            <a:avLst/>
          </a:prstGeom>
        </p:spPr>
      </p:pic>
      <p:sp>
        <p:nvSpPr>
          <p:cNvPr id="5" name="TextBox 4"/>
          <p:cNvSpPr txBox="1"/>
          <p:nvPr/>
        </p:nvSpPr>
        <p:spPr>
          <a:xfrm>
            <a:off x="615142" y="2859578"/>
            <a:ext cx="10864734" cy="1015663"/>
          </a:xfrm>
          <a:prstGeom prst="rect">
            <a:avLst/>
          </a:prstGeom>
          <a:noFill/>
        </p:spPr>
        <p:txBody>
          <a:bodyPr wrap="square" rtlCol="0">
            <a:spAutoFit/>
          </a:bodyPr>
          <a:lstStyle/>
          <a:p>
            <a:r>
              <a:rPr lang="en-US" sz="6000" kern="1200" dirty="0" smtClean="0">
                <a:ln w="28575">
                  <a:solidFill>
                    <a:schemeClr val="bg2"/>
                  </a:solidFill>
                </a:ln>
                <a:solidFill>
                  <a:schemeClr val="accent3"/>
                </a:solidFill>
                <a:effectLst>
                  <a:outerShdw blurRad="38100" dist="25400" dir="5400000" algn="ctr" rotWithShape="0">
                    <a:srgbClr val="6E747A">
                      <a:alpha val="43000"/>
                    </a:srgbClr>
                  </a:outerShdw>
                </a:effectLst>
                <a:latin typeface="Arial Black" panose="020B0A04020102020204" pitchFamily="34" charset="0"/>
              </a:rPr>
              <a:t>Science Fairs as </a:t>
            </a:r>
            <a:r>
              <a:rPr lang="en-US" sz="6000" dirty="0" smtClean="0">
                <a:ln w="28575">
                  <a:solidFill>
                    <a:schemeClr val="bg2"/>
                  </a:solidFill>
                </a:ln>
                <a:solidFill>
                  <a:schemeClr val="accent3"/>
                </a:solidFill>
                <a:effectLst>
                  <a:outerShdw blurRad="38100" dist="25400" dir="5400000" algn="ctr" rotWithShape="0">
                    <a:srgbClr val="6E747A">
                      <a:alpha val="43000"/>
                    </a:srgbClr>
                  </a:outerShdw>
                </a:effectLst>
                <a:latin typeface="Arial Black" panose="020B0A04020102020204" pitchFamily="34" charset="0"/>
              </a:rPr>
              <a:t>Inquiry</a:t>
            </a:r>
            <a:endParaRPr lang="en-US" sz="6000" kern="1200" dirty="0">
              <a:ln w="28575">
                <a:solidFill>
                  <a:schemeClr val="bg2"/>
                </a:solidFill>
              </a:ln>
              <a:solidFill>
                <a:schemeClr val="accent3"/>
              </a:solidFill>
              <a:effectLst>
                <a:outerShdw blurRad="38100" dist="25400" dir="5400000" algn="ctr" rotWithShape="0">
                  <a:srgbClr val="6E747A">
                    <a:alpha val="43000"/>
                  </a:srgbClr>
                </a:outerShdw>
              </a:effectLst>
              <a:latin typeface="Arial Black" panose="020B0A04020102020204" pitchFamily="34" charset="0"/>
            </a:endParaRPr>
          </a:p>
        </p:txBody>
      </p:sp>
    </p:spTree>
    <p:extLst>
      <p:ext uri="{BB962C8B-B14F-4D97-AF65-F5344CB8AC3E}">
        <p14:creationId xmlns:p14="http://schemas.microsoft.com/office/powerpoint/2010/main" val="44914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16360" y="145971"/>
            <a:ext cx="9103099" cy="6338033"/>
          </a:xfrm>
          <a:prstGeom prst="rect">
            <a:avLst/>
          </a:prstGeom>
        </p:spPr>
      </p:pic>
      <p:sp>
        <p:nvSpPr>
          <p:cNvPr id="2" name="Rectangle 1"/>
          <p:cNvSpPr/>
          <p:nvPr/>
        </p:nvSpPr>
        <p:spPr>
          <a:xfrm>
            <a:off x="807868" y="328474"/>
            <a:ext cx="10715347" cy="6155531"/>
          </a:xfrm>
          <a:prstGeom prst="rect">
            <a:avLst/>
          </a:prstGeom>
        </p:spPr>
        <p:txBody>
          <a:bodyPr wrap="square">
            <a:spAutoFit/>
          </a:bodyPr>
          <a:lstStyle/>
          <a:p>
            <a:r>
              <a:rPr lang="en-CA" sz="4400" b="1" dirty="0"/>
              <a:t>What is a Science Celebration Versus a Science Fair?</a:t>
            </a:r>
            <a:r>
              <a:rPr lang="en-CA" sz="4400" dirty="0"/>
              <a:t> </a:t>
            </a:r>
            <a:endParaRPr lang="en-CA" sz="4400" dirty="0" smtClean="0"/>
          </a:p>
          <a:p>
            <a:endParaRPr lang="en-CA" sz="3200" dirty="0"/>
          </a:p>
          <a:p>
            <a:r>
              <a:rPr lang="en-CA" sz="3200" dirty="0" smtClean="0"/>
              <a:t>On </a:t>
            </a:r>
            <a:r>
              <a:rPr lang="en-CA" sz="3200" dirty="0"/>
              <a:t>the surface, the projects at the two events may be identical. The differences come in the way the event is organized and the priorities of the organizer. In a Science Celebration, learning, teaching, sharing and enjoying science is the priority; for many in a traditional science fair, impressing an adult judge is the priority. The good news is that anyone who is beginning the Science Fair process in an elementary school can shift to the Science Celebration </a:t>
            </a:r>
            <a:r>
              <a:rPr lang="en-CA" sz="3200" dirty="0" smtClean="0"/>
              <a:t>model.</a:t>
            </a:r>
            <a:endParaRPr lang="en-US" sz="3200" dirty="0"/>
          </a:p>
          <a:p>
            <a:pPr lvl="0" algn="r"/>
            <a:endParaRPr lang="en-US" dirty="0"/>
          </a:p>
        </p:txBody>
      </p:sp>
    </p:spTree>
    <p:extLst>
      <p:ext uri="{BB962C8B-B14F-4D97-AF65-F5344CB8AC3E}">
        <p14:creationId xmlns:p14="http://schemas.microsoft.com/office/powerpoint/2010/main" val="236562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168" y="461640"/>
            <a:ext cx="7659867" cy="6187736"/>
          </a:xfrm>
          <a:prstGeom prst="rect">
            <a:avLst/>
          </a:prstGeom>
        </p:spPr>
      </p:pic>
      <p:sp>
        <p:nvSpPr>
          <p:cNvPr id="2" name="Rectangle 1"/>
          <p:cNvSpPr/>
          <p:nvPr/>
        </p:nvSpPr>
        <p:spPr>
          <a:xfrm>
            <a:off x="651942" y="998284"/>
            <a:ext cx="8720785" cy="3477875"/>
          </a:xfrm>
          <a:prstGeom prst="rect">
            <a:avLst/>
          </a:prstGeom>
        </p:spPr>
        <p:txBody>
          <a:bodyPr wrap="none">
            <a:spAutoFit/>
          </a:bodyPr>
          <a:lstStyle/>
          <a:p>
            <a:pPr lvl="0" algn="r"/>
            <a:r>
              <a:rPr lang="en-CA" sz="4400" dirty="0" smtClean="0">
                <a:ln w="12700">
                  <a:solidFill>
                    <a:schemeClr val="bg1"/>
                  </a:solidFill>
                </a:ln>
              </a:rPr>
              <a:t>What would you need to get started?</a:t>
            </a:r>
          </a:p>
          <a:p>
            <a:pPr lvl="0" algn="r"/>
            <a:endParaRPr lang="en-CA" sz="4400" dirty="0">
              <a:ln w="12700">
                <a:solidFill>
                  <a:schemeClr val="bg1"/>
                </a:solidFill>
              </a:ln>
            </a:endParaRPr>
          </a:p>
          <a:p>
            <a:pPr lvl="0" algn="r"/>
            <a:r>
              <a:rPr lang="en-CA" sz="4400" dirty="0" smtClean="0">
                <a:ln w="12700">
                  <a:solidFill>
                    <a:schemeClr val="bg1"/>
                  </a:solidFill>
                </a:ln>
              </a:rPr>
              <a:t>What barriers might be in the way?</a:t>
            </a:r>
          </a:p>
          <a:p>
            <a:pPr lvl="0" algn="r"/>
            <a:endParaRPr lang="en-CA" sz="4400" dirty="0">
              <a:ln w="12700">
                <a:solidFill>
                  <a:schemeClr val="bg1"/>
                </a:solidFill>
              </a:ln>
            </a:endParaRPr>
          </a:p>
          <a:p>
            <a:pPr lvl="0" algn="r"/>
            <a:r>
              <a:rPr lang="en-CA" sz="4400" dirty="0" smtClean="0">
                <a:ln w="12700">
                  <a:solidFill>
                    <a:schemeClr val="bg1"/>
                  </a:solidFill>
                </a:ln>
              </a:rPr>
              <a:t>What kind of support do you want?</a:t>
            </a:r>
            <a:endParaRPr lang="en-US" sz="4400" dirty="0">
              <a:ln w="12700">
                <a:solidFill>
                  <a:schemeClr val="bg1"/>
                </a:solidFill>
              </a:ln>
            </a:endParaRPr>
          </a:p>
        </p:txBody>
      </p:sp>
    </p:spTree>
    <p:extLst>
      <p:ext uri="{BB962C8B-B14F-4D97-AF65-F5344CB8AC3E}">
        <p14:creationId xmlns:p14="http://schemas.microsoft.com/office/powerpoint/2010/main" val="1791625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94" y="390618"/>
            <a:ext cx="11194741" cy="6401753"/>
          </a:xfrm>
          <a:prstGeom prst="rect">
            <a:avLst/>
          </a:prstGeom>
        </p:spPr>
        <p:txBody>
          <a:bodyPr wrap="square">
            <a:spAutoFit/>
          </a:bodyPr>
          <a:lstStyle/>
          <a:p>
            <a:r>
              <a:rPr lang="en-CA" sz="4000" u="sng" dirty="0"/>
              <a:t>Key </a:t>
            </a:r>
            <a:r>
              <a:rPr lang="en-CA" sz="4000" u="sng" dirty="0" smtClean="0"/>
              <a:t>Links</a:t>
            </a:r>
          </a:p>
          <a:p>
            <a:endParaRPr lang="en-US" sz="4000" dirty="0"/>
          </a:p>
          <a:p>
            <a:r>
              <a:rPr lang="en-CA" sz="2400" dirty="0"/>
              <a:t>Science buddies: </a:t>
            </a:r>
            <a:r>
              <a:rPr lang="en-CA" sz="2400" u="sng" dirty="0">
                <a:hlinkClick r:id="rId2"/>
              </a:rPr>
              <a:t>https://</a:t>
            </a:r>
            <a:r>
              <a:rPr lang="en-CA" sz="2400" u="sng" dirty="0" smtClean="0">
                <a:hlinkClick r:id="rId2"/>
              </a:rPr>
              <a:t>www.sciencebuddies.org/teacher-resources/science-fair-tools</a:t>
            </a:r>
            <a:endParaRPr lang="en-CA" sz="2400" u="sng" dirty="0" smtClean="0"/>
          </a:p>
          <a:p>
            <a:endParaRPr lang="en-US" sz="2400" dirty="0"/>
          </a:p>
          <a:p>
            <a:r>
              <a:rPr lang="en-CA" sz="2400" dirty="0"/>
              <a:t>GVRSF: Guide by </a:t>
            </a:r>
            <a:r>
              <a:rPr lang="en-CA" sz="2400" dirty="0" err="1"/>
              <a:t>Jully</a:t>
            </a:r>
            <a:r>
              <a:rPr lang="en-CA" sz="2400" dirty="0"/>
              <a:t> and John Shim (</a:t>
            </a:r>
            <a:r>
              <a:rPr lang="en-CA" sz="2400" dirty="0" err="1"/>
              <a:t>Jully</a:t>
            </a:r>
            <a:r>
              <a:rPr lang="en-CA" sz="2400" dirty="0"/>
              <a:t> is a Burnaby North teacher): </a:t>
            </a:r>
            <a:r>
              <a:rPr lang="en-CA" sz="2400" u="sng" dirty="0">
                <a:hlinkClick r:id="rId3"/>
              </a:rPr>
              <a:t>http://</a:t>
            </a:r>
            <a:r>
              <a:rPr lang="en-CA" sz="2400" u="sng" dirty="0" smtClean="0">
                <a:hlinkClick r:id="rId3"/>
              </a:rPr>
              <a:t>www.gvrsf.ca/images/Documents/Science%20Fair%20Handbook%20by%20John%20Shim.pdf</a:t>
            </a:r>
            <a:endParaRPr lang="en-CA" sz="2400" u="sng" dirty="0" smtClean="0"/>
          </a:p>
          <a:p>
            <a:endParaRPr lang="en-US" sz="2400" dirty="0"/>
          </a:p>
          <a:p>
            <a:r>
              <a:rPr lang="en-CA" sz="2400" dirty="0"/>
              <a:t>Guide to celebrations: </a:t>
            </a:r>
            <a:r>
              <a:rPr lang="en-CA" sz="2400" u="sng" dirty="0">
                <a:hlinkClick r:id="rId4"/>
              </a:rPr>
              <a:t>http://</a:t>
            </a:r>
            <a:r>
              <a:rPr lang="en-CA" sz="2400" u="sng" dirty="0" smtClean="0">
                <a:hlinkClick r:id="rId4"/>
              </a:rPr>
              <a:t>www.gvrsf.ca/images/Documents/Science%20Celebration%20by%20Len%20Reimer.pdf</a:t>
            </a:r>
            <a:endParaRPr lang="en-CA" sz="2400" u="sng" dirty="0" smtClean="0"/>
          </a:p>
          <a:p>
            <a:endParaRPr lang="en-US" sz="2400" dirty="0"/>
          </a:p>
          <a:p>
            <a:r>
              <a:rPr lang="en-CA" sz="2400" dirty="0"/>
              <a:t>FNESC Handbook (includes planning guide for Shared Knowledge Science Celebration on p 195):  </a:t>
            </a:r>
            <a:r>
              <a:rPr lang="en-CA" sz="2400" u="sng" dirty="0">
                <a:hlinkClick r:id="rId5"/>
              </a:rPr>
              <a:t>http://www.fnesc.ca/wp/wp-content/uploads/2015/08/PUBLICATION-61496-Science-First-Peoples-2016-Full-F-WEB.pdf</a:t>
            </a:r>
            <a:endParaRPr lang="en-US" sz="2400" dirty="0"/>
          </a:p>
          <a:p>
            <a:r>
              <a:rPr lang="en-CA" dirty="0"/>
              <a:t> </a:t>
            </a:r>
            <a:endParaRPr lang="en-US" dirty="0"/>
          </a:p>
        </p:txBody>
      </p:sp>
    </p:spTree>
    <p:extLst>
      <p:ext uri="{BB962C8B-B14F-4D97-AF65-F5344CB8AC3E}">
        <p14:creationId xmlns:p14="http://schemas.microsoft.com/office/powerpoint/2010/main" val="429070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9" y="1825625"/>
            <a:ext cx="7439213" cy="4184557"/>
          </a:xfrm>
          <a:prstGeom prst="rect">
            <a:avLst/>
          </a:prstGeom>
        </p:spPr>
      </p:pic>
      <p:sp>
        <p:nvSpPr>
          <p:cNvPr id="3" name="Content Placeholder 2"/>
          <p:cNvSpPr>
            <a:spLocks noGrp="1"/>
          </p:cNvSpPr>
          <p:nvPr>
            <p:ph idx="1"/>
          </p:nvPr>
        </p:nvSpPr>
        <p:spPr>
          <a:xfrm>
            <a:off x="1677880" y="1825625"/>
            <a:ext cx="9675920" cy="4351338"/>
          </a:xfrm>
        </p:spPr>
        <p:txBody>
          <a:bodyPr/>
          <a:lstStyle/>
          <a:p>
            <a:pPr lvl="0" algn="r"/>
            <a:r>
              <a:rPr lang="en-CA" dirty="0"/>
              <a:t>Relationship to Inquiry</a:t>
            </a:r>
            <a:endParaRPr lang="en-US" dirty="0"/>
          </a:p>
          <a:p>
            <a:pPr lvl="0" algn="r"/>
            <a:r>
              <a:rPr lang="en-CA" dirty="0"/>
              <a:t>Types of Projects</a:t>
            </a:r>
            <a:endParaRPr lang="en-US" dirty="0"/>
          </a:p>
          <a:p>
            <a:pPr lvl="0" algn="r"/>
            <a:r>
              <a:rPr lang="en-CA" dirty="0"/>
              <a:t>The 7 E’s</a:t>
            </a:r>
            <a:endParaRPr lang="en-US" dirty="0"/>
          </a:p>
          <a:p>
            <a:pPr lvl="0" algn="r"/>
            <a:r>
              <a:rPr lang="en-CA" dirty="0"/>
              <a:t>Getting Project Ideas</a:t>
            </a:r>
            <a:endParaRPr lang="en-US" dirty="0"/>
          </a:p>
          <a:p>
            <a:pPr algn="r"/>
            <a:r>
              <a:rPr lang="en-CA" dirty="0"/>
              <a:t>Judging or presenting?</a:t>
            </a:r>
            <a:endParaRPr lang="en-US" dirty="0"/>
          </a:p>
          <a:p>
            <a:pPr lvl="0" algn="r"/>
            <a:r>
              <a:rPr lang="en-CA" dirty="0" smtClean="0"/>
              <a:t>What do you need to get started?</a:t>
            </a:r>
          </a:p>
          <a:p>
            <a:pPr lvl="0" algn="r"/>
            <a:r>
              <a:rPr lang="en-CA" dirty="0" smtClean="0"/>
              <a:t>Documents </a:t>
            </a:r>
            <a:r>
              <a:rPr lang="en-CA" dirty="0"/>
              <a:t>and Links</a:t>
            </a:r>
            <a:endParaRPr lang="en-US" dirty="0"/>
          </a:p>
          <a:p>
            <a:endParaRPr lang="en-US" dirty="0"/>
          </a:p>
        </p:txBody>
      </p:sp>
    </p:spTree>
    <p:extLst>
      <p:ext uri="{BB962C8B-B14F-4D97-AF65-F5344CB8AC3E}">
        <p14:creationId xmlns:p14="http://schemas.microsoft.com/office/powerpoint/2010/main" val="327743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normAutofit fontScale="90000"/>
          </a:bodyPr>
          <a:lstStyle/>
          <a:p>
            <a:r>
              <a:rPr lang="en-CA" b="1" u="sng" dirty="0"/>
              <a:t>Relationship to Inquiry</a:t>
            </a: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4572000"/>
          </a:xfrm>
          <a:prstGeom prst="rect">
            <a:avLst/>
          </a:prstGeom>
        </p:spPr>
      </p:pic>
      <p:sp>
        <p:nvSpPr>
          <p:cNvPr id="3" name="Content Placeholder 2"/>
          <p:cNvSpPr>
            <a:spLocks noGrp="1"/>
          </p:cNvSpPr>
          <p:nvPr>
            <p:ph idx="1"/>
          </p:nvPr>
        </p:nvSpPr>
        <p:spPr>
          <a:xfrm>
            <a:off x="723207" y="1330036"/>
            <a:ext cx="10630593" cy="4846927"/>
          </a:xfrm>
        </p:spPr>
        <p:txBody>
          <a:bodyPr>
            <a:normAutofit/>
          </a:bodyPr>
          <a:lstStyle/>
          <a:p>
            <a:pPr marL="0" indent="0">
              <a:buNone/>
            </a:pPr>
            <a:r>
              <a:rPr lang="en-CA" sz="3600" dirty="0" smtClean="0"/>
              <a:t>What </a:t>
            </a:r>
            <a:r>
              <a:rPr lang="en-CA" sz="3600" dirty="0"/>
              <a:t>are the characteristics of Inquiry?</a:t>
            </a:r>
            <a:endParaRPr lang="en-US" sz="3600" dirty="0"/>
          </a:p>
          <a:p>
            <a:pPr marL="0" indent="0">
              <a:buNone/>
            </a:pPr>
            <a:endParaRPr lang="en-US" dirty="0"/>
          </a:p>
          <a:p>
            <a:pPr lvl="0"/>
            <a:r>
              <a:rPr lang="en-CA" b="1" dirty="0"/>
              <a:t>A Need to Know/A driving </a:t>
            </a:r>
            <a:r>
              <a:rPr lang="en-CA" b="1" dirty="0" smtClean="0"/>
              <a:t>question</a:t>
            </a:r>
            <a:endParaRPr lang="en-US" dirty="0"/>
          </a:p>
          <a:p>
            <a:pPr lvl="0"/>
            <a:r>
              <a:rPr lang="en-CA" b="1" dirty="0"/>
              <a:t>Student Voice and </a:t>
            </a:r>
            <a:r>
              <a:rPr lang="en-CA" b="1" dirty="0" smtClean="0"/>
              <a:t>Choice</a:t>
            </a:r>
            <a:r>
              <a:rPr lang="en-CA" b="1" dirty="0"/>
              <a:t> </a:t>
            </a:r>
            <a:endParaRPr lang="en-US" b="1" dirty="0"/>
          </a:p>
          <a:p>
            <a:pPr lvl="0"/>
            <a:r>
              <a:rPr lang="en-CA" b="1" dirty="0"/>
              <a:t>Exploration beyond a </a:t>
            </a:r>
            <a:r>
              <a:rPr lang="en-CA" b="1" dirty="0" smtClean="0"/>
              <a:t>book</a:t>
            </a:r>
            <a:endParaRPr lang="en-US" b="1" dirty="0"/>
          </a:p>
          <a:p>
            <a:pPr lvl="0"/>
            <a:r>
              <a:rPr lang="en-CA" b="1" dirty="0"/>
              <a:t>A Meaningful Product</a:t>
            </a:r>
            <a:endParaRPr lang="en-US" b="1" dirty="0"/>
          </a:p>
          <a:p>
            <a:endParaRPr lang="en-US" dirty="0" smtClean="0"/>
          </a:p>
          <a:p>
            <a:pPr marL="0" indent="0">
              <a:buNone/>
            </a:pPr>
            <a:r>
              <a:rPr lang="en-CA" sz="4000" dirty="0"/>
              <a:t>Do science fairs meet the criteria?</a:t>
            </a:r>
          </a:p>
          <a:p>
            <a:pPr marL="0" indent="0">
              <a:buNone/>
            </a:pPr>
            <a:endParaRPr lang="en-US" dirty="0"/>
          </a:p>
        </p:txBody>
      </p:sp>
    </p:spTree>
    <p:extLst>
      <p:ext uri="{BB962C8B-B14F-4D97-AF65-F5344CB8AC3E}">
        <p14:creationId xmlns:p14="http://schemas.microsoft.com/office/powerpoint/2010/main" val="14643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301" y="80963"/>
            <a:ext cx="10515600" cy="1325563"/>
          </a:xfrm>
        </p:spPr>
        <p:txBody>
          <a:bodyPr/>
          <a:lstStyle/>
          <a:p>
            <a:r>
              <a:rPr lang="en-US" b="1" u="sng" dirty="0" smtClean="0"/>
              <a:t>Types of Projects</a:t>
            </a:r>
            <a:endParaRPr lang="en-US"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80963"/>
            <a:ext cx="4572000" cy="6096000"/>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CA" b="1" u="sng" dirty="0"/>
              <a:t>Level One: Research </a:t>
            </a:r>
            <a:r>
              <a:rPr lang="en-CA" b="1" u="sng" dirty="0" smtClean="0"/>
              <a:t>Report</a:t>
            </a:r>
          </a:p>
          <a:p>
            <a:pPr marL="0" indent="0">
              <a:buNone/>
            </a:pPr>
            <a:r>
              <a:rPr lang="en-CA" b="1" u="sng" dirty="0" smtClean="0"/>
              <a:t>Level </a:t>
            </a:r>
            <a:r>
              <a:rPr lang="en-CA" b="1" u="sng" dirty="0"/>
              <a:t>Two: </a:t>
            </a:r>
            <a:r>
              <a:rPr lang="en-CA" b="1" u="sng" dirty="0" smtClean="0"/>
              <a:t>Model</a:t>
            </a:r>
            <a:endParaRPr lang="en-US" dirty="0" smtClean="0"/>
          </a:p>
          <a:p>
            <a:pPr marL="0" indent="0">
              <a:buNone/>
            </a:pPr>
            <a:r>
              <a:rPr lang="en-CA" b="1" u="sng" dirty="0" smtClean="0"/>
              <a:t>Level </a:t>
            </a:r>
            <a:r>
              <a:rPr lang="en-CA" b="1" u="sng" dirty="0"/>
              <a:t>Three: </a:t>
            </a:r>
            <a:r>
              <a:rPr lang="en-CA" b="1" u="sng" dirty="0" smtClean="0"/>
              <a:t>Collection</a:t>
            </a:r>
            <a:endParaRPr lang="en-US" dirty="0"/>
          </a:p>
          <a:p>
            <a:pPr marL="0" indent="0">
              <a:buNone/>
            </a:pPr>
            <a:r>
              <a:rPr lang="en-CA" b="1" u="sng" dirty="0" smtClean="0"/>
              <a:t>Level </a:t>
            </a:r>
            <a:r>
              <a:rPr lang="en-CA" b="1" u="sng" dirty="0"/>
              <a:t>Four: Simple Experiment or </a:t>
            </a:r>
            <a:r>
              <a:rPr lang="en-CA" b="1" u="sng" dirty="0" smtClean="0"/>
              <a:t>Study</a:t>
            </a:r>
          </a:p>
          <a:p>
            <a:pPr marL="0" indent="0">
              <a:buNone/>
            </a:pPr>
            <a:r>
              <a:rPr lang="en-CA" b="1" u="sng" dirty="0" smtClean="0"/>
              <a:t>Level </a:t>
            </a:r>
            <a:r>
              <a:rPr lang="en-CA" b="1" u="sng" dirty="0"/>
              <a:t>Five: Innovation or Complex Experiment or Study</a:t>
            </a:r>
            <a:endParaRPr lang="en-US" dirty="0"/>
          </a:p>
          <a:p>
            <a:pPr marL="0" indent="0">
              <a:buNone/>
            </a:pPr>
            <a:endParaRPr lang="en-US" dirty="0"/>
          </a:p>
          <a:p>
            <a:pPr marL="0" indent="0">
              <a:buNone/>
            </a:pPr>
            <a:r>
              <a:rPr lang="en-CA" dirty="0"/>
              <a:t>Level one two and three are more for primary; level three, four and five are for intermediate and secondary</a:t>
            </a:r>
            <a:r>
              <a:rPr lang="en-CA" dirty="0" smtClean="0"/>
              <a:t>.</a:t>
            </a:r>
          </a:p>
          <a:p>
            <a:pPr marL="0" indent="0">
              <a:buNone/>
            </a:pPr>
            <a:r>
              <a:rPr lang="en-CA" dirty="0" smtClean="0"/>
              <a:t>Can you think of examples of each type of project?</a:t>
            </a:r>
            <a:endParaRPr lang="en-US" dirty="0"/>
          </a:p>
          <a:p>
            <a:endParaRPr lang="en-US" dirty="0"/>
          </a:p>
        </p:txBody>
      </p:sp>
    </p:spTree>
    <p:extLst>
      <p:ext uri="{BB962C8B-B14F-4D97-AF65-F5344CB8AC3E}">
        <p14:creationId xmlns:p14="http://schemas.microsoft.com/office/powerpoint/2010/main" val="272001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6727"/>
          </a:xfrm>
        </p:spPr>
        <p:txBody>
          <a:bodyPr/>
          <a:lstStyle/>
          <a:p>
            <a:r>
              <a:rPr lang="en-US" b="1" u="sng" dirty="0" smtClean="0"/>
              <a:t>Process—The 7 E’s</a:t>
            </a:r>
            <a:endParaRPr lang="en-US" b="1" u="sng" dirty="0"/>
          </a:p>
        </p:txBody>
      </p:sp>
      <p:pic>
        <p:nvPicPr>
          <p:cNvPr id="4" name="Content Placeholder 3"/>
          <p:cNvPicPr>
            <a:picLocks noGrp="1" noChangeAspect="1"/>
          </p:cNvPicPr>
          <p:nvPr>
            <p:ph idx="1"/>
          </p:nvPr>
        </p:nvPicPr>
        <p:blipFill>
          <a:blip r:embed="rId2"/>
          <a:stretch>
            <a:fillRect/>
          </a:stretch>
        </p:blipFill>
        <p:spPr>
          <a:xfrm>
            <a:off x="1667826" y="0"/>
            <a:ext cx="11366852" cy="6858000"/>
          </a:xfrm>
          <a:prstGeom prst="rect">
            <a:avLst/>
          </a:prstGeom>
        </p:spPr>
      </p:pic>
    </p:spTree>
    <p:extLst>
      <p:ext uri="{BB962C8B-B14F-4D97-AF65-F5344CB8AC3E}">
        <p14:creationId xmlns:p14="http://schemas.microsoft.com/office/powerpoint/2010/main" val="34550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a:stretch>
            <a:fillRect/>
          </a:stretch>
        </p:blipFill>
        <p:spPr>
          <a:xfrm>
            <a:off x="5885894" y="2544900"/>
            <a:ext cx="7148783" cy="4313099"/>
          </a:xfrm>
          <a:prstGeom prst="rect">
            <a:avLst/>
          </a:prstGeom>
        </p:spPr>
      </p:pic>
      <p:sp>
        <p:nvSpPr>
          <p:cNvPr id="6" name="Content Placeholder 5"/>
          <p:cNvSpPr>
            <a:spLocks noGrp="1"/>
          </p:cNvSpPr>
          <p:nvPr>
            <p:ph idx="1"/>
          </p:nvPr>
        </p:nvSpPr>
        <p:spPr>
          <a:xfrm>
            <a:off x="678402" y="399495"/>
            <a:ext cx="11111144" cy="6134470"/>
          </a:xfrm>
        </p:spPr>
        <p:txBody>
          <a:bodyPr>
            <a:normAutofit lnSpcReduction="10000"/>
          </a:bodyPr>
          <a:lstStyle/>
          <a:p>
            <a:pPr marL="0" indent="0">
              <a:buNone/>
            </a:pPr>
            <a:r>
              <a:rPr lang="en-US" sz="3200" b="1" dirty="0">
                <a:solidFill>
                  <a:schemeClr val="accent5"/>
                </a:solidFill>
              </a:rPr>
              <a:t>Environment</a:t>
            </a:r>
            <a:endParaRPr lang="en-US" sz="3200" dirty="0">
              <a:solidFill>
                <a:schemeClr val="accent5"/>
              </a:solidFill>
            </a:endParaRPr>
          </a:p>
          <a:p>
            <a:r>
              <a:rPr lang="en-CA" dirty="0"/>
              <a:t>Students take the opportunity to learn traditional ecological knowledge (TEK) through place based activities. Have students walk and observe their environment (outdoors or even inside their homes) to pick topics that have meaning for them.</a:t>
            </a:r>
            <a:endParaRPr lang="en-US" dirty="0"/>
          </a:p>
          <a:p>
            <a:pPr marL="0" indent="0">
              <a:buNone/>
            </a:pPr>
            <a:r>
              <a:rPr lang="en-CA" sz="3200" b="1" dirty="0">
                <a:solidFill>
                  <a:schemeClr val="accent1">
                    <a:lumMod val="75000"/>
                  </a:schemeClr>
                </a:solidFill>
              </a:rPr>
              <a:t>Engage</a:t>
            </a:r>
            <a:endParaRPr lang="en-US" sz="3200" dirty="0">
              <a:solidFill>
                <a:schemeClr val="accent1">
                  <a:lumMod val="75000"/>
                </a:schemeClr>
              </a:solidFill>
            </a:endParaRPr>
          </a:p>
          <a:p>
            <a:r>
              <a:rPr lang="en-CA" dirty="0"/>
              <a:t>Students become engaged begin to develop their own </a:t>
            </a:r>
            <a:r>
              <a:rPr lang="en-CA" dirty="0">
                <a:ln>
                  <a:solidFill>
                    <a:schemeClr val="bg1"/>
                  </a:solidFill>
                </a:ln>
              </a:rPr>
              <a:t>questions,</a:t>
            </a:r>
            <a:r>
              <a:rPr lang="en-CA" dirty="0"/>
              <a:t> build curiosity and thread together ideas to solve </a:t>
            </a:r>
            <a:r>
              <a:rPr lang="en-CA" dirty="0">
                <a:ln>
                  <a:solidFill>
                    <a:schemeClr val="bg1"/>
                  </a:solidFill>
                </a:ln>
                <a:effectLst>
                  <a:outerShdw blurRad="50800" dist="50800" dir="5400000" algn="ctr" rotWithShape="0">
                    <a:schemeClr val="bg1"/>
                  </a:outerShdw>
                </a:effectLst>
              </a:rPr>
              <a:t>big ideas. Students focus on </a:t>
            </a:r>
            <a:r>
              <a:rPr lang="en-CA" dirty="0"/>
              <a:t>one area of curiosity.</a:t>
            </a:r>
            <a:endParaRPr lang="en-US" dirty="0"/>
          </a:p>
          <a:p>
            <a:pPr marL="0" indent="0">
              <a:buNone/>
            </a:pPr>
            <a:r>
              <a:rPr lang="en-CA" sz="3200" b="1" dirty="0">
                <a:solidFill>
                  <a:schemeClr val="accent4">
                    <a:lumMod val="75000"/>
                  </a:schemeClr>
                </a:solidFill>
              </a:rPr>
              <a:t>Explore</a:t>
            </a:r>
            <a:endParaRPr lang="en-US" sz="3200" dirty="0">
              <a:solidFill>
                <a:schemeClr val="accent4">
                  <a:lumMod val="75000"/>
                </a:schemeClr>
              </a:solidFill>
            </a:endParaRPr>
          </a:p>
          <a:p>
            <a:r>
              <a:rPr lang="en-CA" dirty="0"/>
              <a:t>Students began to explore their area of </a:t>
            </a:r>
            <a:r>
              <a:rPr lang="en-CA" dirty="0" smtClean="0">
                <a:ln w="12700">
                  <a:solidFill>
                    <a:schemeClr val="bg1"/>
                  </a:solidFill>
                </a:ln>
              </a:rPr>
              <a:t>learning with </a:t>
            </a:r>
            <a:r>
              <a:rPr lang="en-CA" dirty="0" smtClean="0"/>
              <a:t>text </a:t>
            </a:r>
            <a:r>
              <a:rPr lang="en-CA" dirty="0"/>
              <a:t>resources, internet and interviews, students began </a:t>
            </a:r>
            <a:r>
              <a:rPr lang="en-CA" dirty="0">
                <a:ln w="12700">
                  <a:solidFill>
                    <a:schemeClr val="bg1"/>
                  </a:solidFill>
                </a:ln>
              </a:rPr>
              <a:t>to learn how </a:t>
            </a:r>
            <a:r>
              <a:rPr lang="en-CA" dirty="0"/>
              <a:t>their ques</a:t>
            </a:r>
            <a:r>
              <a:rPr lang="en-CA" dirty="0">
                <a:ln w="12700">
                  <a:solidFill>
                    <a:schemeClr val="bg1"/>
                  </a:solidFill>
                </a:ln>
              </a:rPr>
              <a:t>tions </a:t>
            </a:r>
            <a:r>
              <a:rPr lang="en-CA" dirty="0"/>
              <a:t>were related and formulate a “story of </a:t>
            </a:r>
            <a:r>
              <a:rPr lang="en-CA" dirty="0">
                <a:ln w="12700">
                  <a:solidFill>
                    <a:schemeClr val="bg1"/>
                  </a:solidFill>
                </a:ln>
              </a:rPr>
              <a:t>understanding</a:t>
            </a:r>
            <a:r>
              <a:rPr lang="en-CA" dirty="0"/>
              <a:t>” around the science.</a:t>
            </a:r>
            <a:endParaRPr lang="en-US" dirty="0"/>
          </a:p>
          <a:p>
            <a:endParaRPr lang="en-US" dirty="0"/>
          </a:p>
        </p:txBody>
      </p:sp>
    </p:spTree>
    <p:extLst>
      <p:ext uri="{BB962C8B-B14F-4D97-AF65-F5344CB8AC3E}">
        <p14:creationId xmlns:p14="http://schemas.microsoft.com/office/powerpoint/2010/main" val="72053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tretch>
            <a:fillRect/>
          </a:stretch>
        </p:blipFill>
        <p:spPr>
          <a:xfrm>
            <a:off x="5885894" y="2544900"/>
            <a:ext cx="7148783" cy="4313099"/>
          </a:xfrm>
          <a:prstGeom prst="rect">
            <a:avLst/>
          </a:prstGeom>
        </p:spPr>
      </p:pic>
      <p:sp>
        <p:nvSpPr>
          <p:cNvPr id="2" name="Rectangle 1"/>
          <p:cNvSpPr/>
          <p:nvPr/>
        </p:nvSpPr>
        <p:spPr>
          <a:xfrm>
            <a:off x="621437" y="195308"/>
            <a:ext cx="11176986" cy="5893921"/>
          </a:xfrm>
          <a:prstGeom prst="rect">
            <a:avLst/>
          </a:prstGeom>
          <a:ln w="12700">
            <a:solidFill>
              <a:schemeClr val="bg1"/>
            </a:solidFill>
          </a:ln>
        </p:spPr>
        <p:txBody>
          <a:bodyPr wrap="square">
            <a:spAutoFit/>
          </a:bodyPr>
          <a:lstStyle/>
          <a:p>
            <a:pPr marR="0">
              <a:spcBef>
                <a:spcPts val="0"/>
              </a:spcBef>
              <a:spcAft>
                <a:spcPts val="1000"/>
              </a:spcAft>
            </a:pPr>
            <a:r>
              <a:rPr lang="en-CA" sz="3200" b="1" dirty="0" smtClean="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Elders</a:t>
            </a:r>
            <a:endParaRPr lang="en-US" sz="3200" dirty="0" smtClean="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pP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Students worked side by side with experts, elders and cultural facilitators to develop models and greater understanding around their topic. This might even involve working with some older students.</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pPr>
            <a:r>
              <a:rPr lang="en-CA" sz="3200" b="1" dirty="0" smtClean="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Explain</a:t>
            </a:r>
            <a:endParaRPr lang="en-US" sz="3200" dirty="0" smtClean="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pP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Students either conduct their experiment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or gather </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their </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observations/ information and prepare to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put to</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gether their results and findings.  It is often very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useful to have </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students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keep a</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 diary or log book of their projects, so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they can </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trace their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learning</a:t>
            </a: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 from the early stages to the completed </a:t>
            </a:r>
            <a:r>
              <a:rPr lang="en-CA"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rPr>
              <a:t>project.</a:t>
            </a:r>
            <a:endParaRPr lang="en-US" sz="3200" dirty="0" smtClean="0">
              <a:ln>
                <a:solidFill>
                  <a:schemeClr val="bg1"/>
                </a:solidFill>
              </a:ln>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141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tretch>
            <a:fillRect/>
          </a:stretch>
        </p:blipFill>
        <p:spPr>
          <a:xfrm>
            <a:off x="5885894" y="2544900"/>
            <a:ext cx="7148783" cy="4313099"/>
          </a:xfrm>
          <a:prstGeom prst="rect">
            <a:avLst/>
          </a:prstGeom>
        </p:spPr>
      </p:pic>
      <p:sp>
        <p:nvSpPr>
          <p:cNvPr id="2" name="Rectangle 1"/>
          <p:cNvSpPr/>
          <p:nvPr/>
        </p:nvSpPr>
        <p:spPr>
          <a:xfrm>
            <a:off x="461639" y="443884"/>
            <a:ext cx="10431262" cy="6017032"/>
          </a:xfrm>
          <a:prstGeom prst="rect">
            <a:avLst/>
          </a:prstGeom>
          <a:ln w="12700" cap="flat">
            <a:solidFill>
              <a:schemeClr val="bg1"/>
            </a:solidFill>
          </a:ln>
        </p:spPr>
        <p:txBody>
          <a:bodyPr wrap="square">
            <a:spAutoFit/>
          </a:bodyPr>
          <a:lstStyle/>
          <a:p>
            <a:pPr marR="0">
              <a:spcBef>
                <a:spcPts val="0"/>
              </a:spcBef>
              <a:spcAft>
                <a:spcPts val="1000"/>
              </a:spcAft>
            </a:pPr>
            <a:r>
              <a:rPr lang="en-CA" sz="36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Elaborate</a:t>
            </a:r>
            <a:endParaRPr lang="en-US" sz="36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pPr>
            <a:r>
              <a:rPr lang="en-CA" sz="3600" dirty="0" smtClean="0">
                <a:effectLst/>
                <a:latin typeface="Calibri" panose="020F0502020204030204" pitchFamily="34" charset="0"/>
                <a:ea typeface="Calibri" panose="020F0502020204030204" pitchFamily="34" charset="0"/>
                <a:cs typeface="Times New Roman" panose="02020603050405020304" pitchFamily="18" charset="0"/>
              </a:rPr>
              <a:t>Students complete their projects, using criteria given by teacher. This may be done “Science Fair” style or “Science Celebration” style.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1000"/>
              </a:spcAft>
            </a:pPr>
            <a:r>
              <a:rPr lang="en-CA" sz="3600" b="1" dirty="0" smtClean="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Evaluate</a:t>
            </a:r>
            <a:endParaRPr lang="en-US" sz="3600" dirty="0" smtClean="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CA" sz="3600" dirty="0" smtClean="0">
                <a:effectLst/>
                <a:latin typeface="Calibri" panose="020F0502020204030204" pitchFamily="34" charset="0"/>
                <a:ea typeface="Calibri" panose="020F0502020204030204" pitchFamily="34" charset="0"/>
                <a:cs typeface="Times New Roman" panose="02020603050405020304" pitchFamily="18" charset="0"/>
              </a:rPr>
              <a:t>This can refer both to self assessment, and to an assessment using criteria supplied by the teacher. See links for various types of assessment.</a:t>
            </a:r>
          </a:p>
          <a:p>
            <a:endParaRPr lang="en-CA" sz="3600" dirty="0" smtClean="0">
              <a:latin typeface="Calibri" panose="020F0502020204030204" pitchFamily="34" charset="0"/>
              <a:cs typeface="Times New Roman" panose="02020603050405020304" pitchFamily="18" charset="0"/>
            </a:endParaRPr>
          </a:p>
          <a:p>
            <a:r>
              <a:rPr lang="en-CA" sz="3600" dirty="0" smtClean="0">
                <a:latin typeface="Calibri" panose="020F0502020204030204" pitchFamily="34" charset="0"/>
                <a:cs typeface="Times New Roman" panose="02020603050405020304" pitchFamily="18" charset="0"/>
              </a:rPr>
              <a:t>From FNESC Science First Peoples</a:t>
            </a:r>
            <a:endParaRPr lang="en-US" sz="3600" dirty="0"/>
          </a:p>
        </p:txBody>
      </p:sp>
    </p:spTree>
    <p:extLst>
      <p:ext uri="{BB962C8B-B14F-4D97-AF65-F5344CB8AC3E}">
        <p14:creationId xmlns:p14="http://schemas.microsoft.com/office/powerpoint/2010/main" val="361861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7187" y="1473693"/>
            <a:ext cx="7934814" cy="5289875"/>
          </a:xfrm>
          <a:prstGeom prst="rect">
            <a:avLst/>
          </a:prstGeom>
        </p:spPr>
      </p:pic>
      <p:sp>
        <p:nvSpPr>
          <p:cNvPr id="2" name="Rectangle 1"/>
          <p:cNvSpPr/>
          <p:nvPr/>
        </p:nvSpPr>
        <p:spPr>
          <a:xfrm>
            <a:off x="674703" y="707475"/>
            <a:ext cx="10164932" cy="5993949"/>
          </a:xfrm>
          <a:prstGeom prst="rect">
            <a:avLst/>
          </a:prstGeom>
          <a:ln w="12700">
            <a:solidFill>
              <a:schemeClr val="bg1"/>
            </a:solidFill>
          </a:ln>
        </p:spPr>
        <p:txBody>
          <a:bodyPr wrap="square">
            <a:spAutoFit/>
          </a:bodyPr>
          <a:lstStyle/>
          <a:p>
            <a:pPr marL="457200" marR="0">
              <a:lnSpc>
                <a:spcPct val="115000"/>
              </a:lnSpc>
              <a:spcBef>
                <a:spcPts val="0"/>
              </a:spcBef>
              <a:spcAft>
                <a:spcPts val="1000"/>
              </a:spcAft>
            </a:pPr>
            <a:r>
              <a:rPr lang="en-US" sz="4800" b="1" dirty="0" smtClean="0">
                <a:effectLst/>
                <a:latin typeface="Calibri" panose="020F0502020204030204" pitchFamily="34" charset="0"/>
                <a:ea typeface="Calibri" panose="020F0502020204030204" pitchFamily="34" charset="0"/>
                <a:cs typeface="Times New Roman" panose="02020603050405020304" pitchFamily="18" charset="0"/>
              </a:rPr>
              <a:t>Generating Project Ideas</a:t>
            </a:r>
            <a:endParaRPr lang="en-US" sz="4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CA" sz="3200" dirty="0" smtClean="0">
                <a:effectLst/>
                <a:latin typeface="Calibri" panose="020F0502020204030204" pitchFamily="34" charset="0"/>
                <a:ea typeface="Calibri" panose="020F0502020204030204" pitchFamily="34" charset="0"/>
                <a:cs typeface="Times New Roman" panose="02020603050405020304" pitchFamily="18" charset="0"/>
              </a:rPr>
              <a:t>-Kids own questions are the best—come up with UNIQUE ideas</a:t>
            </a:r>
          </a:p>
          <a:p>
            <a:pPr marL="457200" marR="0">
              <a:lnSpc>
                <a:spcPct val="115000"/>
              </a:lnSpc>
              <a:spcBef>
                <a:spcPts val="0"/>
              </a:spcBef>
              <a:spcAft>
                <a:spcPts val="1000"/>
              </a:spcAft>
            </a:pPr>
            <a:r>
              <a:rPr lang="en-CA" sz="3200" dirty="0" smtClean="0">
                <a:latin typeface="Calibri" panose="020F0502020204030204" pitchFamily="34" charset="0"/>
                <a:ea typeface="Calibri" panose="020F0502020204030204" pitchFamily="34" charset="0"/>
                <a:cs typeface="Times New Roman" panose="02020603050405020304" pitchFamily="18" charset="0"/>
              </a:rPr>
              <a:t>-Use a brainstorming process</a:t>
            </a:r>
            <a:endParaRPr lang="en-CA"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CA" sz="3200" dirty="0" smtClean="0">
                <a:latin typeface="Calibri" panose="020F0502020204030204" pitchFamily="34" charset="0"/>
                <a:ea typeface="Calibri" panose="020F0502020204030204" pitchFamily="34" charset="0"/>
                <a:cs typeface="Times New Roman" panose="02020603050405020304" pitchFamily="18" charset="0"/>
              </a:rPr>
              <a:t>-Science Buddies has a project idea </a:t>
            </a:r>
            <a:r>
              <a:rPr lang="en-CA" sz="3200" dirty="0" smtClean="0">
                <a:ln>
                  <a:solidFill>
                    <a:schemeClr val="bg1"/>
                  </a:solidFill>
                </a:ln>
                <a:latin typeface="Calibri" panose="020F0502020204030204" pitchFamily="34" charset="0"/>
                <a:ea typeface="Calibri" panose="020F0502020204030204" pitchFamily="34" charset="0"/>
                <a:cs typeface="Times New Roman" panose="02020603050405020304" pitchFamily="18" charset="0"/>
              </a:rPr>
              <a:t>generator that takes </a:t>
            </a:r>
            <a:r>
              <a:rPr lang="en-CA" sz="3200" dirty="0" smtClean="0">
                <a:latin typeface="Calibri" panose="020F0502020204030204" pitchFamily="34" charset="0"/>
                <a:ea typeface="Calibri" panose="020F0502020204030204" pitchFamily="34" charset="0"/>
                <a:cs typeface="Times New Roman" panose="02020603050405020304" pitchFamily="18" charset="0"/>
              </a:rPr>
              <a:t>into account age, interests and abilities.</a:t>
            </a:r>
          </a:p>
          <a:p>
            <a:pPr marL="457200" marR="0">
              <a:lnSpc>
                <a:spcPct val="115000"/>
              </a:lnSpc>
              <a:spcBef>
                <a:spcPts val="0"/>
              </a:spcBef>
              <a:spcAft>
                <a:spcPts val="1000"/>
              </a:spcAft>
            </a:pPr>
            <a:r>
              <a:rPr lang="en-CA" dirty="0" smtClean="0">
                <a:latin typeface="Calibri" panose="020F0502020204030204" pitchFamily="34" charset="0"/>
                <a:ea typeface="Calibri" panose="020F0502020204030204" pitchFamily="34" charset="0"/>
                <a:cs typeface="Times New Roman" panose="02020603050405020304" pitchFamily="18" charset="0"/>
              </a:rPr>
              <a:t>https://www.sciencebuddies.org/science-fair-projects/topic-selection-wizard/background-info</a:t>
            </a:r>
          </a:p>
          <a:p>
            <a:pPr marL="457200" marR="0">
              <a:lnSpc>
                <a:spcPct val="115000"/>
              </a:lnSpc>
              <a:spcBef>
                <a:spcPts val="0"/>
              </a:spcBef>
              <a:spcAft>
                <a:spcPts val="1000"/>
              </a:spcAft>
            </a:pP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85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TotalTime>
  <Words>948</Words>
  <Application>Microsoft Office PowerPoint</Application>
  <PresentationFormat>Widescreen</PresentationFormat>
  <Paragraphs>83</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Times New Roman</vt:lpstr>
      <vt:lpstr>Office Theme</vt:lpstr>
      <vt:lpstr>PowerPoint Presentation</vt:lpstr>
      <vt:lpstr>Agenda</vt:lpstr>
      <vt:lpstr>Relationship to Inquiry </vt:lpstr>
      <vt:lpstr>Types of Projects</vt:lpstr>
      <vt:lpstr>Process—The 7 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Morgan</dc:creator>
  <cp:lastModifiedBy>Donna Morgan</cp:lastModifiedBy>
  <cp:revision>21</cp:revision>
  <dcterms:created xsi:type="dcterms:W3CDTF">2017-11-16T04:31:45Z</dcterms:created>
  <dcterms:modified xsi:type="dcterms:W3CDTF">2017-11-16T19:15:06Z</dcterms:modified>
</cp:coreProperties>
</file>