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69" r:id="rId3"/>
    <p:sldId id="257" r:id="rId4"/>
    <p:sldId id="258" r:id="rId5"/>
    <p:sldId id="260" r:id="rId6"/>
    <p:sldId id="259" r:id="rId7"/>
    <p:sldId id="262" r:id="rId8"/>
    <p:sldId id="263" r:id="rId9"/>
    <p:sldId id="268" r:id="rId10"/>
    <p:sldId id="264" r:id="rId11"/>
    <p:sldId id="265" r:id="rId12"/>
    <p:sldId id="266"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7" d="100"/>
          <a:sy n="117" d="100"/>
        </p:scale>
        <p:origin x="143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0999F096-76B1-4728-A4AE-38CA18BE3AC8}" type="datetimeFigureOut">
              <a:rPr lang="en-CA" smtClean="0"/>
              <a:t>2017-11-22</a:t>
            </a:fld>
            <a:endParaRPr lang="en-CA"/>
          </a:p>
        </p:txBody>
      </p:sp>
      <p:sp>
        <p:nvSpPr>
          <p:cNvPr id="23" name="Slide Number Placeholder 22"/>
          <p:cNvSpPr>
            <a:spLocks noGrp="1"/>
          </p:cNvSpPr>
          <p:nvPr>
            <p:ph type="sldNum" sz="quarter" idx="11"/>
          </p:nvPr>
        </p:nvSpPr>
        <p:spPr/>
        <p:txBody>
          <a:bodyPr/>
          <a:lstStyle/>
          <a:p>
            <a:fld id="{39817589-E842-4290-8FE1-43535B65DEB3}" type="slidenum">
              <a:rPr lang="en-CA" smtClean="0"/>
              <a:t>‹#›</a:t>
            </a:fld>
            <a:endParaRPr lang="en-CA"/>
          </a:p>
        </p:txBody>
      </p:sp>
      <p:sp>
        <p:nvSpPr>
          <p:cNvPr id="24" name="Footer Placeholder 23"/>
          <p:cNvSpPr>
            <a:spLocks noGrp="1"/>
          </p:cNvSpPr>
          <p:nvPr>
            <p:ph type="ftr" sz="quarter" idx="12"/>
          </p:nvPr>
        </p:nvSpPr>
        <p:spPr/>
        <p:txBody>
          <a:bodyPr/>
          <a:lstStyle/>
          <a:p>
            <a:endParaRPr lang="en-CA"/>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99F096-76B1-4728-A4AE-38CA18BE3AC8}" type="datetimeFigureOut">
              <a:rPr lang="en-CA" smtClean="0"/>
              <a:t>2017-11-22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9817589-E842-4290-8FE1-43535B65DEB3}"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99F096-76B1-4728-A4AE-38CA18BE3AC8}" type="datetimeFigureOut">
              <a:rPr lang="en-CA" smtClean="0"/>
              <a:t>2017-11-22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9817589-E842-4290-8FE1-43535B65DEB3}"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0999F096-76B1-4728-A4AE-38CA18BE3AC8}" type="datetimeFigureOut">
              <a:rPr lang="en-CA" smtClean="0"/>
              <a:t>2017-11-22</a:t>
            </a:fld>
            <a:endParaRPr lang="en-CA"/>
          </a:p>
        </p:txBody>
      </p:sp>
      <p:sp>
        <p:nvSpPr>
          <p:cNvPr id="19" name="Slide Number Placeholder 18"/>
          <p:cNvSpPr>
            <a:spLocks noGrp="1"/>
          </p:cNvSpPr>
          <p:nvPr>
            <p:ph type="sldNum" sz="quarter" idx="15"/>
          </p:nvPr>
        </p:nvSpPr>
        <p:spPr/>
        <p:txBody>
          <a:bodyPr/>
          <a:lstStyle/>
          <a:p>
            <a:fld id="{39817589-E842-4290-8FE1-43535B65DEB3}" type="slidenum">
              <a:rPr lang="en-CA" smtClean="0"/>
              <a:t>‹#›</a:t>
            </a:fld>
            <a:endParaRPr lang="en-CA"/>
          </a:p>
        </p:txBody>
      </p:sp>
      <p:sp>
        <p:nvSpPr>
          <p:cNvPr id="21" name="Footer Placeholder 20"/>
          <p:cNvSpPr>
            <a:spLocks noGrp="1"/>
          </p:cNvSpPr>
          <p:nvPr>
            <p:ph type="ftr" sz="quarter" idx="16"/>
          </p:nvPr>
        </p:nvSpPr>
        <p:spPr/>
        <p:txBody>
          <a:bodyPr/>
          <a:lstStyle/>
          <a:p>
            <a:endParaRPr lang="en-CA"/>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0999F096-76B1-4728-A4AE-38CA18BE3AC8}" type="datetimeFigureOut">
              <a:rPr lang="en-CA" smtClean="0"/>
              <a:t>2017-11-22</a:t>
            </a:fld>
            <a:endParaRPr lang="en-CA"/>
          </a:p>
        </p:txBody>
      </p:sp>
      <p:sp>
        <p:nvSpPr>
          <p:cNvPr id="20" name="Slide Number Placeholder 19"/>
          <p:cNvSpPr>
            <a:spLocks noGrp="1"/>
          </p:cNvSpPr>
          <p:nvPr>
            <p:ph type="sldNum" sz="quarter" idx="11"/>
          </p:nvPr>
        </p:nvSpPr>
        <p:spPr/>
        <p:txBody>
          <a:bodyPr/>
          <a:lstStyle/>
          <a:p>
            <a:fld id="{39817589-E842-4290-8FE1-43535B65DEB3}" type="slidenum">
              <a:rPr lang="en-CA" smtClean="0"/>
              <a:t>‹#›</a:t>
            </a:fld>
            <a:endParaRPr lang="en-CA"/>
          </a:p>
        </p:txBody>
      </p:sp>
      <p:sp>
        <p:nvSpPr>
          <p:cNvPr id="21" name="Footer Placeholder 20"/>
          <p:cNvSpPr>
            <a:spLocks noGrp="1"/>
          </p:cNvSpPr>
          <p:nvPr>
            <p:ph type="ftr" sz="quarter" idx="12"/>
          </p:nvPr>
        </p:nvSpPr>
        <p:spPr/>
        <p:txBody>
          <a:bodyPr/>
          <a:lstStyle/>
          <a:p>
            <a:endParaRPr lang="en-CA"/>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0999F096-76B1-4728-A4AE-38CA18BE3AC8}" type="datetimeFigureOut">
              <a:rPr lang="en-CA" smtClean="0"/>
              <a:t>2017-11-22</a:t>
            </a:fld>
            <a:endParaRPr lang="en-CA"/>
          </a:p>
        </p:txBody>
      </p:sp>
      <p:sp>
        <p:nvSpPr>
          <p:cNvPr id="25" name="Slide Number Placeholder 24"/>
          <p:cNvSpPr>
            <a:spLocks noGrp="1"/>
          </p:cNvSpPr>
          <p:nvPr>
            <p:ph type="sldNum" sz="quarter" idx="16"/>
          </p:nvPr>
        </p:nvSpPr>
        <p:spPr/>
        <p:txBody>
          <a:bodyPr/>
          <a:lstStyle/>
          <a:p>
            <a:fld id="{39817589-E842-4290-8FE1-43535B65DEB3}" type="slidenum">
              <a:rPr lang="en-CA" smtClean="0"/>
              <a:t>‹#›</a:t>
            </a:fld>
            <a:endParaRPr lang="en-CA"/>
          </a:p>
        </p:txBody>
      </p:sp>
      <p:sp>
        <p:nvSpPr>
          <p:cNvPr id="26" name="Footer Placeholder 25"/>
          <p:cNvSpPr>
            <a:spLocks noGrp="1"/>
          </p:cNvSpPr>
          <p:nvPr>
            <p:ph type="ftr" sz="quarter" idx="17"/>
          </p:nvPr>
        </p:nvSpPr>
        <p:spPr/>
        <p:txBody>
          <a:bodyPr/>
          <a:lstStyle/>
          <a:p>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0999F096-76B1-4728-A4AE-38CA18BE3AC8}" type="datetimeFigureOut">
              <a:rPr lang="en-CA" smtClean="0"/>
              <a:t>2017-11-22</a:t>
            </a:fld>
            <a:endParaRPr lang="en-CA"/>
          </a:p>
        </p:txBody>
      </p:sp>
      <p:sp>
        <p:nvSpPr>
          <p:cNvPr id="24" name="Slide Number Placeholder 23"/>
          <p:cNvSpPr>
            <a:spLocks noGrp="1"/>
          </p:cNvSpPr>
          <p:nvPr>
            <p:ph type="sldNum" sz="quarter" idx="17"/>
          </p:nvPr>
        </p:nvSpPr>
        <p:spPr/>
        <p:txBody>
          <a:bodyPr/>
          <a:lstStyle/>
          <a:p>
            <a:fld id="{39817589-E842-4290-8FE1-43535B65DEB3}" type="slidenum">
              <a:rPr lang="en-CA" smtClean="0"/>
              <a:t>‹#›</a:t>
            </a:fld>
            <a:endParaRPr lang="en-CA"/>
          </a:p>
        </p:txBody>
      </p:sp>
      <p:sp>
        <p:nvSpPr>
          <p:cNvPr id="29" name="Footer Placeholder 28"/>
          <p:cNvSpPr>
            <a:spLocks noGrp="1"/>
          </p:cNvSpPr>
          <p:nvPr>
            <p:ph type="ftr" sz="quarter" idx="18"/>
          </p:nvPr>
        </p:nvSpPr>
        <p:spPr/>
        <p:txBody>
          <a:bodyPr/>
          <a:lstStyle/>
          <a:p>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0999F096-76B1-4728-A4AE-38CA18BE3AC8}" type="datetimeFigureOut">
              <a:rPr lang="en-CA" smtClean="0"/>
              <a:t>2017-11-22</a:t>
            </a:fld>
            <a:endParaRPr lang="en-CA"/>
          </a:p>
        </p:txBody>
      </p:sp>
      <p:sp>
        <p:nvSpPr>
          <p:cNvPr id="14" name="Slide Number Placeholder 13"/>
          <p:cNvSpPr>
            <a:spLocks noGrp="1"/>
          </p:cNvSpPr>
          <p:nvPr>
            <p:ph type="sldNum" sz="quarter" idx="11"/>
          </p:nvPr>
        </p:nvSpPr>
        <p:spPr/>
        <p:txBody>
          <a:bodyPr/>
          <a:lstStyle/>
          <a:p>
            <a:fld id="{39817589-E842-4290-8FE1-43535B65DEB3}" type="slidenum">
              <a:rPr lang="en-CA" smtClean="0"/>
              <a:t>‹#›</a:t>
            </a:fld>
            <a:endParaRPr lang="en-CA"/>
          </a:p>
        </p:txBody>
      </p:sp>
      <p:sp>
        <p:nvSpPr>
          <p:cNvPr id="18" name="Footer Placeholder 17"/>
          <p:cNvSpPr>
            <a:spLocks noGrp="1"/>
          </p:cNvSpPr>
          <p:nvPr>
            <p:ph type="ftr" sz="quarter" idx="12"/>
          </p:nvPr>
        </p:nvSpPr>
        <p:spPr/>
        <p:txBody>
          <a:bodyPr/>
          <a:lstStyle/>
          <a:p>
            <a:endParaRPr lang="en-CA"/>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0999F096-76B1-4728-A4AE-38CA18BE3AC8}" type="datetimeFigureOut">
              <a:rPr lang="en-CA" smtClean="0"/>
              <a:t>2017-11-22</a:t>
            </a:fld>
            <a:endParaRPr lang="en-CA"/>
          </a:p>
        </p:txBody>
      </p:sp>
      <p:sp>
        <p:nvSpPr>
          <p:cNvPr id="12" name="Slide Number Placeholder 11"/>
          <p:cNvSpPr>
            <a:spLocks noGrp="1"/>
          </p:cNvSpPr>
          <p:nvPr>
            <p:ph type="sldNum" sz="quarter" idx="11"/>
          </p:nvPr>
        </p:nvSpPr>
        <p:spPr/>
        <p:txBody>
          <a:bodyPr/>
          <a:lstStyle/>
          <a:p>
            <a:fld id="{39817589-E842-4290-8FE1-43535B65DEB3}" type="slidenum">
              <a:rPr lang="en-CA" smtClean="0"/>
              <a:t>‹#›</a:t>
            </a:fld>
            <a:endParaRPr lang="en-CA"/>
          </a:p>
        </p:txBody>
      </p:sp>
      <p:sp>
        <p:nvSpPr>
          <p:cNvPr id="13" name="Footer Placeholder 12"/>
          <p:cNvSpPr>
            <a:spLocks noGrp="1"/>
          </p:cNvSpPr>
          <p:nvPr>
            <p:ph type="ftr" sz="quarter" idx="12"/>
          </p:nvPr>
        </p:nvSpPr>
        <p:spPr/>
        <p:txBody>
          <a:bodyPr/>
          <a:lstStyle/>
          <a:p>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0999F096-76B1-4728-A4AE-38CA18BE3AC8}" type="datetimeFigureOut">
              <a:rPr lang="en-CA" smtClean="0"/>
              <a:t>2017-11-22</a:t>
            </a:fld>
            <a:endParaRPr lang="en-CA"/>
          </a:p>
        </p:txBody>
      </p:sp>
      <p:sp>
        <p:nvSpPr>
          <p:cNvPr id="18" name="Slide Number Placeholder 17"/>
          <p:cNvSpPr>
            <a:spLocks noGrp="1"/>
          </p:cNvSpPr>
          <p:nvPr>
            <p:ph type="sldNum" sz="quarter" idx="16"/>
          </p:nvPr>
        </p:nvSpPr>
        <p:spPr/>
        <p:txBody>
          <a:bodyPr/>
          <a:lstStyle/>
          <a:p>
            <a:fld id="{39817589-E842-4290-8FE1-43535B65DEB3}" type="slidenum">
              <a:rPr lang="en-CA" smtClean="0"/>
              <a:t>‹#›</a:t>
            </a:fld>
            <a:endParaRPr lang="en-CA"/>
          </a:p>
        </p:txBody>
      </p:sp>
      <p:sp>
        <p:nvSpPr>
          <p:cNvPr id="20" name="Footer Placeholder 19"/>
          <p:cNvSpPr>
            <a:spLocks noGrp="1"/>
          </p:cNvSpPr>
          <p:nvPr>
            <p:ph type="ftr" sz="quarter" idx="17"/>
          </p:nvPr>
        </p:nvSpPr>
        <p:spPr/>
        <p:txBody>
          <a:bodyPr/>
          <a:lstStyle/>
          <a:p>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0999F096-76B1-4728-A4AE-38CA18BE3AC8}" type="datetimeFigureOut">
              <a:rPr lang="en-CA" smtClean="0"/>
              <a:t>2017-11-22</a:t>
            </a:fld>
            <a:endParaRPr lang="en-CA"/>
          </a:p>
        </p:txBody>
      </p:sp>
      <p:sp>
        <p:nvSpPr>
          <p:cNvPr id="20" name="Slide Number Placeholder 19"/>
          <p:cNvSpPr>
            <a:spLocks noGrp="1"/>
          </p:cNvSpPr>
          <p:nvPr>
            <p:ph type="sldNum" sz="quarter" idx="15"/>
          </p:nvPr>
        </p:nvSpPr>
        <p:spPr/>
        <p:txBody>
          <a:bodyPr/>
          <a:lstStyle/>
          <a:p>
            <a:fld id="{39817589-E842-4290-8FE1-43535B65DEB3}" type="slidenum">
              <a:rPr lang="en-CA" smtClean="0"/>
              <a:t>‹#›</a:t>
            </a:fld>
            <a:endParaRPr lang="en-CA"/>
          </a:p>
        </p:txBody>
      </p:sp>
      <p:sp>
        <p:nvSpPr>
          <p:cNvPr id="21" name="Footer Placeholder 20"/>
          <p:cNvSpPr>
            <a:spLocks noGrp="1"/>
          </p:cNvSpPr>
          <p:nvPr>
            <p:ph type="ftr" sz="quarter" idx="16"/>
          </p:nvPr>
        </p:nvSpPr>
        <p:spPr/>
        <p:txBody>
          <a:bodyPr/>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0999F096-76B1-4728-A4AE-38CA18BE3AC8}" type="datetimeFigureOut">
              <a:rPr lang="en-CA" smtClean="0"/>
              <a:t>2017-11-22</a:t>
            </a:fld>
            <a:endParaRPr lang="en-CA"/>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CA"/>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39817589-E842-4290-8FE1-43535B65DEB3}" type="slidenum">
              <a:rPr lang="en-CA" smtClean="0"/>
              <a:t>‹#›</a:t>
            </a:fld>
            <a:endParaRPr lang="en-CA"/>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Donna.Morgan@sd41.bc.c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edutopia.org/practice/inquiry-based-learning-science-classroom" TargetMode="External"/><Relationship Id="rId2" Type="http://schemas.openxmlformats.org/officeDocument/2006/relationships/hyperlink" Target="http://ltd.edc.org/using-video-analysis-support-preschool-science-and-language-teaching-part-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52426" y="404664"/>
            <a:ext cx="7680960" cy="5782776"/>
          </a:xfrm>
        </p:spPr>
        <p:txBody>
          <a:bodyPr>
            <a:normAutofit/>
          </a:bodyPr>
          <a:lstStyle/>
          <a:p>
            <a:r>
              <a:rPr lang="en-CA" sz="4800" b="1" dirty="0">
                <a:latin typeface="+mj-lt"/>
              </a:rPr>
              <a:t>Using Hands on Inquiry to Develop Competencies in Science and </a:t>
            </a:r>
            <a:r>
              <a:rPr lang="en-CA" sz="4800" b="1" dirty="0" smtClean="0">
                <a:latin typeface="+mj-lt"/>
              </a:rPr>
              <a:t>Math</a:t>
            </a:r>
          </a:p>
          <a:p>
            <a:endParaRPr lang="en-CA" sz="4400" dirty="0">
              <a:latin typeface="+mj-lt"/>
            </a:endParaRPr>
          </a:p>
          <a:p>
            <a:endParaRPr lang="en-CA" sz="4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2636912"/>
            <a:ext cx="4317841" cy="2880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861048"/>
            <a:ext cx="3821866" cy="254791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0160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4902245" cy="4724400"/>
          </a:xfrm>
        </p:spPr>
        <p:txBody>
          <a:bodyPr>
            <a:noAutofit/>
          </a:bodyPr>
          <a:lstStyle/>
          <a:p>
            <a:r>
              <a:rPr lang="en-CA" sz="2400" dirty="0" smtClean="0"/>
              <a:t>Pick up the curricular competency for a grade of math and/or science that you teach.</a:t>
            </a:r>
          </a:p>
          <a:p>
            <a:r>
              <a:rPr lang="en-CA" sz="2400" dirty="0" smtClean="0"/>
              <a:t>Two tasks:</a:t>
            </a:r>
          </a:p>
          <a:p>
            <a:pPr marL="342900" indent="-342900">
              <a:buAutoNum type="arabicPeriod"/>
            </a:pPr>
            <a:r>
              <a:rPr lang="en-CA" sz="2400" dirty="0" smtClean="0"/>
              <a:t>Use a highlighter to connect the curricular competency with a core competency</a:t>
            </a:r>
          </a:p>
          <a:p>
            <a:pPr marL="342900" indent="-342900">
              <a:buAutoNum type="arabicPeriod"/>
            </a:pPr>
            <a:r>
              <a:rPr lang="en-CA" sz="2400" dirty="0" smtClean="0"/>
              <a:t>Underline curricular competencies that could be explored, learned and assessed through inquiry</a:t>
            </a:r>
            <a:endParaRPr lang="en-CA" sz="2400" dirty="0"/>
          </a:p>
        </p:txBody>
      </p:sp>
      <p:sp>
        <p:nvSpPr>
          <p:cNvPr id="3" name="Title 2"/>
          <p:cNvSpPr>
            <a:spLocks noGrp="1"/>
          </p:cNvSpPr>
          <p:nvPr>
            <p:ph type="title"/>
          </p:nvPr>
        </p:nvSpPr>
        <p:spPr/>
        <p:txBody>
          <a:bodyPr/>
          <a:lstStyle/>
          <a:p>
            <a:r>
              <a:rPr lang="en-CA" dirty="0" smtClean="0"/>
              <a:t>Connecting the Competencies</a:t>
            </a:r>
            <a:endParaRPr lang="en-CA"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8543" r="5210"/>
          <a:stretch/>
        </p:blipFill>
        <p:spPr>
          <a:xfrm>
            <a:off x="5254671" y="1846384"/>
            <a:ext cx="3687106" cy="4435551"/>
          </a:xfrm>
          <a:prstGeom prst="rect">
            <a:avLst/>
          </a:prstGeom>
          <a:ln>
            <a:noFill/>
          </a:ln>
          <a:effectLst>
            <a:softEdge rad="112500"/>
          </a:effectLst>
        </p:spPr>
      </p:pic>
    </p:spTree>
    <p:extLst>
      <p:ext uri="{BB962C8B-B14F-4D97-AF65-F5344CB8AC3E}">
        <p14:creationId xmlns:p14="http://schemas.microsoft.com/office/powerpoint/2010/main" val="630909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CA"/>
          </a:p>
        </p:txBody>
      </p:sp>
      <p:sp>
        <p:nvSpPr>
          <p:cNvPr id="3" name="Title 2"/>
          <p:cNvSpPr>
            <a:spLocks noGrp="1"/>
          </p:cNvSpPr>
          <p:nvPr>
            <p:ph type="title"/>
          </p:nvPr>
        </p:nvSpPr>
        <p:spPr/>
        <p:txBody>
          <a:bodyPr/>
          <a:lstStyle/>
          <a:p>
            <a:r>
              <a:rPr lang="en-CA" dirty="0" smtClean="0"/>
              <a:t>What do you need?</a:t>
            </a:r>
            <a:endParaRPr lang="en-CA" dirty="0"/>
          </a:p>
        </p:txBody>
      </p:sp>
    </p:spTree>
    <p:extLst>
      <p:ext uri="{BB962C8B-B14F-4D97-AF65-F5344CB8AC3E}">
        <p14:creationId xmlns:p14="http://schemas.microsoft.com/office/powerpoint/2010/main" val="3524108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CA" dirty="0" smtClean="0"/>
              <a:t>Blog in December—Science Fairs/Celebrations</a:t>
            </a:r>
          </a:p>
          <a:p>
            <a:r>
              <a:rPr lang="en-CA" dirty="0" smtClean="0"/>
              <a:t>January-May: Stay tuned to my blog and the Staff Development Calendar for some after school “big idea” specific sessions. What is new in your grade? What do you need resources and training on?</a:t>
            </a:r>
            <a:endParaRPr lang="en-CA" dirty="0" smtClean="0"/>
          </a:p>
          <a:p>
            <a:r>
              <a:rPr lang="en-CA" dirty="0" smtClean="0"/>
              <a:t>District Day—what do you want?</a:t>
            </a:r>
          </a:p>
          <a:p>
            <a:r>
              <a:rPr lang="en-CA" dirty="0" smtClean="0"/>
              <a:t>Call </a:t>
            </a:r>
            <a:r>
              <a:rPr lang="en-CA" dirty="0" smtClean="0"/>
              <a:t>or e-mail me</a:t>
            </a:r>
            <a:r>
              <a:rPr lang="en-CA" dirty="0" smtClean="0"/>
              <a:t>! </a:t>
            </a:r>
            <a:r>
              <a:rPr lang="en-CA" dirty="0" smtClean="0"/>
              <a:t>604-760-6157  </a:t>
            </a:r>
            <a:r>
              <a:rPr lang="en-CA" dirty="0">
                <a:hlinkClick r:id="rId2"/>
              </a:rPr>
              <a:t>Donna.Morgan@sd41.bc.ca</a:t>
            </a:r>
            <a:endParaRPr lang="en-CA" dirty="0"/>
          </a:p>
          <a:p>
            <a:endParaRPr lang="en-CA" dirty="0" smtClean="0"/>
          </a:p>
          <a:p>
            <a:r>
              <a:rPr lang="en-CA" dirty="0" smtClean="0"/>
              <a:t> </a:t>
            </a:r>
            <a:r>
              <a:rPr lang="en-CA" dirty="0" smtClean="0"/>
              <a:t>I would love to come to your school and classroom to help plan and implement the new </a:t>
            </a:r>
            <a:r>
              <a:rPr lang="en-CA" dirty="0" err="1" smtClean="0"/>
              <a:t>Sci</a:t>
            </a:r>
            <a:r>
              <a:rPr lang="en-CA" dirty="0" smtClean="0"/>
              <a:t> and Math curricula!</a:t>
            </a:r>
          </a:p>
          <a:p>
            <a:endParaRPr lang="en-CA" dirty="0"/>
          </a:p>
        </p:txBody>
      </p:sp>
      <p:sp>
        <p:nvSpPr>
          <p:cNvPr id="3" name="Title 2"/>
          <p:cNvSpPr>
            <a:spLocks noGrp="1"/>
          </p:cNvSpPr>
          <p:nvPr>
            <p:ph type="title"/>
          </p:nvPr>
        </p:nvSpPr>
        <p:spPr/>
        <p:txBody>
          <a:bodyPr/>
          <a:lstStyle/>
          <a:p>
            <a:r>
              <a:rPr lang="en-CA" dirty="0" smtClean="0"/>
              <a:t>Coming up in Science and Math</a:t>
            </a:r>
            <a:endParaRPr lang="en-CA" dirty="0"/>
          </a:p>
        </p:txBody>
      </p:sp>
    </p:spTree>
    <p:extLst>
      <p:ext uri="{BB962C8B-B14F-4D97-AF65-F5344CB8AC3E}">
        <p14:creationId xmlns:p14="http://schemas.microsoft.com/office/powerpoint/2010/main" val="3277819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CA" dirty="0" smtClean="0"/>
              <a:t>“Productive Talk” </a:t>
            </a:r>
            <a:r>
              <a:rPr lang="en-CA" dirty="0"/>
              <a:t>(Primary): </a:t>
            </a:r>
            <a:r>
              <a:rPr lang="en-CA" dirty="0">
                <a:hlinkClick r:id="rId2"/>
              </a:rPr>
              <a:t>http://</a:t>
            </a:r>
            <a:r>
              <a:rPr lang="en-CA" dirty="0" smtClean="0">
                <a:hlinkClick r:id="rId2"/>
              </a:rPr>
              <a:t>ltd.edc.org/using-video-analysis-support-preschool-science-and-language-teaching-part-2</a:t>
            </a:r>
            <a:endParaRPr lang="en-CA" dirty="0" smtClean="0"/>
          </a:p>
          <a:p>
            <a:r>
              <a:rPr lang="en-CA" dirty="0" smtClean="0"/>
              <a:t>Inquiry Based Science (Video and/or transcript </a:t>
            </a:r>
            <a:r>
              <a:rPr lang="en-CA" dirty="0"/>
              <a:t>for visual learners): </a:t>
            </a:r>
            <a:r>
              <a:rPr lang="en-CA" dirty="0">
                <a:hlinkClick r:id="rId3"/>
              </a:rPr>
              <a:t>https://</a:t>
            </a:r>
            <a:r>
              <a:rPr lang="en-CA" dirty="0" smtClean="0">
                <a:hlinkClick r:id="rId3"/>
              </a:rPr>
              <a:t>www.edutopia.org/practice/inquiry-based-learning-science-classroom</a:t>
            </a:r>
            <a:endParaRPr lang="en-CA" dirty="0" smtClean="0"/>
          </a:p>
          <a:p>
            <a:endParaRPr lang="en-CA" dirty="0"/>
          </a:p>
        </p:txBody>
      </p:sp>
      <p:sp>
        <p:nvSpPr>
          <p:cNvPr id="3" name="Title 2"/>
          <p:cNvSpPr>
            <a:spLocks noGrp="1"/>
          </p:cNvSpPr>
          <p:nvPr>
            <p:ph type="title"/>
          </p:nvPr>
        </p:nvSpPr>
        <p:spPr/>
        <p:txBody>
          <a:bodyPr/>
          <a:lstStyle/>
          <a:p>
            <a:r>
              <a:rPr lang="en-CA" dirty="0" smtClean="0"/>
              <a:t>Useful Resources</a:t>
            </a:r>
            <a:endParaRPr lang="en-CA" dirty="0"/>
          </a:p>
        </p:txBody>
      </p:sp>
    </p:spTree>
    <p:extLst>
      <p:ext uri="{BB962C8B-B14F-4D97-AF65-F5344CB8AC3E}">
        <p14:creationId xmlns:p14="http://schemas.microsoft.com/office/powerpoint/2010/main" val="2550059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3600" dirty="0" smtClean="0"/>
              <a:t>1.What’s new in Science and Math?</a:t>
            </a:r>
          </a:p>
          <a:p>
            <a:r>
              <a:rPr lang="en-US" sz="3600" dirty="0" smtClean="0"/>
              <a:t>2. What is Inquiry</a:t>
            </a:r>
          </a:p>
          <a:p>
            <a:r>
              <a:rPr lang="en-US" sz="3600" dirty="0" smtClean="0"/>
              <a:t>3. Stations—a few explorations</a:t>
            </a:r>
          </a:p>
          <a:p>
            <a:r>
              <a:rPr lang="en-US" sz="3600" dirty="0" smtClean="0"/>
              <a:t>4. Connections to the Curricular Competencies</a:t>
            </a:r>
          </a:p>
          <a:p>
            <a:r>
              <a:rPr lang="en-US" sz="3600" dirty="0" smtClean="0"/>
              <a:t>5. Questions/Needs</a:t>
            </a:r>
            <a:endParaRPr lang="en-US" sz="3600" dirty="0"/>
          </a:p>
        </p:txBody>
      </p:sp>
      <p:sp>
        <p:nvSpPr>
          <p:cNvPr id="3" name="Title 2"/>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2938134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52426" y="1463040"/>
            <a:ext cx="8035998" cy="4724400"/>
          </a:xfrm>
        </p:spPr>
        <p:txBody>
          <a:bodyPr>
            <a:noAutofit/>
          </a:bodyPr>
          <a:lstStyle/>
          <a:p>
            <a:pPr marL="457200" indent="-457200">
              <a:spcBef>
                <a:spcPts val="1800"/>
              </a:spcBef>
              <a:buFont typeface="Arial" panose="020B0604020202020204" pitchFamily="34" charset="0"/>
              <a:buChar char="•"/>
            </a:pPr>
            <a:r>
              <a:rPr lang="en-CA" sz="2800" dirty="0" smtClean="0"/>
              <a:t>Topics rearranged to be developmentally appropriate</a:t>
            </a:r>
          </a:p>
          <a:p>
            <a:pPr marL="457200" indent="-457200">
              <a:spcBef>
                <a:spcPts val="1800"/>
              </a:spcBef>
              <a:buFont typeface="Arial" panose="020B0604020202020204" pitchFamily="34" charset="0"/>
              <a:buChar char="•"/>
            </a:pPr>
            <a:r>
              <a:rPr lang="en-CA" sz="2800" dirty="0" smtClean="0"/>
              <a:t>Emphasis shifted from KNOW to DO (curricular competencies—which are the skills and processes—have become the more important part of the curriculum).</a:t>
            </a:r>
          </a:p>
          <a:p>
            <a:pPr marL="457200" indent="-457200">
              <a:spcBef>
                <a:spcPts val="1800"/>
              </a:spcBef>
              <a:buFont typeface="Arial" panose="020B0604020202020204" pitchFamily="34" charset="0"/>
              <a:buChar char="•"/>
            </a:pPr>
            <a:r>
              <a:rPr lang="en-CA" sz="2800" dirty="0" smtClean="0"/>
              <a:t>Place-based learning is prescribed throughout the science </a:t>
            </a:r>
            <a:r>
              <a:rPr lang="en-CA" sz="2800" dirty="0" smtClean="0"/>
              <a:t>curriculum, tied to Indigenous perspectives</a:t>
            </a:r>
            <a:endParaRPr lang="en-CA" sz="2800" dirty="0" smtClean="0"/>
          </a:p>
          <a:p>
            <a:pPr marL="457200" indent="-457200">
              <a:spcBef>
                <a:spcPts val="1800"/>
              </a:spcBef>
              <a:buFont typeface="Arial" panose="020B0604020202020204" pitchFamily="34" charset="0"/>
              <a:buChar char="•"/>
            </a:pPr>
            <a:r>
              <a:rPr lang="en-CA" sz="2800" dirty="0" smtClean="0"/>
              <a:t>Scientific Inquiry is prescribed</a:t>
            </a:r>
            <a:endParaRPr lang="en-CA" sz="2800" dirty="0"/>
          </a:p>
        </p:txBody>
      </p:sp>
      <p:sp>
        <p:nvSpPr>
          <p:cNvPr id="2" name="Title 1"/>
          <p:cNvSpPr>
            <a:spLocks noGrp="1"/>
          </p:cNvSpPr>
          <p:nvPr>
            <p:ph type="title"/>
          </p:nvPr>
        </p:nvSpPr>
        <p:spPr/>
        <p:txBody>
          <a:bodyPr>
            <a:normAutofit/>
          </a:bodyPr>
          <a:lstStyle/>
          <a:p>
            <a:r>
              <a:rPr lang="en-CA" sz="4800" b="1" dirty="0" smtClean="0"/>
              <a:t>What’s new in Science?</a:t>
            </a:r>
            <a:endParaRPr lang="en-CA" sz="4800" b="1" dirty="0"/>
          </a:p>
        </p:txBody>
      </p:sp>
    </p:spTree>
    <p:extLst>
      <p:ext uri="{BB962C8B-B14F-4D97-AF65-F5344CB8AC3E}">
        <p14:creationId xmlns:p14="http://schemas.microsoft.com/office/powerpoint/2010/main" val="205967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457200" indent="-457200">
              <a:buFont typeface="Arial" panose="020B0604020202020204" pitchFamily="34" charset="0"/>
              <a:buChar char="•"/>
            </a:pPr>
            <a:r>
              <a:rPr lang="en-CA" sz="3200" dirty="0" smtClean="0"/>
              <a:t>Slight revision to content topics to be developmentally appropriate, but not as much as science</a:t>
            </a:r>
          </a:p>
          <a:p>
            <a:pPr marL="457200" indent="-457200">
              <a:buFont typeface="Arial" panose="020B0604020202020204" pitchFamily="34" charset="0"/>
              <a:buChar char="•"/>
            </a:pPr>
            <a:r>
              <a:rPr lang="en-CA" sz="3200" dirty="0" smtClean="0"/>
              <a:t>Emphasis on DO (curricular competencies) particularly problem solving</a:t>
            </a:r>
          </a:p>
          <a:p>
            <a:pPr marL="457200" indent="-457200">
              <a:buFont typeface="Arial" panose="020B0604020202020204" pitchFamily="34" charset="0"/>
              <a:buChar char="•"/>
            </a:pPr>
            <a:r>
              <a:rPr lang="en-CA" sz="3200" dirty="0" smtClean="0"/>
              <a:t>Financial literacy thread from </a:t>
            </a:r>
            <a:r>
              <a:rPr lang="en-CA" sz="3200" dirty="0" smtClean="0"/>
              <a:t>K-9</a:t>
            </a:r>
            <a:endParaRPr lang="en-CA" sz="3200" dirty="0" smtClean="0"/>
          </a:p>
          <a:p>
            <a:pPr marL="457200" indent="-457200">
              <a:buFont typeface="Arial" panose="020B0604020202020204" pitchFamily="34" charset="0"/>
              <a:buChar char="•"/>
            </a:pPr>
            <a:r>
              <a:rPr lang="en-CA" sz="3200" dirty="0" smtClean="0"/>
              <a:t>Addition of Indigenous perspectives</a:t>
            </a:r>
            <a:endParaRPr lang="en-CA" sz="3200" dirty="0"/>
          </a:p>
        </p:txBody>
      </p:sp>
      <p:sp>
        <p:nvSpPr>
          <p:cNvPr id="2" name="Title 1"/>
          <p:cNvSpPr>
            <a:spLocks noGrp="1"/>
          </p:cNvSpPr>
          <p:nvPr>
            <p:ph type="title"/>
          </p:nvPr>
        </p:nvSpPr>
        <p:spPr/>
        <p:txBody>
          <a:bodyPr>
            <a:normAutofit/>
          </a:bodyPr>
          <a:lstStyle/>
          <a:p>
            <a:r>
              <a:rPr lang="en-CA" sz="4800" b="1" dirty="0" smtClean="0"/>
              <a:t>What’s new in math?</a:t>
            </a:r>
            <a:endParaRPr lang="en-CA" sz="4800" b="1" dirty="0"/>
          </a:p>
        </p:txBody>
      </p:sp>
    </p:spTree>
    <p:extLst>
      <p:ext uri="{BB962C8B-B14F-4D97-AF65-F5344CB8AC3E}">
        <p14:creationId xmlns:p14="http://schemas.microsoft.com/office/powerpoint/2010/main" val="26256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CA" sz="4000" dirty="0" smtClean="0"/>
              <a:t>Opportunity for students to develop their own questions, to design ways to investigate those questions, to carry out those investigations, and to reflect and evaluate those investigations to develop further inquiries.</a:t>
            </a:r>
            <a:endParaRPr lang="en-CA" sz="4000" dirty="0"/>
          </a:p>
        </p:txBody>
      </p:sp>
      <p:sp>
        <p:nvSpPr>
          <p:cNvPr id="2" name="Title 1"/>
          <p:cNvSpPr>
            <a:spLocks noGrp="1"/>
          </p:cNvSpPr>
          <p:nvPr>
            <p:ph type="title"/>
          </p:nvPr>
        </p:nvSpPr>
        <p:spPr/>
        <p:txBody>
          <a:bodyPr>
            <a:normAutofit/>
          </a:bodyPr>
          <a:lstStyle/>
          <a:p>
            <a:r>
              <a:rPr lang="en-CA" sz="5400" b="1" dirty="0" smtClean="0"/>
              <a:t>What is Inquiry?</a:t>
            </a:r>
            <a:endParaRPr lang="en-CA" sz="5400" b="1" dirty="0"/>
          </a:p>
        </p:txBody>
      </p:sp>
    </p:spTree>
    <p:extLst>
      <p:ext uri="{BB962C8B-B14F-4D97-AF65-F5344CB8AC3E}">
        <p14:creationId xmlns:p14="http://schemas.microsoft.com/office/powerpoint/2010/main" val="3413008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800" b="1" dirty="0" smtClean="0"/>
              <a:t>The Inquiry Cycle--EER</a:t>
            </a:r>
            <a:endParaRPr lang="en-CA" sz="4800" b="1" dirty="0"/>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82109" y="1844824"/>
            <a:ext cx="8466355" cy="4289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7617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b="1" dirty="0"/>
              <a:t>The Inquiry </a:t>
            </a:r>
            <a:r>
              <a:rPr lang="en-CA" b="1" dirty="0" smtClean="0"/>
              <a:t>Cycle—7 E</a:t>
            </a:r>
            <a:endParaRPr lang="en-CA" dirty="0"/>
          </a:p>
        </p:txBody>
      </p:sp>
      <p:pic>
        <p:nvPicPr>
          <p:cNvPr id="4" name="Content Placeholder 3"/>
          <p:cNvPicPr>
            <a:picLocks noChangeAspect="1"/>
          </p:cNvPicPr>
          <p:nvPr/>
        </p:nvPicPr>
        <p:blipFill rotWithShape="1">
          <a:blip r:embed="rId2"/>
          <a:srcRect l="19805" r="16307"/>
          <a:stretch/>
        </p:blipFill>
        <p:spPr>
          <a:xfrm>
            <a:off x="3006596" y="908720"/>
            <a:ext cx="6171050" cy="5877272"/>
          </a:xfrm>
          <a:prstGeom prst="rect">
            <a:avLst/>
          </a:prstGeom>
        </p:spPr>
      </p:pic>
      <p:sp>
        <p:nvSpPr>
          <p:cNvPr id="2" name="Content Placeholder 1"/>
          <p:cNvSpPr>
            <a:spLocks noGrp="1"/>
          </p:cNvSpPr>
          <p:nvPr>
            <p:ph sz="quarter" idx="13"/>
          </p:nvPr>
        </p:nvSpPr>
        <p:spPr>
          <a:xfrm>
            <a:off x="107504" y="5373216"/>
            <a:ext cx="4392488" cy="1080120"/>
          </a:xfrm>
        </p:spPr>
        <p:txBody>
          <a:bodyPr>
            <a:normAutofit fontScale="92500"/>
          </a:bodyPr>
          <a:lstStyle/>
          <a:p>
            <a:r>
              <a:rPr lang="en-US" sz="2400" dirty="0" smtClean="0"/>
              <a:t>From FNESC: Science First Peoples</a:t>
            </a:r>
          </a:p>
          <a:p>
            <a:r>
              <a:rPr lang="en-US" sz="1100" dirty="0"/>
              <a:t>http://www.fnesc.ca/wp/wp-content/uploads/2015/08/PUBLICATION-61496-Science-First-Peoples-2016-Full-F-WEB.pdf</a:t>
            </a:r>
          </a:p>
        </p:txBody>
      </p:sp>
    </p:spTree>
    <p:extLst>
      <p:ext uri="{BB962C8B-B14F-4D97-AF65-F5344CB8AC3E}">
        <p14:creationId xmlns:p14="http://schemas.microsoft.com/office/powerpoint/2010/main" val="1676605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CA" sz="3600" dirty="0" smtClean="0"/>
              <a:t>Setting up some materials and “provocations” as they are called in math, we can get students engaged and then have them initiate their </a:t>
            </a:r>
            <a:r>
              <a:rPr lang="en-CA" sz="3600" b="1" dirty="0" smtClean="0"/>
              <a:t>own</a:t>
            </a:r>
            <a:r>
              <a:rPr lang="en-CA" sz="3600" dirty="0" smtClean="0"/>
              <a:t> inquiry.  Why is this important?</a:t>
            </a:r>
          </a:p>
        </p:txBody>
      </p:sp>
      <p:sp>
        <p:nvSpPr>
          <p:cNvPr id="3" name="Title 2"/>
          <p:cNvSpPr>
            <a:spLocks noGrp="1"/>
          </p:cNvSpPr>
          <p:nvPr>
            <p:ph type="title"/>
          </p:nvPr>
        </p:nvSpPr>
        <p:spPr/>
        <p:txBody>
          <a:bodyPr/>
          <a:lstStyle/>
          <a:p>
            <a:r>
              <a:rPr lang="en-CA" dirty="0" smtClean="0"/>
              <a:t>Stimulating Inquiry</a:t>
            </a:r>
            <a:endParaRPr lang="en-CA" dirty="0"/>
          </a:p>
        </p:txBody>
      </p:sp>
    </p:spTree>
    <p:extLst>
      <p:ext uri="{BB962C8B-B14F-4D97-AF65-F5344CB8AC3E}">
        <p14:creationId xmlns:p14="http://schemas.microsoft.com/office/powerpoint/2010/main" val="2796819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a:bodyPr>
          <a:lstStyle/>
          <a:p>
            <a:endParaRPr lang="en-CA" dirty="0"/>
          </a:p>
          <a:p>
            <a:r>
              <a:rPr lang="en-CA" sz="3600" dirty="0" smtClean="0"/>
              <a:t>Rotate </a:t>
            </a:r>
            <a:r>
              <a:rPr lang="en-CA" sz="3600" dirty="0"/>
              <a:t>to the different </a:t>
            </a:r>
            <a:r>
              <a:rPr lang="en-CA" sz="3600" dirty="0" smtClean="0"/>
              <a:t>stations. </a:t>
            </a:r>
          </a:p>
          <a:p>
            <a:r>
              <a:rPr lang="en-CA" sz="3600" dirty="0" smtClean="0"/>
              <a:t>What </a:t>
            </a:r>
            <a:r>
              <a:rPr lang="en-CA" sz="3600" dirty="0"/>
              <a:t>questions might you have? How can you help students generate questions? </a:t>
            </a:r>
            <a:endParaRPr lang="en-CA" sz="3600" dirty="0" smtClean="0"/>
          </a:p>
          <a:p>
            <a:r>
              <a:rPr lang="en-CA" sz="3600" dirty="0" smtClean="0"/>
              <a:t>Use the hand-out.  If you have done these activities before, use the chart sheets at each station to give us </a:t>
            </a:r>
            <a:r>
              <a:rPr lang="en-CA" sz="3600" dirty="0" smtClean="0"/>
              <a:t>ideas for how you have used it.</a:t>
            </a:r>
            <a:endParaRPr lang="en-CA" sz="3600" dirty="0"/>
          </a:p>
          <a:p>
            <a:endParaRPr lang="en-CA" dirty="0"/>
          </a:p>
        </p:txBody>
      </p:sp>
      <p:sp>
        <p:nvSpPr>
          <p:cNvPr id="3" name="Title 2"/>
          <p:cNvSpPr>
            <a:spLocks noGrp="1"/>
          </p:cNvSpPr>
          <p:nvPr>
            <p:ph type="title"/>
          </p:nvPr>
        </p:nvSpPr>
        <p:spPr/>
        <p:txBody>
          <a:bodyPr/>
          <a:lstStyle/>
          <a:p>
            <a:r>
              <a:rPr lang="en-CA" dirty="0" smtClean="0"/>
              <a:t>Activity Stations</a:t>
            </a:r>
            <a:endParaRPr lang="en-CA" dirty="0"/>
          </a:p>
        </p:txBody>
      </p:sp>
    </p:spTree>
    <p:extLst>
      <p:ext uri="{BB962C8B-B14F-4D97-AF65-F5344CB8AC3E}">
        <p14:creationId xmlns:p14="http://schemas.microsoft.com/office/powerpoint/2010/main" val="13281762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TM01790491[[fn=Mylar]]</Template>
  <TotalTime>1637</TotalTime>
  <Words>438</Words>
  <Application>Microsoft Office PowerPoint</Application>
  <PresentationFormat>On-screen Show (4:3)</PresentationFormat>
  <Paragraphs>46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Corbel</vt:lpstr>
      <vt:lpstr>Tahoma</vt:lpstr>
      <vt:lpstr>Tunga</vt:lpstr>
      <vt:lpstr>Mylar</vt:lpstr>
      <vt:lpstr>PowerPoint Presentation</vt:lpstr>
      <vt:lpstr>Agenda</vt:lpstr>
      <vt:lpstr>What’s new in Science?</vt:lpstr>
      <vt:lpstr>What’s new in math?</vt:lpstr>
      <vt:lpstr>What is Inquiry?</vt:lpstr>
      <vt:lpstr>The Inquiry Cycle--EER</vt:lpstr>
      <vt:lpstr>The Inquiry Cycle—7 E</vt:lpstr>
      <vt:lpstr>Stimulating Inquiry</vt:lpstr>
      <vt:lpstr>Activity Stations</vt:lpstr>
      <vt:lpstr>Connecting the Competencies</vt:lpstr>
      <vt:lpstr>What do you need?</vt:lpstr>
      <vt:lpstr>Coming up in Science and Math</vt:lpstr>
      <vt:lpstr>Useful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dc:creator>
  <cp:lastModifiedBy>Donna Morgan</cp:lastModifiedBy>
  <cp:revision>14</cp:revision>
  <dcterms:created xsi:type="dcterms:W3CDTF">2017-10-22T14:12:30Z</dcterms:created>
  <dcterms:modified xsi:type="dcterms:W3CDTF">2017-11-22T17:35:00Z</dcterms:modified>
</cp:coreProperties>
</file>