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98" r:id="rId6"/>
    <p:sldId id="257" r:id="rId7"/>
    <p:sldId id="260" r:id="rId8"/>
    <p:sldId id="292" r:id="rId9"/>
    <p:sldId id="296" r:id="rId10"/>
    <p:sldId id="278" r:id="rId11"/>
    <p:sldId id="276" r:id="rId12"/>
    <p:sldId id="265" r:id="rId13"/>
    <p:sldId id="281" r:id="rId14"/>
    <p:sldId id="282" r:id="rId15"/>
    <p:sldId id="283" r:id="rId16"/>
    <p:sldId id="284" r:id="rId17"/>
    <p:sldId id="285" r:id="rId18"/>
    <p:sldId id="286" r:id="rId19"/>
    <p:sldId id="288" r:id="rId20"/>
    <p:sldId id="266" r:id="rId21"/>
    <p:sldId id="299" r:id="rId22"/>
    <p:sldId id="300" r:id="rId23"/>
    <p:sldId id="301" r:id="rId24"/>
    <p:sldId id="297" r:id="rId25"/>
    <p:sldId id="267" r:id="rId26"/>
    <p:sldId id="290" r:id="rId27"/>
    <p:sldId id="268" r:id="rId28"/>
    <p:sldId id="269" r:id="rId29"/>
    <p:sldId id="261" r:id="rId30"/>
    <p:sldId id="264"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E2FF-FEAA-492C-8849-DE58CFB3B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31AAED-BAD2-46F1-B5FD-288F43BE7F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57D408-B085-4DDA-A082-F153200C1D55}"/>
              </a:ext>
            </a:extLst>
          </p:cNvPr>
          <p:cNvSpPr>
            <a:spLocks noGrp="1"/>
          </p:cNvSpPr>
          <p:nvPr>
            <p:ph type="dt" sz="half" idx="10"/>
          </p:nvPr>
        </p:nvSpPr>
        <p:spPr/>
        <p:txBody>
          <a:bodyPr/>
          <a:lstStyle/>
          <a:p>
            <a:fld id="{0FABD3B3-78E2-4D1B-92EB-1DD88735D2C0}" type="datetimeFigureOut">
              <a:rPr lang="en-US" smtClean="0"/>
              <a:t>10/8/2024</a:t>
            </a:fld>
            <a:endParaRPr lang="en-US"/>
          </a:p>
        </p:txBody>
      </p:sp>
      <p:sp>
        <p:nvSpPr>
          <p:cNvPr id="5" name="Footer Placeholder 4">
            <a:extLst>
              <a:ext uri="{FF2B5EF4-FFF2-40B4-BE49-F238E27FC236}">
                <a16:creationId xmlns:a16="http://schemas.microsoft.com/office/drawing/2014/main" id="{660BA92D-31DA-43A9-A6E4-475088E376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91FDC-4122-40CF-8225-93B931585280}"/>
              </a:ext>
            </a:extLst>
          </p:cNvPr>
          <p:cNvSpPr>
            <a:spLocks noGrp="1"/>
          </p:cNvSpPr>
          <p:nvPr>
            <p:ph type="sldNum" sz="quarter" idx="12"/>
          </p:nvPr>
        </p:nvSpPr>
        <p:spPr/>
        <p:txBody>
          <a:bodyPr/>
          <a:lstStyle/>
          <a:p>
            <a:fld id="{794D8B26-19EF-4261-B308-2F32724A4FE1}" type="slidenum">
              <a:rPr lang="en-US" smtClean="0"/>
              <a:t>‹#›</a:t>
            </a:fld>
            <a:endParaRPr lang="en-US"/>
          </a:p>
        </p:txBody>
      </p:sp>
    </p:spTree>
    <p:extLst>
      <p:ext uri="{BB962C8B-B14F-4D97-AF65-F5344CB8AC3E}">
        <p14:creationId xmlns:p14="http://schemas.microsoft.com/office/powerpoint/2010/main" val="712938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CE8F7-1F72-4F5C-82A9-6272D3BC4F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8DF825-4179-4A9B-8EDB-F2A74313FA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965F2-FE1D-417C-B42B-F9785E82A633}"/>
              </a:ext>
            </a:extLst>
          </p:cNvPr>
          <p:cNvSpPr>
            <a:spLocks noGrp="1"/>
          </p:cNvSpPr>
          <p:nvPr>
            <p:ph type="dt" sz="half" idx="10"/>
          </p:nvPr>
        </p:nvSpPr>
        <p:spPr/>
        <p:txBody>
          <a:bodyPr/>
          <a:lstStyle/>
          <a:p>
            <a:fld id="{0FABD3B3-78E2-4D1B-92EB-1DD88735D2C0}" type="datetimeFigureOut">
              <a:rPr lang="en-US" smtClean="0"/>
              <a:t>10/8/2024</a:t>
            </a:fld>
            <a:endParaRPr lang="en-US"/>
          </a:p>
        </p:txBody>
      </p:sp>
      <p:sp>
        <p:nvSpPr>
          <p:cNvPr id="5" name="Footer Placeholder 4">
            <a:extLst>
              <a:ext uri="{FF2B5EF4-FFF2-40B4-BE49-F238E27FC236}">
                <a16:creationId xmlns:a16="http://schemas.microsoft.com/office/drawing/2014/main" id="{CF7F2058-BD58-45CE-9847-EE0F7D4B1B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FA19F-8534-4E7A-B287-A6C8179DF97E}"/>
              </a:ext>
            </a:extLst>
          </p:cNvPr>
          <p:cNvSpPr>
            <a:spLocks noGrp="1"/>
          </p:cNvSpPr>
          <p:nvPr>
            <p:ph type="sldNum" sz="quarter" idx="12"/>
          </p:nvPr>
        </p:nvSpPr>
        <p:spPr/>
        <p:txBody>
          <a:bodyPr/>
          <a:lstStyle/>
          <a:p>
            <a:fld id="{794D8B26-19EF-4261-B308-2F32724A4FE1}" type="slidenum">
              <a:rPr lang="en-US" smtClean="0"/>
              <a:t>‹#›</a:t>
            </a:fld>
            <a:endParaRPr lang="en-US"/>
          </a:p>
        </p:txBody>
      </p:sp>
    </p:spTree>
    <p:extLst>
      <p:ext uri="{BB962C8B-B14F-4D97-AF65-F5344CB8AC3E}">
        <p14:creationId xmlns:p14="http://schemas.microsoft.com/office/powerpoint/2010/main" val="322658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B7A008-DABA-451A-9E71-F6AEC8BBAA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23BE74-BF44-49EB-8408-E9819A5375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195544-02F7-4672-9C6A-01EA4461DB88}"/>
              </a:ext>
            </a:extLst>
          </p:cNvPr>
          <p:cNvSpPr>
            <a:spLocks noGrp="1"/>
          </p:cNvSpPr>
          <p:nvPr>
            <p:ph type="dt" sz="half" idx="10"/>
          </p:nvPr>
        </p:nvSpPr>
        <p:spPr/>
        <p:txBody>
          <a:bodyPr/>
          <a:lstStyle/>
          <a:p>
            <a:fld id="{0FABD3B3-78E2-4D1B-92EB-1DD88735D2C0}" type="datetimeFigureOut">
              <a:rPr lang="en-US" smtClean="0"/>
              <a:t>10/8/2024</a:t>
            </a:fld>
            <a:endParaRPr lang="en-US"/>
          </a:p>
        </p:txBody>
      </p:sp>
      <p:sp>
        <p:nvSpPr>
          <p:cNvPr id="5" name="Footer Placeholder 4">
            <a:extLst>
              <a:ext uri="{FF2B5EF4-FFF2-40B4-BE49-F238E27FC236}">
                <a16:creationId xmlns:a16="http://schemas.microsoft.com/office/drawing/2014/main" id="{BBDF0C69-DC71-4994-97C3-3409FC75D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B1A69B-2D6B-4DCF-9954-AE574797E539}"/>
              </a:ext>
            </a:extLst>
          </p:cNvPr>
          <p:cNvSpPr>
            <a:spLocks noGrp="1"/>
          </p:cNvSpPr>
          <p:nvPr>
            <p:ph type="sldNum" sz="quarter" idx="12"/>
          </p:nvPr>
        </p:nvSpPr>
        <p:spPr/>
        <p:txBody>
          <a:bodyPr/>
          <a:lstStyle/>
          <a:p>
            <a:fld id="{794D8B26-19EF-4261-B308-2F32724A4FE1}" type="slidenum">
              <a:rPr lang="en-US" smtClean="0"/>
              <a:t>‹#›</a:t>
            </a:fld>
            <a:endParaRPr lang="en-US"/>
          </a:p>
        </p:txBody>
      </p:sp>
    </p:spTree>
    <p:extLst>
      <p:ext uri="{BB962C8B-B14F-4D97-AF65-F5344CB8AC3E}">
        <p14:creationId xmlns:p14="http://schemas.microsoft.com/office/powerpoint/2010/main" val="206345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8E2E8-F405-4790-8427-9C97BC8FC8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F5BD8B-5C51-4B32-A3AE-25C23E747C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EFD55-0BE5-4C0F-BDDC-ECCF241AF25D}"/>
              </a:ext>
            </a:extLst>
          </p:cNvPr>
          <p:cNvSpPr>
            <a:spLocks noGrp="1"/>
          </p:cNvSpPr>
          <p:nvPr>
            <p:ph type="dt" sz="half" idx="10"/>
          </p:nvPr>
        </p:nvSpPr>
        <p:spPr/>
        <p:txBody>
          <a:bodyPr/>
          <a:lstStyle/>
          <a:p>
            <a:fld id="{0FABD3B3-78E2-4D1B-92EB-1DD88735D2C0}" type="datetimeFigureOut">
              <a:rPr lang="en-US" smtClean="0"/>
              <a:t>10/8/2024</a:t>
            </a:fld>
            <a:endParaRPr lang="en-US"/>
          </a:p>
        </p:txBody>
      </p:sp>
      <p:sp>
        <p:nvSpPr>
          <p:cNvPr id="5" name="Footer Placeholder 4">
            <a:extLst>
              <a:ext uri="{FF2B5EF4-FFF2-40B4-BE49-F238E27FC236}">
                <a16:creationId xmlns:a16="http://schemas.microsoft.com/office/drawing/2014/main" id="{E1F01994-D7B1-4349-9856-1B9D51C105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FE76D-408E-4551-9478-533106A233F0}"/>
              </a:ext>
            </a:extLst>
          </p:cNvPr>
          <p:cNvSpPr>
            <a:spLocks noGrp="1"/>
          </p:cNvSpPr>
          <p:nvPr>
            <p:ph type="sldNum" sz="quarter" idx="12"/>
          </p:nvPr>
        </p:nvSpPr>
        <p:spPr/>
        <p:txBody>
          <a:bodyPr/>
          <a:lstStyle/>
          <a:p>
            <a:fld id="{794D8B26-19EF-4261-B308-2F32724A4FE1}" type="slidenum">
              <a:rPr lang="en-US" smtClean="0"/>
              <a:t>‹#›</a:t>
            </a:fld>
            <a:endParaRPr lang="en-US"/>
          </a:p>
        </p:txBody>
      </p:sp>
    </p:spTree>
    <p:extLst>
      <p:ext uri="{BB962C8B-B14F-4D97-AF65-F5344CB8AC3E}">
        <p14:creationId xmlns:p14="http://schemas.microsoft.com/office/powerpoint/2010/main" val="196175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1C0A1-A65C-4F88-A2BE-4C106DEB94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48F28F-8643-49E2-90F0-D5F1004BF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4B5C10-37ED-4823-BA92-D4FFD6337579}"/>
              </a:ext>
            </a:extLst>
          </p:cNvPr>
          <p:cNvSpPr>
            <a:spLocks noGrp="1"/>
          </p:cNvSpPr>
          <p:nvPr>
            <p:ph type="dt" sz="half" idx="10"/>
          </p:nvPr>
        </p:nvSpPr>
        <p:spPr/>
        <p:txBody>
          <a:bodyPr/>
          <a:lstStyle/>
          <a:p>
            <a:fld id="{0FABD3B3-78E2-4D1B-92EB-1DD88735D2C0}" type="datetimeFigureOut">
              <a:rPr lang="en-US" smtClean="0"/>
              <a:t>10/8/2024</a:t>
            </a:fld>
            <a:endParaRPr lang="en-US"/>
          </a:p>
        </p:txBody>
      </p:sp>
      <p:sp>
        <p:nvSpPr>
          <p:cNvPr id="5" name="Footer Placeholder 4">
            <a:extLst>
              <a:ext uri="{FF2B5EF4-FFF2-40B4-BE49-F238E27FC236}">
                <a16:creationId xmlns:a16="http://schemas.microsoft.com/office/drawing/2014/main" id="{2998DC4C-6B56-454A-AFF9-7C08D869B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AFF53-DF1C-4B33-910A-D4F2C11A7EFE}"/>
              </a:ext>
            </a:extLst>
          </p:cNvPr>
          <p:cNvSpPr>
            <a:spLocks noGrp="1"/>
          </p:cNvSpPr>
          <p:nvPr>
            <p:ph type="sldNum" sz="quarter" idx="12"/>
          </p:nvPr>
        </p:nvSpPr>
        <p:spPr/>
        <p:txBody>
          <a:bodyPr/>
          <a:lstStyle/>
          <a:p>
            <a:fld id="{794D8B26-19EF-4261-B308-2F32724A4FE1}" type="slidenum">
              <a:rPr lang="en-US" smtClean="0"/>
              <a:t>‹#›</a:t>
            </a:fld>
            <a:endParaRPr lang="en-US"/>
          </a:p>
        </p:txBody>
      </p:sp>
    </p:spTree>
    <p:extLst>
      <p:ext uri="{BB962C8B-B14F-4D97-AF65-F5344CB8AC3E}">
        <p14:creationId xmlns:p14="http://schemas.microsoft.com/office/powerpoint/2010/main" val="189404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BA9EC-5B11-496A-B7E9-50DC71327C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45FB21-527E-4805-9DCD-8D0E7A30C1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ADDBAE-F27B-429E-BBD8-BBDEA3077A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7A1646-E8A2-4648-9BF1-001030EB64C7}"/>
              </a:ext>
            </a:extLst>
          </p:cNvPr>
          <p:cNvSpPr>
            <a:spLocks noGrp="1"/>
          </p:cNvSpPr>
          <p:nvPr>
            <p:ph type="dt" sz="half" idx="10"/>
          </p:nvPr>
        </p:nvSpPr>
        <p:spPr/>
        <p:txBody>
          <a:bodyPr/>
          <a:lstStyle/>
          <a:p>
            <a:fld id="{0FABD3B3-78E2-4D1B-92EB-1DD88735D2C0}" type="datetimeFigureOut">
              <a:rPr lang="en-US" smtClean="0"/>
              <a:t>10/8/2024</a:t>
            </a:fld>
            <a:endParaRPr lang="en-US"/>
          </a:p>
        </p:txBody>
      </p:sp>
      <p:sp>
        <p:nvSpPr>
          <p:cNvPr id="6" name="Footer Placeholder 5">
            <a:extLst>
              <a:ext uri="{FF2B5EF4-FFF2-40B4-BE49-F238E27FC236}">
                <a16:creationId xmlns:a16="http://schemas.microsoft.com/office/drawing/2014/main" id="{2CEEFDD5-1F4C-444F-96F5-6B290B7704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517E-968C-4DE8-85AA-A7C406DC8D0C}"/>
              </a:ext>
            </a:extLst>
          </p:cNvPr>
          <p:cNvSpPr>
            <a:spLocks noGrp="1"/>
          </p:cNvSpPr>
          <p:nvPr>
            <p:ph type="sldNum" sz="quarter" idx="12"/>
          </p:nvPr>
        </p:nvSpPr>
        <p:spPr/>
        <p:txBody>
          <a:bodyPr/>
          <a:lstStyle/>
          <a:p>
            <a:fld id="{794D8B26-19EF-4261-B308-2F32724A4FE1}" type="slidenum">
              <a:rPr lang="en-US" smtClean="0"/>
              <a:t>‹#›</a:t>
            </a:fld>
            <a:endParaRPr lang="en-US"/>
          </a:p>
        </p:txBody>
      </p:sp>
    </p:spTree>
    <p:extLst>
      <p:ext uri="{BB962C8B-B14F-4D97-AF65-F5344CB8AC3E}">
        <p14:creationId xmlns:p14="http://schemas.microsoft.com/office/powerpoint/2010/main" val="344446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21222-AAE1-48AE-BD17-1AEE77E2E8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5F5C30-48C8-4966-8E1E-61A6108EED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B8E98C-D66E-4BB5-B5C4-4343E223AF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F3EEF3-22D7-4E79-8FAA-DABB278BFA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372F09-131E-4970-9F54-413DDDB8D6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31E6FE-F746-45DD-84BC-A5349545F9BD}"/>
              </a:ext>
            </a:extLst>
          </p:cNvPr>
          <p:cNvSpPr>
            <a:spLocks noGrp="1"/>
          </p:cNvSpPr>
          <p:nvPr>
            <p:ph type="dt" sz="half" idx="10"/>
          </p:nvPr>
        </p:nvSpPr>
        <p:spPr/>
        <p:txBody>
          <a:bodyPr/>
          <a:lstStyle/>
          <a:p>
            <a:fld id="{0FABD3B3-78E2-4D1B-92EB-1DD88735D2C0}" type="datetimeFigureOut">
              <a:rPr lang="en-US" smtClean="0"/>
              <a:t>10/8/2024</a:t>
            </a:fld>
            <a:endParaRPr lang="en-US"/>
          </a:p>
        </p:txBody>
      </p:sp>
      <p:sp>
        <p:nvSpPr>
          <p:cNvPr id="8" name="Footer Placeholder 7">
            <a:extLst>
              <a:ext uri="{FF2B5EF4-FFF2-40B4-BE49-F238E27FC236}">
                <a16:creationId xmlns:a16="http://schemas.microsoft.com/office/drawing/2014/main" id="{CB76A9AB-B0B5-4544-A430-D4EE8B8F61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532308-ACF4-4DB0-8249-EDFE7771DC89}"/>
              </a:ext>
            </a:extLst>
          </p:cNvPr>
          <p:cNvSpPr>
            <a:spLocks noGrp="1"/>
          </p:cNvSpPr>
          <p:nvPr>
            <p:ph type="sldNum" sz="quarter" idx="12"/>
          </p:nvPr>
        </p:nvSpPr>
        <p:spPr/>
        <p:txBody>
          <a:bodyPr/>
          <a:lstStyle/>
          <a:p>
            <a:fld id="{794D8B26-19EF-4261-B308-2F32724A4FE1}" type="slidenum">
              <a:rPr lang="en-US" smtClean="0"/>
              <a:t>‹#›</a:t>
            </a:fld>
            <a:endParaRPr lang="en-US"/>
          </a:p>
        </p:txBody>
      </p:sp>
    </p:spTree>
    <p:extLst>
      <p:ext uri="{BB962C8B-B14F-4D97-AF65-F5344CB8AC3E}">
        <p14:creationId xmlns:p14="http://schemas.microsoft.com/office/powerpoint/2010/main" val="143106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EB23-203A-48B6-BDDC-3FE772E21C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656104-F2EB-4D00-AB3B-513B9080A7B1}"/>
              </a:ext>
            </a:extLst>
          </p:cNvPr>
          <p:cNvSpPr>
            <a:spLocks noGrp="1"/>
          </p:cNvSpPr>
          <p:nvPr>
            <p:ph type="dt" sz="half" idx="10"/>
          </p:nvPr>
        </p:nvSpPr>
        <p:spPr/>
        <p:txBody>
          <a:bodyPr/>
          <a:lstStyle/>
          <a:p>
            <a:fld id="{0FABD3B3-78E2-4D1B-92EB-1DD88735D2C0}" type="datetimeFigureOut">
              <a:rPr lang="en-US" smtClean="0"/>
              <a:t>10/8/2024</a:t>
            </a:fld>
            <a:endParaRPr lang="en-US"/>
          </a:p>
        </p:txBody>
      </p:sp>
      <p:sp>
        <p:nvSpPr>
          <p:cNvPr id="4" name="Footer Placeholder 3">
            <a:extLst>
              <a:ext uri="{FF2B5EF4-FFF2-40B4-BE49-F238E27FC236}">
                <a16:creationId xmlns:a16="http://schemas.microsoft.com/office/drawing/2014/main" id="{07AAB2F1-D163-4D94-A62B-CD95C968D4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F180C1-B06E-4A0C-9587-3F3EE9EF8BA8}"/>
              </a:ext>
            </a:extLst>
          </p:cNvPr>
          <p:cNvSpPr>
            <a:spLocks noGrp="1"/>
          </p:cNvSpPr>
          <p:nvPr>
            <p:ph type="sldNum" sz="quarter" idx="12"/>
          </p:nvPr>
        </p:nvSpPr>
        <p:spPr/>
        <p:txBody>
          <a:bodyPr/>
          <a:lstStyle/>
          <a:p>
            <a:fld id="{794D8B26-19EF-4261-B308-2F32724A4FE1}" type="slidenum">
              <a:rPr lang="en-US" smtClean="0"/>
              <a:t>‹#›</a:t>
            </a:fld>
            <a:endParaRPr lang="en-US"/>
          </a:p>
        </p:txBody>
      </p:sp>
    </p:spTree>
    <p:extLst>
      <p:ext uri="{BB962C8B-B14F-4D97-AF65-F5344CB8AC3E}">
        <p14:creationId xmlns:p14="http://schemas.microsoft.com/office/powerpoint/2010/main" val="2173604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0D1064-5D10-4F2D-BE96-EABC879FEE90}"/>
              </a:ext>
            </a:extLst>
          </p:cNvPr>
          <p:cNvSpPr>
            <a:spLocks noGrp="1"/>
          </p:cNvSpPr>
          <p:nvPr>
            <p:ph type="dt" sz="half" idx="10"/>
          </p:nvPr>
        </p:nvSpPr>
        <p:spPr/>
        <p:txBody>
          <a:bodyPr/>
          <a:lstStyle/>
          <a:p>
            <a:fld id="{0FABD3B3-78E2-4D1B-92EB-1DD88735D2C0}" type="datetimeFigureOut">
              <a:rPr lang="en-US" smtClean="0"/>
              <a:t>10/8/2024</a:t>
            </a:fld>
            <a:endParaRPr lang="en-US"/>
          </a:p>
        </p:txBody>
      </p:sp>
      <p:sp>
        <p:nvSpPr>
          <p:cNvPr id="3" name="Footer Placeholder 2">
            <a:extLst>
              <a:ext uri="{FF2B5EF4-FFF2-40B4-BE49-F238E27FC236}">
                <a16:creationId xmlns:a16="http://schemas.microsoft.com/office/drawing/2014/main" id="{FEA59F47-5EB5-491B-A456-B4CDB9C43D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7C41C6-735C-43BF-877B-DA4A7D5AB292}"/>
              </a:ext>
            </a:extLst>
          </p:cNvPr>
          <p:cNvSpPr>
            <a:spLocks noGrp="1"/>
          </p:cNvSpPr>
          <p:nvPr>
            <p:ph type="sldNum" sz="quarter" idx="12"/>
          </p:nvPr>
        </p:nvSpPr>
        <p:spPr/>
        <p:txBody>
          <a:bodyPr/>
          <a:lstStyle/>
          <a:p>
            <a:fld id="{794D8B26-19EF-4261-B308-2F32724A4FE1}" type="slidenum">
              <a:rPr lang="en-US" smtClean="0"/>
              <a:t>‹#›</a:t>
            </a:fld>
            <a:endParaRPr lang="en-US"/>
          </a:p>
        </p:txBody>
      </p:sp>
    </p:spTree>
    <p:extLst>
      <p:ext uri="{BB962C8B-B14F-4D97-AF65-F5344CB8AC3E}">
        <p14:creationId xmlns:p14="http://schemas.microsoft.com/office/powerpoint/2010/main" val="76459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69A3-0FF4-454F-B469-66907F2AA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6C1A8C-C864-4506-97A9-C64072EFBC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DA423C-8F42-4B4A-BB0C-0736407C8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4056D0-3A80-429E-9EB9-6763EA4F1DFE}"/>
              </a:ext>
            </a:extLst>
          </p:cNvPr>
          <p:cNvSpPr>
            <a:spLocks noGrp="1"/>
          </p:cNvSpPr>
          <p:nvPr>
            <p:ph type="dt" sz="half" idx="10"/>
          </p:nvPr>
        </p:nvSpPr>
        <p:spPr/>
        <p:txBody>
          <a:bodyPr/>
          <a:lstStyle/>
          <a:p>
            <a:fld id="{0FABD3B3-78E2-4D1B-92EB-1DD88735D2C0}" type="datetimeFigureOut">
              <a:rPr lang="en-US" smtClean="0"/>
              <a:t>10/8/2024</a:t>
            </a:fld>
            <a:endParaRPr lang="en-US"/>
          </a:p>
        </p:txBody>
      </p:sp>
      <p:sp>
        <p:nvSpPr>
          <p:cNvPr id="6" name="Footer Placeholder 5">
            <a:extLst>
              <a:ext uri="{FF2B5EF4-FFF2-40B4-BE49-F238E27FC236}">
                <a16:creationId xmlns:a16="http://schemas.microsoft.com/office/drawing/2014/main" id="{46CFF4BC-F6D3-49E9-9528-981570BD33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09EA39-7B24-482C-838A-C90B593010BE}"/>
              </a:ext>
            </a:extLst>
          </p:cNvPr>
          <p:cNvSpPr>
            <a:spLocks noGrp="1"/>
          </p:cNvSpPr>
          <p:nvPr>
            <p:ph type="sldNum" sz="quarter" idx="12"/>
          </p:nvPr>
        </p:nvSpPr>
        <p:spPr/>
        <p:txBody>
          <a:bodyPr/>
          <a:lstStyle/>
          <a:p>
            <a:fld id="{794D8B26-19EF-4261-B308-2F32724A4FE1}" type="slidenum">
              <a:rPr lang="en-US" smtClean="0"/>
              <a:t>‹#›</a:t>
            </a:fld>
            <a:endParaRPr lang="en-US"/>
          </a:p>
        </p:txBody>
      </p:sp>
    </p:spTree>
    <p:extLst>
      <p:ext uri="{BB962C8B-B14F-4D97-AF65-F5344CB8AC3E}">
        <p14:creationId xmlns:p14="http://schemas.microsoft.com/office/powerpoint/2010/main" val="174336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25BF1-085F-4DCD-AD02-32E7053513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C7645B-00DA-48D0-8DAA-E3874F18D0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6B04C2-D40D-4522-ADFA-07D9A1E2F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3C107D-775D-4315-AB68-1CB670986B7A}"/>
              </a:ext>
            </a:extLst>
          </p:cNvPr>
          <p:cNvSpPr>
            <a:spLocks noGrp="1"/>
          </p:cNvSpPr>
          <p:nvPr>
            <p:ph type="dt" sz="half" idx="10"/>
          </p:nvPr>
        </p:nvSpPr>
        <p:spPr/>
        <p:txBody>
          <a:bodyPr/>
          <a:lstStyle/>
          <a:p>
            <a:fld id="{0FABD3B3-78E2-4D1B-92EB-1DD88735D2C0}" type="datetimeFigureOut">
              <a:rPr lang="en-US" smtClean="0"/>
              <a:t>10/8/2024</a:t>
            </a:fld>
            <a:endParaRPr lang="en-US"/>
          </a:p>
        </p:txBody>
      </p:sp>
      <p:sp>
        <p:nvSpPr>
          <p:cNvPr id="6" name="Footer Placeholder 5">
            <a:extLst>
              <a:ext uri="{FF2B5EF4-FFF2-40B4-BE49-F238E27FC236}">
                <a16:creationId xmlns:a16="http://schemas.microsoft.com/office/drawing/2014/main" id="{A1D4F000-51CC-4147-A826-1F6151A135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3B198C-9724-4EFF-99A3-AA264D5E1B77}"/>
              </a:ext>
            </a:extLst>
          </p:cNvPr>
          <p:cNvSpPr>
            <a:spLocks noGrp="1"/>
          </p:cNvSpPr>
          <p:nvPr>
            <p:ph type="sldNum" sz="quarter" idx="12"/>
          </p:nvPr>
        </p:nvSpPr>
        <p:spPr/>
        <p:txBody>
          <a:bodyPr/>
          <a:lstStyle/>
          <a:p>
            <a:fld id="{794D8B26-19EF-4261-B308-2F32724A4FE1}" type="slidenum">
              <a:rPr lang="en-US" smtClean="0"/>
              <a:t>‹#›</a:t>
            </a:fld>
            <a:endParaRPr lang="en-US"/>
          </a:p>
        </p:txBody>
      </p:sp>
    </p:spTree>
    <p:extLst>
      <p:ext uri="{BB962C8B-B14F-4D97-AF65-F5344CB8AC3E}">
        <p14:creationId xmlns:p14="http://schemas.microsoft.com/office/powerpoint/2010/main" val="383162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A50A4-C12A-4163-9ABF-04F478C74F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0F6F8F-C231-43F1-8523-88149D1055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628BDB-9BD2-43B8-A48F-F12574D0E0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BD3B3-78E2-4D1B-92EB-1DD88735D2C0}" type="datetimeFigureOut">
              <a:rPr lang="en-US" smtClean="0"/>
              <a:t>10/8/2024</a:t>
            </a:fld>
            <a:endParaRPr lang="en-US"/>
          </a:p>
        </p:txBody>
      </p:sp>
      <p:sp>
        <p:nvSpPr>
          <p:cNvPr id="5" name="Footer Placeholder 4">
            <a:extLst>
              <a:ext uri="{FF2B5EF4-FFF2-40B4-BE49-F238E27FC236}">
                <a16:creationId xmlns:a16="http://schemas.microsoft.com/office/drawing/2014/main" id="{02811A90-1968-44EC-8566-B3B28F09B3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E8451D-B6D2-4F90-ABED-E1148F1647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D8B26-19EF-4261-B308-2F32724A4FE1}" type="slidenum">
              <a:rPr lang="en-US" smtClean="0"/>
              <a:t>‹#›</a:t>
            </a:fld>
            <a:endParaRPr lang="en-US"/>
          </a:p>
        </p:txBody>
      </p:sp>
    </p:spTree>
    <p:extLst>
      <p:ext uri="{BB962C8B-B14F-4D97-AF65-F5344CB8AC3E}">
        <p14:creationId xmlns:p14="http://schemas.microsoft.com/office/powerpoint/2010/main" val="1382839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apilanou.ca/admissio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apply.educationplannerbc.c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SSo_U7XmH8k" TargetMode="External"/><Relationship Id="rId2" Type="http://schemas.openxmlformats.org/officeDocument/2006/relationships/hyperlink" Target="https://www.studenttranscripts.gov.bc.c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ubc.ca/applying-ubc/how-to-apply/personal-profile/" TargetMode="External"/><Relationship Id="rId2" Type="http://schemas.openxmlformats.org/officeDocument/2006/relationships/hyperlink" Target="https://account.you.ubc.ca/s/events?information-session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artona.com/schools/MOS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Shelley.Brown@burnabyschools.ca" TargetMode="External"/><Relationship Id="rId2" Type="http://schemas.openxmlformats.org/officeDocument/2006/relationships/hyperlink" Target="https://moscropsecondaryscholarshipsblog.wordpress.com/"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olga.vancic@burnabyschools.ca" TargetMode="External"/><Relationship Id="rId7" Type="http://schemas.openxmlformats.org/officeDocument/2006/relationships/image" Target="../media/image5.png"/><Relationship Id="rId2" Type="http://schemas.openxmlformats.org/officeDocument/2006/relationships/hyperlink" Target="mailto:yoona.hawkins@burnabyschools.ca"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mailto:tina.niccoli-harris@burnabyschools.ca" TargetMode="External"/><Relationship Id="rId4" Type="http://schemas.openxmlformats.org/officeDocument/2006/relationships/hyperlink" Target="mailto:kevin.tyfting@burnabyschools.ca" TargetMode="Externa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A9876-1BB5-4E52-934A-1CF4AFD7D2E2}"/>
              </a:ext>
            </a:extLst>
          </p:cNvPr>
          <p:cNvSpPr>
            <a:spLocks noGrp="1"/>
          </p:cNvSpPr>
          <p:nvPr>
            <p:ph type="ctrTitle"/>
          </p:nvPr>
        </p:nvSpPr>
        <p:spPr>
          <a:xfrm>
            <a:off x="841245" y="1466191"/>
            <a:ext cx="5039437" cy="2455188"/>
          </a:xfrm>
        </p:spPr>
        <p:txBody>
          <a:bodyPr>
            <a:normAutofit/>
          </a:bodyPr>
          <a:lstStyle/>
          <a:p>
            <a:pPr algn="l"/>
            <a:r>
              <a:rPr lang="en-US" sz="5400" b="1">
                <a:latin typeface="Century Gothic" panose="020B0502020202020204" pitchFamily="34" charset="0"/>
              </a:rPr>
              <a:t>GRADE 12 GRADUATION</a:t>
            </a:r>
            <a:br>
              <a:rPr lang="en-US" sz="5400" b="1">
                <a:latin typeface="Century Gothic" panose="020B0502020202020204" pitchFamily="34" charset="0"/>
              </a:rPr>
            </a:br>
            <a:r>
              <a:rPr lang="en-US" sz="5400" b="1">
                <a:latin typeface="Century Gothic" panose="020B0502020202020204" pitchFamily="34" charset="0"/>
              </a:rPr>
              <a:t>PRESENTATION</a:t>
            </a:r>
          </a:p>
        </p:txBody>
      </p:sp>
      <p:sp>
        <p:nvSpPr>
          <p:cNvPr id="3" name="Subtitle 2">
            <a:extLst>
              <a:ext uri="{FF2B5EF4-FFF2-40B4-BE49-F238E27FC236}">
                <a16:creationId xmlns:a16="http://schemas.microsoft.com/office/drawing/2014/main" id="{57A0E278-4558-42E9-91BE-EA298354B4FF}"/>
              </a:ext>
            </a:extLst>
          </p:cNvPr>
          <p:cNvSpPr>
            <a:spLocks noGrp="1"/>
          </p:cNvSpPr>
          <p:nvPr>
            <p:ph type="subTitle" idx="1"/>
          </p:nvPr>
        </p:nvSpPr>
        <p:spPr>
          <a:xfrm>
            <a:off x="841246" y="3921379"/>
            <a:ext cx="5514830" cy="1044904"/>
          </a:xfrm>
        </p:spPr>
        <p:txBody>
          <a:bodyPr vert="horz" lIns="91440" tIns="45720" rIns="91440" bIns="45720" rtlCol="0" anchor="t">
            <a:normAutofit/>
          </a:bodyPr>
          <a:lstStyle/>
          <a:p>
            <a:pPr algn="l"/>
            <a:r>
              <a:rPr lang="en-US" sz="2200" b="1" dirty="0">
                <a:latin typeface="Garamond"/>
                <a:ea typeface="Batang"/>
              </a:rPr>
              <a:t>2024-2025</a:t>
            </a:r>
            <a:endParaRPr lang="en-US" sz="2200" b="1" dirty="0">
              <a:latin typeface="Garamond" panose="02020404030301010803" pitchFamily="18" charset="0"/>
              <a:ea typeface="Batang" panose="020B0503020000020004" pitchFamily="18" charset="-127"/>
            </a:endParaRPr>
          </a:p>
          <a:p>
            <a:pPr algn="l"/>
            <a:r>
              <a:rPr lang="en-US" sz="1900" b="1" dirty="0">
                <a:latin typeface="Garamond"/>
                <a:ea typeface="Batang"/>
              </a:rPr>
              <a:t>By: </a:t>
            </a:r>
            <a:r>
              <a:rPr lang="en-US" sz="1900" b="1" dirty="0" err="1">
                <a:latin typeface="Garamond"/>
                <a:ea typeface="Batang"/>
              </a:rPr>
              <a:t>Moscrop’s</a:t>
            </a:r>
            <a:r>
              <a:rPr lang="en-US" sz="1900" b="1" dirty="0">
                <a:latin typeface="Garamond"/>
                <a:ea typeface="Batang"/>
              </a:rPr>
              <a:t> Counselling Team - Student Services</a:t>
            </a:r>
            <a:endParaRPr lang="en-US" dirty="0"/>
          </a:p>
        </p:txBody>
      </p:sp>
      <p:sp>
        <p:nvSpPr>
          <p:cNvPr id="10" name="Freeform: Shape 9">
            <a:extLst>
              <a:ext uri="{FF2B5EF4-FFF2-40B4-BE49-F238E27FC236}">
                <a16:creationId xmlns:a16="http://schemas.microsoft.com/office/drawing/2014/main" id="{F6EF57EF-D042-41D3-83E8-41A1FE6C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00A59BB-A268-4F3E-9D41-CA265AF16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3808CC9-08AD-4027-BE52-B51B128CD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9169" y="1655560"/>
            <a:ext cx="3876190" cy="3483864"/>
          </a:xfrm>
          <a:prstGeom prst="rect">
            <a:avLst/>
          </a:prstGeom>
        </p:spPr>
      </p:pic>
      <p:sp>
        <p:nvSpPr>
          <p:cNvPr id="14" name="Freeform: Shape 13">
            <a:extLst>
              <a:ext uri="{FF2B5EF4-FFF2-40B4-BE49-F238E27FC236}">
                <a16:creationId xmlns:a16="http://schemas.microsoft.com/office/drawing/2014/main" id="{63794DCE-9D34-40DF-AB3F-06DA8ACCD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5006452-918C-4282-A72C-C9692B669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258895"/>
      </p:ext>
    </p:extLst>
  </p:cSld>
  <p:clrMapOvr>
    <a:masterClrMapping/>
  </p:clrMapOvr>
  <mc:AlternateContent xmlns:mc="http://schemas.openxmlformats.org/markup-compatibility/2006" xmlns:p14="http://schemas.microsoft.com/office/powerpoint/2010/main">
    <mc:Choice Requires="p14">
      <p:transition spd="slow" p14:dur="2000" advTm="15533"/>
    </mc:Choice>
    <mc:Fallback xmlns="">
      <p:transition spd="slow" advTm="1553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E25E8-8B74-4361-8CC0-A7000C52D2C1}"/>
              </a:ext>
            </a:extLst>
          </p:cNvPr>
          <p:cNvSpPr>
            <a:spLocks noGrp="1"/>
          </p:cNvSpPr>
          <p:nvPr>
            <p:ph type="title"/>
          </p:nvPr>
        </p:nvSpPr>
        <p:spPr>
          <a:xfrm>
            <a:off x="772161" y="1188637"/>
            <a:ext cx="3542953" cy="4480726"/>
          </a:xfrm>
        </p:spPr>
        <p:txBody>
          <a:bodyPr>
            <a:normAutofit/>
          </a:bodyPr>
          <a:lstStyle/>
          <a:p>
            <a:pPr algn="r"/>
            <a:r>
              <a:rPr lang="en-US" sz="3500" b="1" dirty="0">
                <a:latin typeface="Century Gothic"/>
              </a:rPr>
              <a:t> </a:t>
            </a:r>
            <a:r>
              <a:rPr lang="en-CA" sz="3500" b="1" dirty="0">
                <a:latin typeface="Century Gothic"/>
              </a:rPr>
              <a:t>APPLYING </a:t>
            </a:r>
            <a:br>
              <a:rPr lang="en-CA" sz="3500" b="1" dirty="0">
                <a:latin typeface="Century Gothic"/>
              </a:rPr>
            </a:br>
            <a:r>
              <a:rPr lang="en-CA" sz="3500" b="1" dirty="0">
                <a:latin typeface="Century Gothic"/>
              </a:rPr>
              <a:t>TO </a:t>
            </a:r>
            <a:br>
              <a:rPr lang="en-CA" sz="3500" b="1" dirty="0">
                <a:latin typeface="Century Gothic"/>
              </a:rPr>
            </a:br>
            <a:r>
              <a:rPr lang="en-CA" sz="3500" b="1" dirty="0">
                <a:latin typeface="Century Gothic"/>
              </a:rPr>
              <a:t>COLLEGE</a:t>
            </a:r>
            <a:endParaRPr lang="en-US" sz="3500" dirty="0">
              <a:ea typeface="+mj-lt"/>
              <a:cs typeface="+mj-lt"/>
            </a:endParaRPr>
          </a:p>
          <a:p>
            <a:pPr algn="r"/>
            <a:endParaRPr lang="en-US" sz="3500" b="1" dirty="0">
              <a:latin typeface="Century Gothic" panose="020B0502020202020204" pitchFamily="34" charset="0"/>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1F408E-D0E2-4C68-ADF0-A12E33D85136}"/>
              </a:ext>
            </a:extLst>
          </p:cNvPr>
          <p:cNvSpPr>
            <a:spLocks noGrp="1"/>
          </p:cNvSpPr>
          <p:nvPr>
            <p:ph idx="1"/>
          </p:nvPr>
        </p:nvSpPr>
        <p:spPr>
          <a:xfrm>
            <a:off x="4766430" y="708785"/>
            <a:ext cx="6660271" cy="5947741"/>
          </a:xfrm>
        </p:spPr>
        <p:txBody>
          <a:bodyPr vert="horz" lIns="91440" tIns="45720" rIns="91440" bIns="45720" rtlCol="0" anchor="ctr">
            <a:noAutofit/>
          </a:bodyPr>
          <a:lstStyle/>
          <a:p>
            <a:pPr marL="0" indent="0">
              <a:lnSpc>
                <a:spcPct val="114999"/>
              </a:lnSpc>
              <a:spcBef>
                <a:spcPts val="0"/>
              </a:spcBef>
              <a:buNone/>
            </a:pPr>
            <a:r>
              <a:rPr lang="en-CA" sz="2000" b="1" dirty="0">
                <a:latin typeface="Century Gothic"/>
              </a:rPr>
              <a:t>COLLEGE APPLICATIONS</a:t>
            </a:r>
            <a:endParaRPr lang="en-CA" sz="2000" dirty="0">
              <a:latin typeface="Century Gothic"/>
            </a:endParaRPr>
          </a:p>
          <a:p>
            <a:pPr marL="0" indent="0">
              <a:lnSpc>
                <a:spcPct val="114999"/>
              </a:lnSpc>
              <a:spcBef>
                <a:spcPts val="0"/>
              </a:spcBef>
              <a:buNone/>
            </a:pPr>
            <a:endParaRPr lang="en-CA" sz="1850" b="1" dirty="0">
              <a:latin typeface="Garamond"/>
              <a:ea typeface="+mn-lt"/>
              <a:cs typeface="+mn-lt"/>
            </a:endParaRPr>
          </a:p>
          <a:p>
            <a:pPr>
              <a:lnSpc>
                <a:spcPct val="100000"/>
              </a:lnSpc>
              <a:spcBef>
                <a:spcPts val="0"/>
              </a:spcBef>
            </a:pPr>
            <a:r>
              <a:rPr lang="en-CA" sz="1900" dirty="0">
                <a:latin typeface="Garamond"/>
              </a:rPr>
              <a:t>Colleges operate on a “First Come - First Served” basis so early application is very important (especially for limited intake programs).  </a:t>
            </a:r>
            <a:endParaRPr lang="en-CA" sz="1900" dirty="0">
              <a:latin typeface="Garamond"/>
              <a:cs typeface="Calibri" panose="020F0502020204030204"/>
            </a:endParaRPr>
          </a:p>
          <a:p>
            <a:pPr marL="0" indent="0">
              <a:lnSpc>
                <a:spcPct val="100000"/>
              </a:lnSpc>
              <a:spcBef>
                <a:spcPts val="0"/>
              </a:spcBef>
              <a:buNone/>
            </a:pPr>
            <a:endParaRPr lang="en-CA" sz="1900" dirty="0">
              <a:latin typeface="Garamond"/>
            </a:endParaRPr>
          </a:p>
          <a:p>
            <a:pPr>
              <a:lnSpc>
                <a:spcPct val="100000"/>
              </a:lnSpc>
              <a:spcBef>
                <a:spcPts val="0"/>
              </a:spcBef>
            </a:pPr>
            <a:r>
              <a:rPr lang="en-US" sz="1900" dirty="0">
                <a:latin typeface="Garamond"/>
              </a:rPr>
              <a:t>Applying early also means you secure an earlier course registration date in June/July.  </a:t>
            </a:r>
            <a:endParaRPr lang="en-US" sz="1900" dirty="0">
              <a:latin typeface="Calibri" panose="020F0502020204030204"/>
              <a:cs typeface="Calibri" panose="020F0502020204030204"/>
            </a:endParaRPr>
          </a:p>
          <a:p>
            <a:pPr marL="0" indent="0">
              <a:lnSpc>
                <a:spcPct val="100000"/>
              </a:lnSpc>
              <a:spcBef>
                <a:spcPts val="0"/>
              </a:spcBef>
              <a:buNone/>
            </a:pPr>
            <a:endParaRPr lang="en-US" sz="1900" dirty="0">
              <a:latin typeface="Garamond"/>
            </a:endParaRPr>
          </a:p>
          <a:p>
            <a:pPr>
              <a:lnSpc>
                <a:spcPct val="100000"/>
              </a:lnSpc>
              <a:spcBef>
                <a:spcPts val="0"/>
              </a:spcBef>
            </a:pPr>
            <a:r>
              <a:rPr lang="en-CA" sz="1900" dirty="0">
                <a:latin typeface="Garamond"/>
              </a:rPr>
              <a:t>Even if you plan to attend university, it is a good idea to apply to one college this fall as a back-up to your university application.  </a:t>
            </a:r>
            <a:endParaRPr lang="en-US" sz="1900" dirty="0">
              <a:latin typeface="Calibri" panose="020F0502020204030204"/>
              <a:cs typeface="Calibri" panose="020F0502020204030204"/>
            </a:endParaRPr>
          </a:p>
          <a:p>
            <a:pPr>
              <a:lnSpc>
                <a:spcPct val="100000"/>
              </a:lnSpc>
              <a:spcBef>
                <a:spcPts val="0"/>
              </a:spcBef>
            </a:pPr>
            <a:endParaRPr lang="en-CA" sz="1900" dirty="0">
              <a:latin typeface="Garamond"/>
              <a:cs typeface="Calibri" panose="020F0502020204030204"/>
            </a:endParaRPr>
          </a:p>
          <a:p>
            <a:pPr>
              <a:lnSpc>
                <a:spcPct val="100000"/>
              </a:lnSpc>
              <a:spcBef>
                <a:spcPts val="0"/>
              </a:spcBef>
            </a:pPr>
            <a:r>
              <a:rPr lang="en-CA" sz="1900" dirty="0">
                <a:latin typeface="Garamond"/>
              </a:rPr>
              <a:t>If you would like to apply to a college for September 2025 admission, these local colleges will start accepting applications early:</a:t>
            </a:r>
            <a:endParaRPr lang="en-US" sz="1900" dirty="0">
              <a:ea typeface="+mn-lt"/>
              <a:cs typeface="+mn-lt"/>
            </a:endParaRPr>
          </a:p>
          <a:p>
            <a:pPr>
              <a:lnSpc>
                <a:spcPct val="100000"/>
              </a:lnSpc>
              <a:spcBef>
                <a:spcPts val="0"/>
              </a:spcBef>
            </a:pPr>
            <a:endParaRPr lang="en-CA" sz="1850" dirty="0">
              <a:latin typeface="Garamond"/>
            </a:endParaRPr>
          </a:p>
          <a:p>
            <a:pPr marL="342900" indent="-342900">
              <a:lnSpc>
                <a:spcPct val="114999"/>
              </a:lnSpc>
              <a:spcBef>
                <a:spcPts val="0"/>
              </a:spcBef>
              <a:buFont typeface="Wingdings,Sans-Serif" panose="020B0604020202020204" pitchFamily="34" charset="0"/>
              <a:buChar char=""/>
            </a:pPr>
            <a:r>
              <a:rPr lang="en-US" sz="2000" b="1" dirty="0" err="1">
                <a:latin typeface="Century Gothic"/>
              </a:rPr>
              <a:t>Langara</a:t>
            </a:r>
            <a:r>
              <a:rPr lang="en-US" sz="2000" b="1" dirty="0">
                <a:latin typeface="Century Gothic"/>
              </a:rPr>
              <a:t> College, Douglas College, KPU…. October 1</a:t>
            </a:r>
            <a:r>
              <a:rPr lang="en-US" sz="2000" b="1" baseline="30000" dirty="0">
                <a:latin typeface="Century Gothic"/>
              </a:rPr>
              <a:t>st</a:t>
            </a:r>
            <a:r>
              <a:rPr lang="en-US" sz="2000" b="1" dirty="0">
                <a:latin typeface="Century Gothic"/>
              </a:rPr>
              <a:t> open for application</a:t>
            </a:r>
            <a:endParaRPr lang="en-US" sz="2000" dirty="0">
              <a:latin typeface="Century Gothic"/>
              <a:ea typeface="+mn-lt"/>
              <a:cs typeface="+mn-lt"/>
            </a:endParaRPr>
          </a:p>
          <a:p>
            <a:pPr>
              <a:lnSpc>
                <a:spcPct val="120000"/>
              </a:lnSpc>
            </a:pPr>
            <a:endParaRPr lang="en-US" sz="2000" dirty="0">
              <a:latin typeface="Garamond" panose="02020404030301010803" pitchFamily="18" charset="0"/>
            </a:endParaRPr>
          </a:p>
        </p:txBody>
      </p:sp>
    </p:spTree>
    <p:extLst>
      <p:ext uri="{BB962C8B-B14F-4D97-AF65-F5344CB8AC3E}">
        <p14:creationId xmlns:p14="http://schemas.microsoft.com/office/powerpoint/2010/main" val="14780275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E25E8-8B74-4361-8CC0-A7000C52D2C1}"/>
              </a:ext>
            </a:extLst>
          </p:cNvPr>
          <p:cNvSpPr>
            <a:spLocks noGrp="1"/>
          </p:cNvSpPr>
          <p:nvPr>
            <p:ph type="title"/>
          </p:nvPr>
        </p:nvSpPr>
        <p:spPr>
          <a:xfrm>
            <a:off x="772161" y="1188637"/>
            <a:ext cx="3291840" cy="4480726"/>
          </a:xfrm>
        </p:spPr>
        <p:txBody>
          <a:bodyPr>
            <a:normAutofit/>
          </a:bodyPr>
          <a:lstStyle/>
          <a:p>
            <a:pPr algn="r"/>
            <a:r>
              <a:rPr lang="en-US" sz="3500" b="1" dirty="0">
                <a:latin typeface="Century Gothic"/>
              </a:rPr>
              <a:t> </a:t>
            </a:r>
            <a:r>
              <a:rPr lang="en-CA" sz="3500" b="1" dirty="0">
                <a:latin typeface="Century Gothic"/>
              </a:rPr>
              <a:t>APPLYING </a:t>
            </a:r>
            <a:br>
              <a:rPr lang="en-CA" sz="3500" b="1" dirty="0">
                <a:latin typeface="Century Gothic"/>
              </a:rPr>
            </a:br>
            <a:r>
              <a:rPr lang="en-CA" sz="3500" b="1" dirty="0">
                <a:latin typeface="Century Gothic"/>
              </a:rPr>
              <a:t>TO </a:t>
            </a:r>
            <a:br>
              <a:rPr lang="en-CA" sz="3500" b="1" dirty="0">
                <a:latin typeface="Century Gothic"/>
              </a:rPr>
            </a:br>
            <a:r>
              <a:rPr lang="en-CA" sz="3500" b="1" dirty="0">
                <a:latin typeface="Century Gothic"/>
              </a:rPr>
              <a:t>UNIVERSITY</a:t>
            </a:r>
            <a:endParaRPr lang="en-US" sz="3500" dirty="0">
              <a:ea typeface="+mj-lt"/>
              <a:cs typeface="+mj-lt"/>
            </a:endParaRPr>
          </a:p>
          <a:p>
            <a:pPr algn="r"/>
            <a:endParaRPr lang="en-US" sz="3500" b="1" dirty="0">
              <a:latin typeface="Century Gothic" panose="020B0502020202020204" pitchFamily="34" charset="0"/>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23C2C18B-36E1-4F3C-918B-530284D61CDA}"/>
              </a:ext>
            </a:extLst>
          </p:cNvPr>
          <p:cNvGraphicFramePr>
            <a:graphicFrameLocks noGrp="1"/>
          </p:cNvGraphicFramePr>
          <p:nvPr>
            <p:extLst>
              <p:ext uri="{D42A27DB-BD31-4B8C-83A1-F6EECF244321}">
                <p14:modId xmlns:p14="http://schemas.microsoft.com/office/powerpoint/2010/main" val="3643707408"/>
              </p:ext>
            </p:extLst>
          </p:nvPr>
        </p:nvGraphicFramePr>
        <p:xfrm>
          <a:off x="4672640" y="2199735"/>
          <a:ext cx="6874186" cy="4110837"/>
        </p:xfrm>
        <a:graphic>
          <a:graphicData uri="http://schemas.openxmlformats.org/drawingml/2006/table">
            <a:tbl>
              <a:tblPr firstRow="1" bandRow="1">
                <a:tableStyleId>{5940675A-B579-460E-94D1-54222C63F5DA}</a:tableStyleId>
              </a:tblPr>
              <a:tblGrid>
                <a:gridCol w="1620476">
                  <a:extLst>
                    <a:ext uri="{9D8B030D-6E8A-4147-A177-3AD203B41FA5}">
                      <a16:colId xmlns:a16="http://schemas.microsoft.com/office/drawing/2014/main" val="2409937118"/>
                    </a:ext>
                  </a:extLst>
                </a:gridCol>
                <a:gridCol w="5253710">
                  <a:extLst>
                    <a:ext uri="{9D8B030D-6E8A-4147-A177-3AD203B41FA5}">
                      <a16:colId xmlns:a16="http://schemas.microsoft.com/office/drawing/2014/main" val="2884236"/>
                    </a:ext>
                  </a:extLst>
                </a:gridCol>
              </a:tblGrid>
              <a:tr h="1052631">
                <a:tc>
                  <a:txBody>
                    <a:bodyPr/>
                    <a:lstStyle/>
                    <a:p>
                      <a:pPr>
                        <a:lnSpc>
                          <a:spcPct val="150000"/>
                        </a:lnSpc>
                      </a:pPr>
                      <a:r>
                        <a:rPr lang="en-US" sz="2000"/>
                        <a:t>UBC</a:t>
                      </a:r>
                    </a:p>
                  </a:txBody>
                  <a:tcPr/>
                </a:tc>
                <a:tc>
                  <a:txBody>
                    <a:bodyPr/>
                    <a:lstStyle/>
                    <a:p>
                      <a:pPr lvl="0" algn="l">
                        <a:lnSpc>
                          <a:spcPct val="100000"/>
                        </a:lnSpc>
                        <a:spcBef>
                          <a:spcPts val="0"/>
                        </a:spcBef>
                        <a:spcAft>
                          <a:spcPts val="0"/>
                        </a:spcAft>
                        <a:buNone/>
                      </a:pPr>
                      <a:r>
                        <a:rPr lang="en-CA" sz="1600" b="1" u="none" strike="noStrike" noProof="0" dirty="0"/>
                        <a:t>Dec 1, 2024</a:t>
                      </a:r>
                      <a:r>
                        <a:rPr lang="en-CA" sz="1600" u="none" strike="noStrike" noProof="0" dirty="0"/>
                        <a:t> - Early Admission Deadline  for Major Entrance Scholarship candidates</a:t>
                      </a:r>
                      <a:endParaRPr lang="en-US" sz="1600" dirty="0"/>
                    </a:p>
                    <a:p>
                      <a:pPr lvl="0" algn="l">
                        <a:lnSpc>
                          <a:spcPct val="100000"/>
                        </a:lnSpc>
                        <a:spcBef>
                          <a:spcPts val="0"/>
                        </a:spcBef>
                        <a:spcAft>
                          <a:spcPts val="0"/>
                        </a:spcAft>
                        <a:buNone/>
                      </a:pPr>
                      <a:endParaRPr lang="en-CA" sz="1600" b="1" u="none" strike="noStrike" noProof="0" dirty="0"/>
                    </a:p>
                    <a:p>
                      <a:pPr lvl="0" algn="l">
                        <a:lnSpc>
                          <a:spcPct val="100000"/>
                        </a:lnSpc>
                        <a:spcBef>
                          <a:spcPts val="0"/>
                        </a:spcBef>
                        <a:spcAft>
                          <a:spcPts val="0"/>
                        </a:spcAft>
                        <a:buNone/>
                      </a:pPr>
                      <a:r>
                        <a:rPr lang="en-CA" sz="1600" b="1" u="none" strike="noStrike" noProof="0" dirty="0"/>
                        <a:t>January 15, 2025</a:t>
                      </a:r>
                      <a:r>
                        <a:rPr lang="en-CA" sz="1600" u="none" strike="noStrike" noProof="0" dirty="0"/>
                        <a:t> - Application deadline for Sept 2025 start</a:t>
                      </a:r>
                      <a:endParaRPr lang="en-US" sz="1600" u="none" strike="noStrike" noProof="0" dirty="0"/>
                    </a:p>
                  </a:txBody>
                  <a:tcPr/>
                </a:tc>
                <a:extLst>
                  <a:ext uri="{0D108BD9-81ED-4DB2-BD59-A6C34878D82A}">
                    <a16:rowId xmlns:a16="http://schemas.microsoft.com/office/drawing/2014/main" val="1055057637"/>
                  </a:ext>
                </a:extLst>
              </a:tr>
              <a:tr h="981506">
                <a:tc>
                  <a:txBody>
                    <a:bodyPr/>
                    <a:lstStyle/>
                    <a:p>
                      <a:pPr>
                        <a:lnSpc>
                          <a:spcPct val="150000"/>
                        </a:lnSpc>
                      </a:pPr>
                      <a:r>
                        <a:rPr lang="en-US" sz="2000"/>
                        <a:t>SFU</a:t>
                      </a:r>
                    </a:p>
                  </a:txBody>
                  <a:tcPr/>
                </a:tc>
                <a:tc>
                  <a:txBody>
                    <a:bodyPr/>
                    <a:lstStyle/>
                    <a:p>
                      <a:pPr lvl="0" algn="l">
                        <a:lnSpc>
                          <a:spcPct val="100000"/>
                        </a:lnSpc>
                        <a:spcBef>
                          <a:spcPts val="0"/>
                        </a:spcBef>
                        <a:spcAft>
                          <a:spcPts val="0"/>
                        </a:spcAft>
                        <a:buNone/>
                      </a:pPr>
                      <a:r>
                        <a:rPr lang="en-CA" sz="1600" b="1" i="0" u="none" strike="noStrike" noProof="0" dirty="0">
                          <a:latin typeface="Calibri"/>
                        </a:rPr>
                        <a:t>Dec. 15, 2024</a:t>
                      </a:r>
                      <a:r>
                        <a:rPr lang="en-CA" sz="1600" b="0" i="0" u="none" strike="noStrike" noProof="0" dirty="0">
                          <a:latin typeface="Calibri"/>
                        </a:rPr>
                        <a:t> –  Deadline to apply for Entrance Scholarships </a:t>
                      </a:r>
                    </a:p>
                    <a:p>
                      <a:pPr lvl="0" algn="l">
                        <a:lnSpc>
                          <a:spcPct val="100000"/>
                        </a:lnSpc>
                        <a:spcBef>
                          <a:spcPts val="0"/>
                        </a:spcBef>
                        <a:spcAft>
                          <a:spcPts val="0"/>
                        </a:spcAft>
                        <a:buNone/>
                      </a:pPr>
                      <a:r>
                        <a:rPr lang="en-CA" sz="1600" b="1" u="none" strike="noStrike" noProof="0" dirty="0"/>
                        <a:t>January 31, 2025</a:t>
                      </a:r>
                      <a:r>
                        <a:rPr lang="en-CA" sz="1600" u="none" strike="noStrike" noProof="0" dirty="0"/>
                        <a:t>  - Application deadline for all programs, for</a:t>
                      </a:r>
                      <a:endParaRPr lang="en-US" sz="1600" u="none" strike="noStrike" noProof="0" dirty="0"/>
                    </a:p>
                    <a:p>
                      <a:pPr lvl="0" algn="l">
                        <a:lnSpc>
                          <a:spcPct val="100000"/>
                        </a:lnSpc>
                        <a:spcBef>
                          <a:spcPts val="0"/>
                        </a:spcBef>
                        <a:spcAft>
                          <a:spcPts val="0"/>
                        </a:spcAft>
                        <a:buNone/>
                      </a:pPr>
                      <a:r>
                        <a:rPr lang="en-CA" sz="1600" u="none" strike="noStrike" noProof="0" dirty="0"/>
                        <a:t>                                   Sept 2025 start (*must complete STS) </a:t>
                      </a:r>
                      <a:r>
                        <a:rPr lang="en-CA" sz="1600" b="1" u="none" strike="noStrike" noProof="0" dirty="0"/>
                        <a:t>Jan. 3 - Mar. 31, 2025</a:t>
                      </a:r>
                      <a:r>
                        <a:rPr lang="en-CA" sz="1600" u="none" strike="noStrike" noProof="0" dirty="0"/>
                        <a:t> – Deadline to Self-Report grades</a:t>
                      </a:r>
                    </a:p>
                  </a:txBody>
                  <a:tcPr/>
                </a:tc>
                <a:extLst>
                  <a:ext uri="{0D108BD9-81ED-4DB2-BD59-A6C34878D82A}">
                    <a16:rowId xmlns:a16="http://schemas.microsoft.com/office/drawing/2014/main" val="4284433586"/>
                  </a:ext>
                </a:extLst>
              </a:tr>
              <a:tr h="981506">
                <a:tc>
                  <a:txBody>
                    <a:bodyPr/>
                    <a:lstStyle/>
                    <a:p>
                      <a:pPr>
                        <a:lnSpc>
                          <a:spcPct val="150000"/>
                        </a:lnSpc>
                      </a:pPr>
                      <a:r>
                        <a:rPr lang="en-US" sz="2000" dirty="0"/>
                        <a:t>UVIC</a:t>
                      </a:r>
                    </a:p>
                  </a:txBody>
                  <a:tcPr/>
                </a:tc>
                <a:tc>
                  <a:txBody>
                    <a:bodyPr/>
                    <a:lstStyle/>
                    <a:p>
                      <a:pPr lvl="0" algn="l">
                        <a:lnSpc>
                          <a:spcPct val="100000"/>
                        </a:lnSpc>
                        <a:spcBef>
                          <a:spcPts val="0"/>
                        </a:spcBef>
                        <a:spcAft>
                          <a:spcPts val="0"/>
                        </a:spcAft>
                        <a:buNone/>
                      </a:pPr>
                      <a:endParaRPr lang="en-CA" sz="1600" b="1" u="none" strike="noStrike" noProof="0" dirty="0"/>
                    </a:p>
                    <a:p>
                      <a:pPr lvl="0" algn="l">
                        <a:lnSpc>
                          <a:spcPct val="100000"/>
                        </a:lnSpc>
                        <a:spcBef>
                          <a:spcPts val="0"/>
                        </a:spcBef>
                        <a:spcAft>
                          <a:spcPts val="0"/>
                        </a:spcAft>
                        <a:buNone/>
                      </a:pPr>
                      <a:r>
                        <a:rPr lang="en-CA" sz="1600" b="1" u="none" strike="noStrike" noProof="0" dirty="0"/>
                        <a:t>January 31, 2025</a:t>
                      </a:r>
                      <a:r>
                        <a:rPr lang="en-CA" sz="1600" u="none" strike="noStrike" noProof="0" dirty="0"/>
                        <a:t>  - Application deadline for Sept 2025 </a:t>
                      </a:r>
                      <a:r>
                        <a:rPr lang="en-CA" sz="1600" u="none" strike="noStrike" noProof="0"/>
                        <a:t>start </a:t>
                      </a:r>
                      <a:endParaRPr lang="en-CA" sz="1600" u="none" strike="noStrike" noProof="0" dirty="0"/>
                    </a:p>
                  </a:txBody>
                  <a:tcPr/>
                </a:tc>
                <a:extLst>
                  <a:ext uri="{0D108BD9-81ED-4DB2-BD59-A6C34878D82A}">
                    <a16:rowId xmlns:a16="http://schemas.microsoft.com/office/drawing/2014/main" val="2100441933"/>
                  </a:ext>
                </a:extLst>
              </a:tr>
              <a:tr h="995731">
                <a:tc>
                  <a:txBody>
                    <a:bodyPr/>
                    <a:lstStyle/>
                    <a:p>
                      <a:pPr>
                        <a:lnSpc>
                          <a:spcPct val="100000"/>
                        </a:lnSpc>
                      </a:pPr>
                      <a:r>
                        <a:rPr lang="en-US" sz="1800"/>
                        <a:t>CAPILANO UNIVERSITY</a:t>
                      </a:r>
                    </a:p>
                  </a:txBody>
                  <a:tcPr/>
                </a:tc>
                <a:tc>
                  <a:txBody>
                    <a:bodyPr/>
                    <a:lstStyle/>
                    <a:p>
                      <a:pPr lvl="0" algn="l">
                        <a:lnSpc>
                          <a:spcPct val="100000"/>
                        </a:lnSpc>
                        <a:spcBef>
                          <a:spcPts val="0"/>
                        </a:spcBef>
                        <a:spcAft>
                          <a:spcPts val="0"/>
                        </a:spcAft>
                        <a:buNone/>
                      </a:pPr>
                      <a:r>
                        <a:rPr lang="en-CA" sz="1600" u="none" strike="noStrike" noProof="0" dirty="0"/>
                        <a:t>Application deadlines vary by program.  </a:t>
                      </a:r>
                      <a:endParaRPr lang="en-US" sz="1600" dirty="0"/>
                    </a:p>
                    <a:p>
                      <a:pPr lvl="0" algn="l">
                        <a:lnSpc>
                          <a:spcPct val="100000"/>
                        </a:lnSpc>
                        <a:spcBef>
                          <a:spcPts val="0"/>
                        </a:spcBef>
                        <a:spcAft>
                          <a:spcPts val="0"/>
                        </a:spcAft>
                        <a:buNone/>
                      </a:pPr>
                      <a:r>
                        <a:rPr lang="en-CA" sz="1600" u="none" strike="noStrike" noProof="0" dirty="0">
                          <a:hlinkClick r:id="rId2"/>
                        </a:rPr>
                        <a:t>https://www.capilanou.ca/admissions/</a:t>
                      </a:r>
                      <a:r>
                        <a:rPr lang="en-CA" sz="1600" u="none" strike="noStrike" noProof="0" dirty="0"/>
                        <a:t> </a:t>
                      </a:r>
                      <a:r>
                        <a:rPr lang="en-US" sz="1600" u="none" strike="noStrike" noProof="0" dirty="0"/>
                        <a:t> </a:t>
                      </a:r>
                      <a:endParaRPr lang="en-US" sz="1600" dirty="0"/>
                    </a:p>
                  </a:txBody>
                  <a:tcPr/>
                </a:tc>
                <a:extLst>
                  <a:ext uri="{0D108BD9-81ED-4DB2-BD59-A6C34878D82A}">
                    <a16:rowId xmlns:a16="http://schemas.microsoft.com/office/drawing/2014/main" val="1876418737"/>
                  </a:ext>
                </a:extLst>
              </a:tr>
            </a:tbl>
          </a:graphicData>
        </a:graphic>
      </p:graphicFrame>
      <p:sp>
        <p:nvSpPr>
          <p:cNvPr id="9" name="TextBox 8">
            <a:extLst>
              <a:ext uri="{FF2B5EF4-FFF2-40B4-BE49-F238E27FC236}">
                <a16:creationId xmlns:a16="http://schemas.microsoft.com/office/drawing/2014/main" id="{A52260AE-502A-4054-8D87-E63ACFAF9579}"/>
              </a:ext>
            </a:extLst>
          </p:cNvPr>
          <p:cNvSpPr txBox="1"/>
          <p:nvPr/>
        </p:nvSpPr>
        <p:spPr>
          <a:xfrm>
            <a:off x="4651615" y="625954"/>
            <a:ext cx="6898256"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b="1" dirty="0">
                <a:latin typeface="Century Gothic"/>
              </a:rPr>
              <a:t>UNIVERSITY APPLICATIONS</a:t>
            </a:r>
            <a:r>
              <a:rPr lang="en-CA" dirty="0">
                <a:latin typeface="Century Gothic"/>
              </a:rPr>
              <a:t> </a:t>
            </a:r>
            <a:r>
              <a:rPr lang="en-US" dirty="0">
                <a:latin typeface="Century Gothic"/>
              </a:rPr>
              <a:t> </a:t>
            </a:r>
            <a:endParaRPr lang="en-US" dirty="0">
              <a:ea typeface="+mn-lt"/>
              <a:cs typeface="+mn-lt"/>
            </a:endParaRPr>
          </a:p>
          <a:p>
            <a:endParaRPr lang="en-CA" sz="1500" dirty="0">
              <a:ea typeface="+mn-lt"/>
              <a:cs typeface="+mn-lt"/>
            </a:endParaRPr>
          </a:p>
          <a:p>
            <a:r>
              <a:rPr lang="en-CA" dirty="0">
                <a:latin typeface="Calibri"/>
                <a:cs typeface="Calibri"/>
              </a:rPr>
              <a:t>Each university (and different programs of study within each university) may have different application deadlines and entrance requirements. </a:t>
            </a:r>
            <a:endParaRPr lang="en-US" dirty="0">
              <a:latin typeface="Calibri"/>
              <a:ea typeface="+mn-lt"/>
              <a:cs typeface="Calibri"/>
            </a:endParaRPr>
          </a:p>
          <a:p>
            <a:endParaRPr lang="en-CA" sz="1500" dirty="0">
              <a:ea typeface="+mn-lt"/>
              <a:cs typeface="+mn-lt"/>
            </a:endParaRPr>
          </a:p>
          <a:p>
            <a:r>
              <a:rPr lang="en-CA" sz="1500" b="1" dirty="0">
                <a:latin typeface="Century Gothic"/>
              </a:rPr>
              <a:t>Please refer to the university’s websites for detailed info.</a:t>
            </a:r>
            <a:endParaRPr lang="en-US" sz="1500" dirty="0">
              <a:cs typeface="Calibri"/>
            </a:endParaRPr>
          </a:p>
        </p:txBody>
      </p:sp>
    </p:spTree>
    <p:extLst>
      <p:ext uri="{BB962C8B-B14F-4D97-AF65-F5344CB8AC3E}">
        <p14:creationId xmlns:p14="http://schemas.microsoft.com/office/powerpoint/2010/main" val="23616407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E25E8-8B74-4361-8CC0-A7000C52D2C1}"/>
              </a:ext>
            </a:extLst>
          </p:cNvPr>
          <p:cNvSpPr>
            <a:spLocks noGrp="1"/>
          </p:cNvSpPr>
          <p:nvPr>
            <p:ph type="title"/>
          </p:nvPr>
        </p:nvSpPr>
        <p:spPr>
          <a:xfrm>
            <a:off x="772161" y="1188637"/>
            <a:ext cx="3291840" cy="4480726"/>
          </a:xfrm>
        </p:spPr>
        <p:txBody>
          <a:bodyPr>
            <a:normAutofit/>
          </a:bodyPr>
          <a:lstStyle/>
          <a:p>
            <a:pPr algn="r"/>
            <a:r>
              <a:rPr lang="en-US" sz="3500" b="1">
                <a:latin typeface="Century Gothic"/>
              </a:rPr>
              <a:t> </a:t>
            </a:r>
            <a:r>
              <a:rPr lang="en-CA" sz="3500" b="1">
                <a:latin typeface="Century Gothic"/>
              </a:rPr>
              <a:t>BEFORE</a:t>
            </a:r>
            <a:br>
              <a:rPr lang="en-CA" sz="3500" b="1">
                <a:latin typeface="Century Gothic"/>
              </a:rPr>
            </a:br>
            <a:r>
              <a:rPr lang="en-CA" sz="3500" b="1">
                <a:latin typeface="Century Gothic"/>
              </a:rPr>
              <a:t>YOU</a:t>
            </a:r>
            <a:br>
              <a:rPr lang="en-CA" sz="3500" b="1">
                <a:latin typeface="Century Gothic"/>
              </a:rPr>
            </a:br>
            <a:r>
              <a:rPr lang="en-CA" sz="3500" b="1">
                <a:latin typeface="Century Gothic"/>
              </a:rPr>
              <a:t>APPLY</a:t>
            </a:r>
            <a:endParaRPr lang="en-US" sz="3500">
              <a:ea typeface="+mj-lt"/>
              <a:cs typeface="+mj-lt"/>
            </a:endParaRPr>
          </a:p>
          <a:p>
            <a:pPr algn="r"/>
            <a:endParaRPr lang="en-US" sz="3500" b="1">
              <a:latin typeface="Century Gothic" panose="020B0502020202020204" pitchFamily="34" charset="0"/>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1F408E-D0E2-4C68-ADF0-A12E33D85136}"/>
              </a:ext>
            </a:extLst>
          </p:cNvPr>
          <p:cNvSpPr>
            <a:spLocks noGrp="1"/>
          </p:cNvSpPr>
          <p:nvPr>
            <p:ph idx="1"/>
          </p:nvPr>
        </p:nvSpPr>
        <p:spPr>
          <a:xfrm>
            <a:off x="4654297" y="1308296"/>
            <a:ext cx="6892508" cy="4979856"/>
          </a:xfrm>
        </p:spPr>
        <p:txBody>
          <a:bodyPr vert="horz" lIns="91440" tIns="45720" rIns="91440" bIns="45720" rtlCol="0" anchor="ctr">
            <a:noAutofit/>
          </a:bodyPr>
          <a:lstStyle/>
          <a:p>
            <a:pPr marL="0" indent="0">
              <a:lnSpc>
                <a:spcPct val="114999"/>
              </a:lnSpc>
              <a:spcBef>
                <a:spcPts val="0"/>
              </a:spcBef>
              <a:spcAft>
                <a:spcPts val="1000"/>
              </a:spcAft>
              <a:buNone/>
            </a:pPr>
            <a:r>
              <a:rPr lang="en-CA" sz="2400" b="1" dirty="0">
                <a:latin typeface="Century Gothic"/>
                <a:ea typeface="+mn-lt"/>
                <a:cs typeface="+mn-lt"/>
              </a:rPr>
              <a:t>Get details about your program</a:t>
            </a:r>
            <a:endParaRPr lang="en-US" sz="2400" dirty="0">
              <a:latin typeface="Century Gothic"/>
              <a:ea typeface="+mn-lt"/>
              <a:cs typeface="+mn-lt"/>
            </a:endParaRPr>
          </a:p>
          <a:p>
            <a:pPr marL="342900" indent="-342900">
              <a:lnSpc>
                <a:spcPct val="100000"/>
              </a:lnSpc>
              <a:spcBef>
                <a:spcPts val="0"/>
              </a:spcBef>
              <a:buFont typeface="Symbol,Sans-Serif"/>
              <a:buChar char=""/>
            </a:pPr>
            <a:r>
              <a:rPr lang="en-CA" sz="2000" dirty="0">
                <a:latin typeface="Garamond"/>
                <a:ea typeface="+mn-lt"/>
                <a:cs typeface="+mn-lt"/>
              </a:rPr>
              <a:t>Does it have specific admission requirements in addition to the general admission requirements? </a:t>
            </a:r>
            <a:endParaRPr lang="en-US" sz="2000" dirty="0">
              <a:latin typeface="Garamond"/>
              <a:ea typeface="+mn-lt"/>
              <a:cs typeface="+mn-lt"/>
            </a:endParaRPr>
          </a:p>
          <a:p>
            <a:pPr marL="342900" indent="-342900">
              <a:lnSpc>
                <a:spcPct val="150000"/>
              </a:lnSpc>
              <a:spcBef>
                <a:spcPts val="0"/>
              </a:spcBef>
              <a:buFont typeface="Symbol,Sans-Serif"/>
              <a:buChar char=""/>
            </a:pPr>
            <a:r>
              <a:rPr lang="en-CA" sz="2000" dirty="0">
                <a:latin typeface="Garamond"/>
                <a:ea typeface="+mn-lt"/>
                <a:cs typeface="+mn-lt"/>
              </a:rPr>
              <a:t>When does it start?</a:t>
            </a:r>
            <a:endParaRPr lang="en-US" sz="2000" dirty="0">
              <a:latin typeface="Garamond"/>
              <a:ea typeface="+mn-lt"/>
              <a:cs typeface="+mn-lt"/>
            </a:endParaRPr>
          </a:p>
          <a:p>
            <a:pPr marL="342900" indent="-342900">
              <a:lnSpc>
                <a:spcPct val="150000"/>
              </a:lnSpc>
              <a:spcBef>
                <a:spcPts val="0"/>
              </a:spcBef>
              <a:buFont typeface="Symbol,Sans-Serif"/>
              <a:buChar char=""/>
            </a:pPr>
            <a:r>
              <a:rPr lang="en-CA" sz="2000" dirty="0">
                <a:latin typeface="Garamond"/>
                <a:ea typeface="+mn-lt"/>
                <a:cs typeface="+mn-lt"/>
              </a:rPr>
              <a:t>When is the application deadline?</a:t>
            </a:r>
            <a:endParaRPr lang="en-US" sz="2000" dirty="0">
              <a:latin typeface="Garamond"/>
              <a:ea typeface="+mn-lt"/>
              <a:cs typeface="+mn-lt"/>
            </a:endParaRPr>
          </a:p>
          <a:p>
            <a:pPr marL="342900" indent="-342900">
              <a:lnSpc>
                <a:spcPct val="150000"/>
              </a:lnSpc>
              <a:spcBef>
                <a:spcPts val="0"/>
              </a:spcBef>
              <a:buFont typeface="Symbol,Sans-Serif"/>
              <a:buChar char=""/>
            </a:pPr>
            <a:r>
              <a:rPr lang="en-CA" sz="2000" dirty="0">
                <a:latin typeface="Garamond"/>
                <a:ea typeface="+mn-lt"/>
                <a:cs typeface="+mn-lt"/>
              </a:rPr>
              <a:t>How long does the program take to complete?</a:t>
            </a:r>
            <a:endParaRPr lang="en-US" sz="2000" dirty="0">
              <a:latin typeface="Garamond"/>
              <a:ea typeface="+mn-lt"/>
              <a:cs typeface="+mn-lt"/>
            </a:endParaRPr>
          </a:p>
          <a:p>
            <a:pPr marL="342900" indent="-342900">
              <a:lnSpc>
                <a:spcPct val="150000"/>
              </a:lnSpc>
              <a:spcBef>
                <a:spcPts val="0"/>
              </a:spcBef>
              <a:buFont typeface="Symbol,Sans-Serif"/>
              <a:buChar char=""/>
            </a:pPr>
            <a:r>
              <a:rPr lang="en-CA" sz="2000" dirty="0">
                <a:latin typeface="Garamond"/>
                <a:ea typeface="+mn-lt"/>
                <a:cs typeface="+mn-lt"/>
              </a:rPr>
              <a:t>What is the application fee?</a:t>
            </a:r>
            <a:endParaRPr lang="en-US" sz="2000" dirty="0">
              <a:latin typeface="Garamond"/>
              <a:ea typeface="+mn-lt"/>
              <a:cs typeface="+mn-lt"/>
            </a:endParaRPr>
          </a:p>
          <a:p>
            <a:pPr marL="342900" indent="-342900">
              <a:lnSpc>
                <a:spcPct val="150000"/>
              </a:lnSpc>
              <a:spcBef>
                <a:spcPts val="0"/>
              </a:spcBef>
              <a:buFont typeface="Symbol,Sans-Serif"/>
              <a:buChar char=""/>
            </a:pPr>
            <a:r>
              <a:rPr lang="en-CA" sz="2000" dirty="0">
                <a:latin typeface="Garamond"/>
                <a:ea typeface="+mn-lt"/>
                <a:cs typeface="+mn-lt"/>
              </a:rPr>
              <a:t>What are the tuition fees?</a:t>
            </a:r>
            <a:endParaRPr lang="en-US" sz="2000" dirty="0">
              <a:latin typeface="Garamond"/>
              <a:ea typeface="+mn-lt"/>
              <a:cs typeface="+mn-lt"/>
            </a:endParaRPr>
          </a:p>
          <a:p>
            <a:pPr marL="342900" indent="-342900">
              <a:lnSpc>
                <a:spcPct val="150000"/>
              </a:lnSpc>
              <a:spcBef>
                <a:spcPts val="0"/>
              </a:spcBef>
              <a:buFont typeface="Symbol,Sans-Serif"/>
              <a:buChar char=""/>
            </a:pPr>
            <a:r>
              <a:rPr lang="en-CA" sz="2000" dirty="0">
                <a:latin typeface="Garamond"/>
                <a:ea typeface="+mn-lt"/>
                <a:cs typeface="+mn-lt"/>
              </a:rPr>
              <a:t>What courses will you need to take?</a:t>
            </a:r>
            <a:endParaRPr lang="en-US" sz="2000" dirty="0">
              <a:latin typeface="Garamond"/>
              <a:ea typeface="+mn-lt"/>
              <a:cs typeface="+mn-lt"/>
            </a:endParaRPr>
          </a:p>
          <a:p>
            <a:pPr marL="342900" indent="-342900">
              <a:lnSpc>
                <a:spcPct val="150000"/>
              </a:lnSpc>
              <a:spcBef>
                <a:spcPts val="0"/>
              </a:spcBef>
              <a:buFont typeface="Symbol,Sans-Serif"/>
              <a:buChar char=""/>
            </a:pPr>
            <a:r>
              <a:rPr lang="en-CA" sz="2000" dirty="0">
                <a:latin typeface="Garamond"/>
                <a:ea typeface="+mn-lt"/>
                <a:cs typeface="+mn-lt"/>
              </a:rPr>
              <a:t>Do any of the courses have prerequisites?</a:t>
            </a:r>
            <a:endParaRPr lang="en-US" sz="2000" dirty="0">
              <a:latin typeface="Garamond"/>
              <a:ea typeface="+mn-lt"/>
              <a:cs typeface="+mn-lt"/>
            </a:endParaRPr>
          </a:p>
          <a:p>
            <a:pPr marL="342900" indent="-342900">
              <a:lnSpc>
                <a:spcPct val="150000"/>
              </a:lnSpc>
              <a:spcBef>
                <a:spcPts val="0"/>
              </a:spcBef>
              <a:spcAft>
                <a:spcPts val="1000"/>
              </a:spcAft>
              <a:buFont typeface="Symbol,Sans-Serif"/>
              <a:buChar char=""/>
            </a:pPr>
            <a:r>
              <a:rPr lang="en-CA" sz="2000" dirty="0">
                <a:latin typeface="Garamond"/>
                <a:ea typeface="+mn-lt"/>
                <a:cs typeface="+mn-lt"/>
              </a:rPr>
              <a:t>Will you be attending full-time or part-time?</a:t>
            </a:r>
            <a:endParaRPr lang="en-US" sz="2000" dirty="0">
              <a:latin typeface="Garamond"/>
              <a:ea typeface="+mn-lt"/>
              <a:cs typeface="+mn-lt"/>
            </a:endParaRPr>
          </a:p>
          <a:p>
            <a:pPr marL="0" indent="0">
              <a:lnSpc>
                <a:spcPct val="100000"/>
              </a:lnSpc>
              <a:spcBef>
                <a:spcPts val="0"/>
              </a:spcBef>
              <a:buNone/>
            </a:pPr>
            <a:endParaRPr lang="en-US" sz="2000" dirty="0">
              <a:latin typeface="Garamond"/>
              <a:ea typeface="+mn-lt"/>
              <a:cs typeface="+mn-lt"/>
            </a:endParaRPr>
          </a:p>
          <a:p>
            <a:pPr marL="0" indent="0">
              <a:lnSpc>
                <a:spcPct val="114999"/>
              </a:lnSpc>
              <a:spcBef>
                <a:spcPts val="0"/>
              </a:spcBef>
              <a:buNone/>
            </a:pPr>
            <a:endParaRPr lang="en-CA" sz="2000" b="1" dirty="0">
              <a:latin typeface="Garamond"/>
              <a:ea typeface="+mn-lt"/>
              <a:cs typeface="+mn-lt"/>
            </a:endParaRPr>
          </a:p>
          <a:p>
            <a:pPr>
              <a:lnSpc>
                <a:spcPct val="120000"/>
              </a:lnSpc>
            </a:pPr>
            <a:endParaRPr lang="en-US" sz="2000" dirty="0">
              <a:latin typeface="Garamond" panose="02020404030301010803" pitchFamily="18" charset="0"/>
            </a:endParaRPr>
          </a:p>
        </p:txBody>
      </p:sp>
    </p:spTree>
    <p:extLst>
      <p:ext uri="{BB962C8B-B14F-4D97-AF65-F5344CB8AC3E}">
        <p14:creationId xmlns:p14="http://schemas.microsoft.com/office/powerpoint/2010/main" val="1573743775"/>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E25E8-8B74-4361-8CC0-A7000C52D2C1}"/>
              </a:ext>
            </a:extLst>
          </p:cNvPr>
          <p:cNvSpPr>
            <a:spLocks noGrp="1"/>
          </p:cNvSpPr>
          <p:nvPr>
            <p:ph type="title"/>
          </p:nvPr>
        </p:nvSpPr>
        <p:spPr>
          <a:xfrm>
            <a:off x="772161" y="1188637"/>
            <a:ext cx="3440522" cy="4480726"/>
          </a:xfrm>
        </p:spPr>
        <p:txBody>
          <a:bodyPr>
            <a:normAutofit/>
          </a:bodyPr>
          <a:lstStyle/>
          <a:p>
            <a:pPr algn="r"/>
            <a:r>
              <a:rPr lang="en-US" sz="3500" b="1">
                <a:latin typeface="Century Gothic"/>
              </a:rPr>
              <a:t> </a:t>
            </a:r>
            <a:r>
              <a:rPr lang="en-CA" sz="3500" b="1">
                <a:latin typeface="Century Gothic"/>
              </a:rPr>
              <a:t>BEFORE </a:t>
            </a:r>
            <a:br>
              <a:rPr lang="en-CA" sz="3500" b="1">
                <a:latin typeface="Century Gothic"/>
              </a:rPr>
            </a:br>
            <a:r>
              <a:rPr lang="en-CA" sz="3500" b="1">
                <a:latin typeface="Century Gothic"/>
              </a:rPr>
              <a:t>  YOU </a:t>
            </a:r>
            <a:br>
              <a:rPr lang="en-CA" sz="3500" b="1">
                <a:latin typeface="Century Gothic"/>
              </a:rPr>
            </a:br>
            <a:r>
              <a:rPr lang="en-CA" sz="3500" b="1">
                <a:latin typeface="Century Gothic"/>
              </a:rPr>
              <a:t>APPLY</a:t>
            </a:r>
            <a:endParaRPr lang="en-US" sz="3500">
              <a:ea typeface="+mj-lt"/>
              <a:cs typeface="+mj-lt"/>
            </a:endParaRPr>
          </a:p>
          <a:p>
            <a:pPr algn="r"/>
            <a:endParaRPr lang="en-US" sz="3500" b="1">
              <a:latin typeface="Century Gothic" panose="020B0502020202020204" pitchFamily="34" charset="0"/>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1F408E-D0E2-4C68-ADF0-A12E33D85136}"/>
              </a:ext>
            </a:extLst>
          </p:cNvPr>
          <p:cNvSpPr>
            <a:spLocks noGrp="1"/>
          </p:cNvSpPr>
          <p:nvPr>
            <p:ph idx="1"/>
          </p:nvPr>
        </p:nvSpPr>
        <p:spPr>
          <a:xfrm>
            <a:off x="4728383" y="706330"/>
            <a:ext cx="6372724" cy="5420075"/>
          </a:xfrm>
        </p:spPr>
        <p:txBody>
          <a:bodyPr vert="horz" lIns="91440" tIns="45720" rIns="91440" bIns="45720" rtlCol="0" anchor="ctr">
            <a:noAutofit/>
          </a:bodyPr>
          <a:lstStyle/>
          <a:p>
            <a:pPr marL="0" indent="0">
              <a:lnSpc>
                <a:spcPct val="114999"/>
              </a:lnSpc>
              <a:spcBef>
                <a:spcPts val="0"/>
              </a:spcBef>
              <a:spcAft>
                <a:spcPts val="1000"/>
              </a:spcAft>
              <a:buNone/>
            </a:pPr>
            <a:r>
              <a:rPr lang="en-CA" b="1">
                <a:latin typeface="Century Gothic"/>
                <a:ea typeface="+mn-lt"/>
                <a:cs typeface="+mn-lt"/>
              </a:rPr>
              <a:t>Things to consider:</a:t>
            </a:r>
            <a:endParaRPr lang="en-US">
              <a:latin typeface="Century Gothic"/>
              <a:ea typeface="+mn-lt"/>
              <a:cs typeface="+mn-lt"/>
            </a:endParaRPr>
          </a:p>
          <a:p>
            <a:pPr marL="342900" indent="-342900">
              <a:lnSpc>
                <a:spcPct val="150000"/>
              </a:lnSpc>
              <a:spcBef>
                <a:spcPts val="0"/>
              </a:spcBef>
              <a:buFont typeface="Symbol,Sans-Serif"/>
              <a:buChar char=""/>
            </a:pPr>
            <a:r>
              <a:rPr lang="en-CA" sz="2200">
                <a:latin typeface="Garamond"/>
                <a:ea typeface="+mn-lt"/>
                <a:cs typeface="+mn-lt"/>
              </a:rPr>
              <a:t>See if you meet the general admission requirements.</a:t>
            </a:r>
            <a:endParaRPr lang="en-US" sz="2200">
              <a:latin typeface="Garamond"/>
              <a:ea typeface="+mn-lt"/>
              <a:cs typeface="+mn-lt"/>
            </a:endParaRPr>
          </a:p>
          <a:p>
            <a:pPr marL="0" indent="0">
              <a:lnSpc>
                <a:spcPct val="150000"/>
              </a:lnSpc>
              <a:spcBef>
                <a:spcPts val="0"/>
              </a:spcBef>
              <a:buNone/>
            </a:pPr>
            <a:endParaRPr lang="en-US" sz="2200">
              <a:latin typeface="Garamond"/>
              <a:ea typeface="+mn-lt"/>
              <a:cs typeface="+mn-lt"/>
            </a:endParaRPr>
          </a:p>
          <a:p>
            <a:pPr marL="342900" indent="-342900">
              <a:lnSpc>
                <a:spcPct val="100000"/>
              </a:lnSpc>
              <a:spcBef>
                <a:spcPts val="0"/>
              </a:spcBef>
              <a:buFont typeface="Symbol,Sans-Serif"/>
              <a:buChar char=""/>
            </a:pPr>
            <a:r>
              <a:rPr lang="en-CA" sz="2200">
                <a:latin typeface="Garamond"/>
                <a:ea typeface="+mn-lt"/>
                <a:cs typeface="+mn-lt"/>
              </a:rPr>
              <a:t>If not, speak to your high school counsellor or academic advisor at the post-secondary institution about your next steps.</a:t>
            </a:r>
            <a:endParaRPr lang="en-US" sz="2200">
              <a:latin typeface="Garamond"/>
              <a:ea typeface="+mn-lt"/>
              <a:cs typeface="+mn-lt"/>
            </a:endParaRPr>
          </a:p>
          <a:p>
            <a:pPr marL="0" indent="0">
              <a:lnSpc>
                <a:spcPct val="100000"/>
              </a:lnSpc>
              <a:spcBef>
                <a:spcPts val="0"/>
              </a:spcBef>
              <a:buNone/>
            </a:pPr>
            <a:endParaRPr lang="en-CA" sz="2200">
              <a:latin typeface="Garamond"/>
              <a:ea typeface="+mn-lt"/>
              <a:cs typeface="+mn-lt"/>
            </a:endParaRPr>
          </a:p>
          <a:p>
            <a:pPr marL="342900" indent="-342900">
              <a:lnSpc>
                <a:spcPct val="100000"/>
              </a:lnSpc>
              <a:spcBef>
                <a:spcPts val="0"/>
              </a:spcBef>
              <a:buFont typeface="Symbol,Sans-Serif"/>
              <a:buChar char=""/>
            </a:pPr>
            <a:r>
              <a:rPr lang="en-CA" sz="2200">
                <a:latin typeface="Garamond"/>
                <a:ea typeface="+mn-lt"/>
                <a:cs typeface="+mn-lt"/>
              </a:rPr>
              <a:t>Attend an info session (in-person and/or virtual) to learn more about your selected program and school</a:t>
            </a:r>
            <a:endParaRPr lang="en-US" sz="2200">
              <a:latin typeface="Garamond"/>
              <a:ea typeface="+mn-lt"/>
              <a:cs typeface="+mn-lt"/>
            </a:endParaRPr>
          </a:p>
          <a:p>
            <a:pPr marL="0" indent="0">
              <a:lnSpc>
                <a:spcPct val="100000"/>
              </a:lnSpc>
              <a:spcBef>
                <a:spcPts val="0"/>
              </a:spcBef>
              <a:buNone/>
            </a:pPr>
            <a:endParaRPr lang="en-CA" sz="2200">
              <a:latin typeface="Garamond"/>
              <a:ea typeface="+mn-lt"/>
              <a:cs typeface="+mn-lt"/>
            </a:endParaRPr>
          </a:p>
          <a:p>
            <a:pPr marL="342900" indent="-342900">
              <a:lnSpc>
                <a:spcPct val="150000"/>
              </a:lnSpc>
              <a:spcBef>
                <a:spcPts val="0"/>
              </a:spcBef>
              <a:spcAft>
                <a:spcPts val="1000"/>
              </a:spcAft>
              <a:buFont typeface="Symbol,Sans-Serif"/>
              <a:buChar char=""/>
            </a:pPr>
            <a:r>
              <a:rPr lang="en-CA" sz="2200">
                <a:latin typeface="Garamond"/>
                <a:ea typeface="+mn-lt"/>
                <a:cs typeface="+mn-lt"/>
              </a:rPr>
              <a:t>Choose a program of study</a:t>
            </a:r>
            <a:endParaRPr lang="en-US" sz="2200">
              <a:latin typeface="Garamond"/>
              <a:ea typeface="+mn-lt"/>
              <a:cs typeface="+mn-lt"/>
            </a:endParaRPr>
          </a:p>
          <a:p>
            <a:pPr marL="0" indent="0">
              <a:lnSpc>
                <a:spcPct val="100000"/>
              </a:lnSpc>
              <a:spcBef>
                <a:spcPts val="0"/>
              </a:spcBef>
              <a:buNone/>
            </a:pPr>
            <a:endParaRPr lang="en-US" sz="2000">
              <a:latin typeface="Garamond"/>
              <a:ea typeface="+mn-lt"/>
              <a:cs typeface="+mn-lt"/>
            </a:endParaRPr>
          </a:p>
        </p:txBody>
      </p:sp>
    </p:spTree>
    <p:extLst>
      <p:ext uri="{BB962C8B-B14F-4D97-AF65-F5344CB8AC3E}">
        <p14:creationId xmlns:p14="http://schemas.microsoft.com/office/powerpoint/2010/main" val="2182040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E25E8-8B74-4361-8CC0-A7000C52D2C1}"/>
              </a:ext>
            </a:extLst>
          </p:cNvPr>
          <p:cNvSpPr>
            <a:spLocks noGrp="1"/>
          </p:cNvSpPr>
          <p:nvPr>
            <p:ph type="title"/>
          </p:nvPr>
        </p:nvSpPr>
        <p:spPr>
          <a:xfrm>
            <a:off x="772161" y="1188637"/>
            <a:ext cx="3440522" cy="4480726"/>
          </a:xfrm>
        </p:spPr>
        <p:txBody>
          <a:bodyPr>
            <a:normAutofit/>
          </a:bodyPr>
          <a:lstStyle/>
          <a:p>
            <a:pPr algn="r"/>
            <a:r>
              <a:rPr lang="en-US" sz="3500" b="1">
                <a:latin typeface="Century Gothic"/>
              </a:rPr>
              <a:t> </a:t>
            </a:r>
            <a:r>
              <a:rPr lang="en-CA" sz="3500" b="1">
                <a:latin typeface="Century Gothic"/>
              </a:rPr>
              <a:t>WHERE</a:t>
            </a:r>
            <a:br>
              <a:rPr lang="en-CA" sz="3500" b="1">
                <a:latin typeface="Century Gothic"/>
              </a:rPr>
            </a:br>
            <a:r>
              <a:rPr lang="en-CA" sz="3500" b="1">
                <a:latin typeface="Century Gothic"/>
              </a:rPr>
              <a:t>TO</a:t>
            </a:r>
            <a:br>
              <a:rPr lang="en-CA" sz="3500" b="1">
                <a:latin typeface="Century Gothic"/>
              </a:rPr>
            </a:br>
            <a:r>
              <a:rPr lang="en-CA" sz="3500" b="1">
                <a:latin typeface="Century Gothic"/>
              </a:rPr>
              <a:t>APPLY</a:t>
            </a:r>
            <a:endParaRPr lang="en-US" sz="3500">
              <a:ea typeface="+mj-lt"/>
              <a:cs typeface="+mj-lt"/>
            </a:endParaRPr>
          </a:p>
          <a:p>
            <a:pPr algn="r"/>
            <a:endParaRPr lang="en-US" sz="3500" b="1">
              <a:latin typeface="Century Gothic" panose="020B0502020202020204" pitchFamily="34" charset="0"/>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1F408E-D0E2-4C68-ADF0-A12E33D85136}"/>
              </a:ext>
            </a:extLst>
          </p:cNvPr>
          <p:cNvSpPr>
            <a:spLocks noGrp="1"/>
          </p:cNvSpPr>
          <p:nvPr>
            <p:ph idx="1"/>
          </p:nvPr>
        </p:nvSpPr>
        <p:spPr>
          <a:xfrm>
            <a:off x="4725606" y="819388"/>
            <a:ext cx="6818421" cy="5008523"/>
          </a:xfrm>
        </p:spPr>
        <p:txBody>
          <a:bodyPr vert="horz" lIns="91440" tIns="45720" rIns="91440" bIns="45720" rtlCol="0" anchor="ctr">
            <a:noAutofit/>
          </a:bodyPr>
          <a:lstStyle/>
          <a:p>
            <a:pPr marL="342900" indent="-342900">
              <a:lnSpc>
                <a:spcPct val="114999"/>
              </a:lnSpc>
              <a:spcBef>
                <a:spcPts val="0"/>
              </a:spcBef>
              <a:buFont typeface="Symbol,Sans-Serif"/>
              <a:buChar char=""/>
            </a:pPr>
            <a:endParaRPr lang="en-CA" sz="2000">
              <a:latin typeface="Calibri"/>
              <a:ea typeface="+mn-lt"/>
              <a:cs typeface="+mn-lt"/>
            </a:endParaRPr>
          </a:p>
          <a:p>
            <a:pPr marL="342900" indent="-342900">
              <a:lnSpc>
                <a:spcPct val="114999"/>
              </a:lnSpc>
              <a:spcBef>
                <a:spcPts val="0"/>
              </a:spcBef>
              <a:buFont typeface="Symbol,Sans-Serif"/>
              <a:buChar char=""/>
            </a:pPr>
            <a:endParaRPr lang="en-CA" sz="2000">
              <a:latin typeface="Calibri"/>
              <a:ea typeface="+mn-lt"/>
              <a:cs typeface="+mn-lt"/>
            </a:endParaRPr>
          </a:p>
          <a:p>
            <a:pPr marL="0" indent="0">
              <a:lnSpc>
                <a:spcPct val="114999"/>
              </a:lnSpc>
              <a:spcBef>
                <a:spcPts val="0"/>
              </a:spcBef>
              <a:buNone/>
            </a:pPr>
            <a:r>
              <a:rPr lang="en-CA" sz="1800" b="1">
                <a:latin typeface="Century Gothic"/>
                <a:ea typeface="+mn-lt"/>
                <a:cs typeface="+mn-lt"/>
              </a:rPr>
              <a:t>Go to the </a:t>
            </a:r>
            <a:r>
              <a:rPr lang="en-CA" sz="1800" b="1" u="sng">
                <a:solidFill>
                  <a:srgbClr val="0000FF"/>
                </a:solidFill>
                <a:latin typeface="Century Gothic"/>
                <a:ea typeface="+mn-lt"/>
                <a:cs typeface="+mn-lt"/>
                <a:hlinkClick r:id="rId2"/>
              </a:rPr>
              <a:t>www.apply.educationplannerbc.ca</a:t>
            </a:r>
            <a:r>
              <a:rPr lang="en-CA" sz="1800" b="1">
                <a:latin typeface="Century Gothic"/>
                <a:ea typeface="+mn-lt"/>
                <a:cs typeface="+mn-lt"/>
              </a:rPr>
              <a:t> website. </a:t>
            </a:r>
            <a:endParaRPr lang="en-US" sz="1800" b="1">
              <a:latin typeface="Century Gothic"/>
              <a:ea typeface="+mn-lt"/>
              <a:cs typeface="+mn-lt"/>
            </a:endParaRPr>
          </a:p>
          <a:p>
            <a:pPr marL="0" indent="0">
              <a:lnSpc>
                <a:spcPct val="114999"/>
              </a:lnSpc>
              <a:spcBef>
                <a:spcPts val="0"/>
              </a:spcBef>
              <a:buNone/>
            </a:pPr>
            <a:endParaRPr lang="en-CA" sz="1800" b="1">
              <a:latin typeface="Century Gothic"/>
              <a:ea typeface="+mn-lt"/>
              <a:cs typeface="+mn-lt"/>
            </a:endParaRPr>
          </a:p>
          <a:p>
            <a:pPr marL="0" indent="0">
              <a:lnSpc>
                <a:spcPct val="114999"/>
              </a:lnSpc>
              <a:spcBef>
                <a:spcPts val="0"/>
              </a:spcBef>
              <a:buNone/>
            </a:pPr>
            <a:r>
              <a:rPr lang="en-CA" sz="1800" b="1">
                <a:latin typeface="Century Gothic"/>
                <a:ea typeface="+mn-lt"/>
                <a:cs typeface="+mn-lt"/>
              </a:rPr>
              <a:t>This website allows you to apply to most public BC institutions. Follow the steps outlined on this website to apply.</a:t>
            </a:r>
            <a:endParaRPr lang="en-US" sz="1800" b="1">
              <a:latin typeface="Century Gothic"/>
              <a:ea typeface="+mn-lt"/>
              <a:cs typeface="+mn-lt"/>
            </a:endParaRPr>
          </a:p>
          <a:p>
            <a:pPr marL="0" indent="0">
              <a:lnSpc>
                <a:spcPct val="160000"/>
              </a:lnSpc>
              <a:spcBef>
                <a:spcPts val="0"/>
              </a:spcBef>
              <a:spcAft>
                <a:spcPts val="1000"/>
              </a:spcAft>
              <a:buNone/>
            </a:pPr>
            <a:r>
              <a:rPr lang="en-CA" sz="1900">
                <a:latin typeface="Garamond"/>
                <a:ea typeface="+mn-lt"/>
                <a:cs typeface="+mn-lt"/>
              </a:rPr>
              <a:t>You will need the following information:</a:t>
            </a:r>
            <a:endParaRPr lang="en-US" sz="1900">
              <a:latin typeface="Garamond"/>
              <a:ea typeface="+mn-lt"/>
              <a:cs typeface="+mn-lt"/>
            </a:endParaRPr>
          </a:p>
          <a:p>
            <a:pPr marL="342900" indent="-342900">
              <a:lnSpc>
                <a:spcPct val="160000"/>
              </a:lnSpc>
              <a:spcBef>
                <a:spcPts val="0"/>
              </a:spcBef>
              <a:buFont typeface="Courier New,monospace"/>
              <a:buChar char="o"/>
            </a:pPr>
            <a:r>
              <a:rPr lang="en-US" sz="2000">
                <a:latin typeface="Garamond"/>
                <a:ea typeface="+mn-lt"/>
                <a:cs typeface="+mn-lt"/>
              </a:rPr>
              <a:t>Permanent mailing address and telephone number(s) </a:t>
            </a:r>
          </a:p>
          <a:p>
            <a:pPr marL="342900" indent="-342900">
              <a:lnSpc>
                <a:spcPct val="160000"/>
              </a:lnSpc>
              <a:spcBef>
                <a:spcPts val="0"/>
              </a:spcBef>
              <a:buFont typeface="Courier New,monospace"/>
              <a:buChar char="o"/>
            </a:pPr>
            <a:r>
              <a:rPr lang="en-US" sz="2000">
                <a:latin typeface="Garamond"/>
                <a:ea typeface="+mn-lt"/>
                <a:cs typeface="+mn-lt"/>
              </a:rPr>
              <a:t>Emergency contact name and telephone number(s) </a:t>
            </a:r>
          </a:p>
          <a:p>
            <a:pPr marL="342900" indent="-342900">
              <a:lnSpc>
                <a:spcPct val="160000"/>
              </a:lnSpc>
              <a:spcBef>
                <a:spcPts val="0"/>
              </a:spcBef>
              <a:buFont typeface="Courier New,monospace"/>
              <a:buChar char="o"/>
            </a:pPr>
            <a:r>
              <a:rPr lang="en-US" sz="2000">
                <a:latin typeface="Garamond"/>
                <a:ea typeface="+mn-lt"/>
                <a:cs typeface="+mn-lt"/>
              </a:rPr>
              <a:t>Email addresses </a:t>
            </a:r>
          </a:p>
          <a:p>
            <a:pPr marL="342900" indent="-342900">
              <a:lnSpc>
                <a:spcPct val="160000"/>
              </a:lnSpc>
              <a:spcBef>
                <a:spcPts val="0"/>
              </a:spcBef>
              <a:buFont typeface="Courier New,monospace"/>
              <a:buChar char="o"/>
            </a:pPr>
            <a:r>
              <a:rPr lang="en-US" sz="2000">
                <a:latin typeface="Garamond"/>
                <a:ea typeface="+mn-lt"/>
                <a:cs typeface="+mn-lt"/>
              </a:rPr>
              <a:t>Social Insurance Number (SIN) </a:t>
            </a:r>
          </a:p>
          <a:p>
            <a:pPr marL="342900" indent="-342900">
              <a:lnSpc>
                <a:spcPct val="160000"/>
              </a:lnSpc>
              <a:spcBef>
                <a:spcPts val="0"/>
              </a:spcBef>
              <a:buFont typeface="Courier New,monospace"/>
              <a:buChar char="o"/>
            </a:pPr>
            <a:r>
              <a:rPr lang="en-US" sz="2000">
                <a:latin typeface="Garamond"/>
                <a:ea typeface="+mn-lt"/>
                <a:cs typeface="+mn-lt"/>
              </a:rPr>
              <a:t>Personal Education Number (PEN) (if you attended high school in BC) </a:t>
            </a:r>
          </a:p>
          <a:p>
            <a:pPr marL="342900" indent="-342900">
              <a:lnSpc>
                <a:spcPct val="160000"/>
              </a:lnSpc>
              <a:spcBef>
                <a:spcPts val="0"/>
              </a:spcBef>
              <a:buFont typeface="Courier New,monospace"/>
              <a:buChar char="o"/>
            </a:pPr>
            <a:r>
              <a:rPr lang="en-US" sz="2000">
                <a:latin typeface="Garamond"/>
                <a:ea typeface="+mn-lt"/>
                <a:cs typeface="+mn-lt"/>
              </a:rPr>
              <a:t>Names and dates of high schools attended  </a:t>
            </a:r>
          </a:p>
          <a:p>
            <a:pPr>
              <a:lnSpc>
                <a:spcPct val="120000"/>
              </a:lnSpc>
            </a:pPr>
            <a:endParaRPr lang="en-US" sz="1900">
              <a:latin typeface="Garamond" panose="02020404030301010803" pitchFamily="18" charset="0"/>
              <a:ea typeface="+mn-lt"/>
              <a:cs typeface="+mn-lt"/>
            </a:endParaRPr>
          </a:p>
        </p:txBody>
      </p:sp>
    </p:spTree>
    <p:extLst>
      <p:ext uri="{BB962C8B-B14F-4D97-AF65-F5344CB8AC3E}">
        <p14:creationId xmlns:p14="http://schemas.microsoft.com/office/powerpoint/2010/main" val="3724709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E25E8-8B74-4361-8CC0-A7000C52D2C1}"/>
              </a:ext>
            </a:extLst>
          </p:cNvPr>
          <p:cNvSpPr>
            <a:spLocks noGrp="1"/>
          </p:cNvSpPr>
          <p:nvPr>
            <p:ph type="title"/>
          </p:nvPr>
        </p:nvSpPr>
        <p:spPr>
          <a:xfrm>
            <a:off x="772161" y="1188637"/>
            <a:ext cx="3440522" cy="4480726"/>
          </a:xfrm>
        </p:spPr>
        <p:txBody>
          <a:bodyPr>
            <a:normAutofit/>
          </a:bodyPr>
          <a:lstStyle/>
          <a:p>
            <a:pPr algn="r"/>
            <a:r>
              <a:rPr lang="en-US" sz="3500" b="1">
                <a:latin typeface="Century Gothic"/>
              </a:rPr>
              <a:t> </a:t>
            </a:r>
            <a:r>
              <a:rPr lang="en-CA" sz="3500" b="1">
                <a:latin typeface="Century Gothic"/>
              </a:rPr>
              <a:t>HOW DO THE COLLEGES/</a:t>
            </a:r>
            <a:br>
              <a:rPr lang="en-CA" sz="3500" b="1">
                <a:latin typeface="Century Gothic"/>
              </a:rPr>
            </a:br>
            <a:r>
              <a:rPr lang="en-CA" sz="3500" b="1">
                <a:latin typeface="Century Gothic"/>
              </a:rPr>
              <a:t>UNIVERSITIES GET MY MARKS?</a:t>
            </a:r>
            <a:endParaRPr lang="en-US" sz="3500">
              <a:ea typeface="+mj-lt"/>
              <a:cs typeface="+mj-lt"/>
            </a:endParaRPr>
          </a:p>
          <a:p>
            <a:pPr algn="r"/>
            <a:endParaRPr lang="en-US" sz="3500" b="1">
              <a:latin typeface="Century Gothic" panose="020B0502020202020204" pitchFamily="34" charset="0"/>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1F408E-D0E2-4C68-ADF0-A12E33D85136}"/>
              </a:ext>
            </a:extLst>
          </p:cNvPr>
          <p:cNvSpPr>
            <a:spLocks noGrp="1"/>
          </p:cNvSpPr>
          <p:nvPr>
            <p:ph idx="1"/>
          </p:nvPr>
        </p:nvSpPr>
        <p:spPr>
          <a:xfrm>
            <a:off x="4731486" y="755671"/>
            <a:ext cx="6430234" cy="5362075"/>
          </a:xfrm>
        </p:spPr>
        <p:txBody>
          <a:bodyPr anchor="ctr">
            <a:normAutofit lnSpcReduction="10000"/>
          </a:bodyPr>
          <a:lstStyle/>
          <a:p>
            <a:pPr marL="0" indent="0">
              <a:lnSpc>
                <a:spcPct val="114999"/>
              </a:lnSpc>
              <a:spcBef>
                <a:spcPts val="0"/>
              </a:spcBef>
              <a:buNone/>
            </a:pPr>
            <a:r>
              <a:rPr lang="en-CA" sz="2000" dirty="0">
                <a:latin typeface="Century Gothic"/>
                <a:ea typeface="+mn-lt"/>
                <a:cs typeface="+mn-lt"/>
              </a:rPr>
              <a:t>Send your transcripts electronically by going online to the Ministry of Education's Transcripts and Certificate website:</a:t>
            </a:r>
          </a:p>
          <a:p>
            <a:pPr marL="0" indent="0">
              <a:lnSpc>
                <a:spcPct val="114999"/>
              </a:lnSpc>
              <a:spcBef>
                <a:spcPts val="0"/>
              </a:spcBef>
              <a:buNone/>
            </a:pPr>
            <a:r>
              <a:rPr lang="en-US" sz="1600" b="1" u="sng" dirty="0">
                <a:solidFill>
                  <a:srgbClr val="0000FF"/>
                </a:solidFill>
                <a:latin typeface="Century Gothic"/>
                <a:ea typeface="+mn-lt"/>
                <a:cs typeface="+mn-lt"/>
                <a:hlinkClick r:id="rId2"/>
              </a:rPr>
              <a:t>https://www.StudentTranscripts.gov.bc.ca</a:t>
            </a:r>
            <a:r>
              <a:rPr lang="en-US" sz="1600" b="1" dirty="0">
                <a:latin typeface="Century Gothic"/>
                <a:ea typeface="+mn-lt"/>
                <a:cs typeface="+mn-lt"/>
              </a:rPr>
              <a:t>. </a:t>
            </a:r>
            <a:endParaRPr lang="en-CA" sz="1600" dirty="0">
              <a:latin typeface="Century Gothic"/>
              <a:ea typeface="+mn-lt"/>
              <a:cs typeface="+mn-lt"/>
            </a:endParaRPr>
          </a:p>
          <a:p>
            <a:pPr>
              <a:buNone/>
            </a:pPr>
            <a:endParaRPr lang="en-CA" sz="1600">
              <a:latin typeface="Garamond"/>
              <a:ea typeface="+mn-lt"/>
              <a:cs typeface="+mn-lt"/>
            </a:endParaRPr>
          </a:p>
          <a:p>
            <a:pPr>
              <a:buNone/>
            </a:pPr>
            <a:r>
              <a:rPr lang="en-CA" sz="2400" dirty="0">
                <a:latin typeface="Garamond"/>
                <a:ea typeface="+mn-lt"/>
                <a:cs typeface="+mn-lt"/>
              </a:rPr>
              <a:t>This website lets students to download and securely send transcripts to participating post-secondary institutions quickly and conveniently!  First 25 are free!</a:t>
            </a:r>
          </a:p>
          <a:p>
            <a:pPr>
              <a:buNone/>
            </a:pPr>
            <a:endParaRPr lang="en-CA" sz="2400">
              <a:latin typeface="Garamond"/>
              <a:ea typeface="+mn-lt"/>
              <a:cs typeface="+mn-lt"/>
            </a:endParaRPr>
          </a:p>
          <a:p>
            <a:pPr>
              <a:buNone/>
            </a:pPr>
            <a:r>
              <a:rPr lang="en-CA" sz="2400" dirty="0">
                <a:latin typeface="Garamond"/>
                <a:ea typeface="+mn-lt"/>
                <a:cs typeface="+mn-lt"/>
              </a:rPr>
              <a:t>Failure to submit a transcript on time may delay a student’s acceptance to post-secondary!  </a:t>
            </a:r>
            <a:endParaRPr lang="en-CA" sz="2400" dirty="0">
              <a:cs typeface="Calibri"/>
            </a:endParaRPr>
          </a:p>
          <a:p>
            <a:pPr marL="0" indent="0">
              <a:lnSpc>
                <a:spcPct val="114999"/>
              </a:lnSpc>
              <a:spcBef>
                <a:spcPts val="0"/>
              </a:spcBef>
              <a:buNone/>
            </a:pPr>
            <a:endParaRPr lang="en-CA" sz="1800" b="1">
              <a:latin typeface="Century Gothic"/>
              <a:ea typeface="+mn-lt"/>
              <a:cs typeface="+mn-lt"/>
            </a:endParaRPr>
          </a:p>
          <a:p>
            <a:pPr marL="0" indent="0">
              <a:lnSpc>
                <a:spcPct val="114999"/>
              </a:lnSpc>
              <a:spcBef>
                <a:spcPts val="0"/>
              </a:spcBef>
              <a:buNone/>
            </a:pPr>
            <a:r>
              <a:rPr lang="en-CA" sz="1800" b="1" dirty="0">
                <a:latin typeface="Century Gothic"/>
                <a:ea typeface="+mn-lt"/>
                <a:cs typeface="+mn-lt"/>
              </a:rPr>
              <a:t>STS INSTRUCTIONS:</a:t>
            </a:r>
          </a:p>
          <a:p>
            <a:pPr marL="0" indent="0">
              <a:lnSpc>
                <a:spcPct val="114999"/>
              </a:lnSpc>
              <a:spcBef>
                <a:spcPts val="0"/>
              </a:spcBef>
              <a:buNone/>
            </a:pPr>
            <a:r>
              <a:rPr lang="en-CA" sz="1800" b="1" dirty="0">
                <a:latin typeface="Century Gothic"/>
                <a:ea typeface="+mn-lt"/>
                <a:cs typeface="+mn-lt"/>
                <a:hlinkClick r:id="rId3"/>
              </a:rPr>
              <a:t>https://youtu.be/SSo_U7XmH8k</a:t>
            </a:r>
            <a:endParaRPr lang="en-CA" sz="1800" b="1" dirty="0">
              <a:latin typeface="Century Gothic"/>
              <a:ea typeface="+mn-lt"/>
              <a:cs typeface="+mn-lt"/>
            </a:endParaRPr>
          </a:p>
        </p:txBody>
      </p:sp>
    </p:spTree>
    <p:extLst>
      <p:ext uri="{BB962C8B-B14F-4D97-AF65-F5344CB8AC3E}">
        <p14:creationId xmlns:p14="http://schemas.microsoft.com/office/powerpoint/2010/main" val="3705574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E25E8-8B74-4361-8CC0-A7000C52D2C1}"/>
              </a:ext>
            </a:extLst>
          </p:cNvPr>
          <p:cNvSpPr>
            <a:spLocks noGrp="1"/>
          </p:cNvSpPr>
          <p:nvPr>
            <p:ph type="title"/>
          </p:nvPr>
        </p:nvSpPr>
        <p:spPr>
          <a:xfrm>
            <a:off x="772161" y="1188637"/>
            <a:ext cx="3440522" cy="4480726"/>
          </a:xfrm>
        </p:spPr>
        <p:txBody>
          <a:bodyPr>
            <a:normAutofit/>
          </a:bodyPr>
          <a:lstStyle/>
          <a:p>
            <a:pPr algn="r"/>
            <a:r>
              <a:rPr lang="en-US" sz="3500" b="1">
                <a:latin typeface="Century Gothic"/>
              </a:rPr>
              <a:t> </a:t>
            </a:r>
            <a:r>
              <a:rPr lang="en-CA" sz="3500" b="1">
                <a:latin typeface="Century Gothic"/>
              </a:rPr>
              <a:t>POST-SECONDARY INFORMATION SESSIONS</a:t>
            </a:r>
            <a:endParaRPr lang="en-US" sz="3500">
              <a:ea typeface="+mj-lt"/>
              <a:cs typeface="+mj-lt"/>
            </a:endParaRPr>
          </a:p>
          <a:p>
            <a:pPr algn="r"/>
            <a:endParaRPr lang="en-US" sz="3500" b="1">
              <a:latin typeface="Century Gothic" panose="020B0502020202020204" pitchFamily="34" charset="0"/>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1F408E-D0E2-4C68-ADF0-A12E33D85136}"/>
              </a:ext>
            </a:extLst>
          </p:cNvPr>
          <p:cNvSpPr>
            <a:spLocks noGrp="1"/>
          </p:cNvSpPr>
          <p:nvPr>
            <p:ph idx="1"/>
          </p:nvPr>
        </p:nvSpPr>
        <p:spPr>
          <a:xfrm>
            <a:off x="4768900" y="902876"/>
            <a:ext cx="6401479" cy="5331849"/>
          </a:xfrm>
        </p:spPr>
        <p:txBody>
          <a:bodyPr anchor="ctr">
            <a:normAutofit/>
          </a:bodyPr>
          <a:lstStyle/>
          <a:p>
            <a:pPr marL="0" indent="0">
              <a:lnSpc>
                <a:spcPct val="100000"/>
              </a:lnSpc>
              <a:spcBef>
                <a:spcPts val="0"/>
              </a:spcBef>
              <a:buNone/>
            </a:pPr>
            <a:r>
              <a:rPr lang="en-CA" b="1" dirty="0">
                <a:latin typeface="Century Gothic"/>
                <a:ea typeface="+mn-lt"/>
                <a:cs typeface="+mn-lt"/>
              </a:rPr>
              <a:t>Mark your Calendars!</a:t>
            </a:r>
          </a:p>
          <a:p>
            <a:pPr marL="0" indent="0">
              <a:lnSpc>
                <a:spcPct val="100000"/>
              </a:lnSpc>
              <a:spcBef>
                <a:spcPts val="0"/>
              </a:spcBef>
              <a:buNone/>
            </a:pPr>
            <a:endParaRPr lang="en-CA" b="1" dirty="0">
              <a:latin typeface="Century Gothic"/>
              <a:cs typeface="Calibri"/>
            </a:endParaRPr>
          </a:p>
          <a:p>
            <a:pPr marL="0" indent="0">
              <a:lnSpc>
                <a:spcPct val="150000"/>
              </a:lnSpc>
              <a:spcBef>
                <a:spcPts val="0"/>
              </a:spcBef>
              <a:buNone/>
            </a:pPr>
            <a:r>
              <a:rPr lang="en-CA" sz="2400" dirty="0">
                <a:latin typeface="Garamond"/>
                <a:cs typeface="Calibri"/>
              </a:rPr>
              <a:t>Info sessions are both in-person and virtual this year. For more info, go to:</a:t>
            </a:r>
          </a:p>
          <a:p>
            <a:pPr marL="0" indent="0">
              <a:lnSpc>
                <a:spcPct val="150000"/>
              </a:lnSpc>
              <a:spcBef>
                <a:spcPts val="0"/>
              </a:spcBef>
              <a:buNone/>
            </a:pPr>
            <a:endParaRPr lang="en-CA" sz="2400" dirty="0">
              <a:latin typeface="Garamond"/>
              <a:cs typeface="Calibri"/>
            </a:endParaRPr>
          </a:p>
          <a:p>
            <a:pPr marL="342900" indent="-342900">
              <a:lnSpc>
                <a:spcPct val="150000"/>
              </a:lnSpc>
              <a:spcBef>
                <a:spcPts val="0"/>
              </a:spcBef>
            </a:pPr>
            <a:r>
              <a:rPr lang="en-CA" sz="2400" dirty="0">
                <a:latin typeface="Garamond"/>
                <a:cs typeface="Calibri"/>
              </a:rPr>
              <a:t>Institution websites</a:t>
            </a:r>
          </a:p>
          <a:p>
            <a:pPr marL="342900" indent="-342900">
              <a:lnSpc>
                <a:spcPct val="150000"/>
              </a:lnSpc>
              <a:spcBef>
                <a:spcPts val="0"/>
              </a:spcBef>
            </a:pPr>
            <a:r>
              <a:rPr lang="en-CA" sz="2400" dirty="0">
                <a:latin typeface="Garamond"/>
                <a:cs typeface="Calibri"/>
              </a:rPr>
              <a:t>Grade 12 Info Handout in Teams</a:t>
            </a:r>
          </a:p>
          <a:p>
            <a:pPr marL="342900" indent="-342900">
              <a:lnSpc>
                <a:spcPct val="150000"/>
              </a:lnSpc>
              <a:spcBef>
                <a:spcPts val="0"/>
              </a:spcBef>
            </a:pPr>
            <a:r>
              <a:rPr lang="en-CA" sz="2400" dirty="0" err="1">
                <a:latin typeface="Garamond"/>
                <a:cs typeface="Calibri"/>
              </a:rPr>
              <a:t>Moscrop</a:t>
            </a:r>
            <a:r>
              <a:rPr lang="en-CA" sz="2400" dirty="0">
                <a:latin typeface="Garamond"/>
                <a:cs typeface="Calibri"/>
              </a:rPr>
              <a:t> Student Services Blog</a:t>
            </a:r>
          </a:p>
          <a:p>
            <a:pPr marL="342900" indent="-342900">
              <a:lnSpc>
                <a:spcPct val="150000"/>
              </a:lnSpc>
              <a:spcBef>
                <a:spcPts val="0"/>
              </a:spcBef>
            </a:pPr>
            <a:r>
              <a:rPr lang="en-CA" sz="2400" dirty="0" err="1">
                <a:latin typeface="Garamond"/>
                <a:cs typeface="Calibri"/>
              </a:rPr>
              <a:t>Moscrop</a:t>
            </a:r>
            <a:r>
              <a:rPr lang="en-CA" sz="2400" dirty="0">
                <a:latin typeface="Garamond"/>
                <a:cs typeface="Calibri"/>
              </a:rPr>
              <a:t> Student Services Instagram</a:t>
            </a:r>
          </a:p>
          <a:p>
            <a:pPr marL="342900" indent="-342900">
              <a:lnSpc>
                <a:spcPct val="100000"/>
              </a:lnSpc>
              <a:spcBef>
                <a:spcPts val="0"/>
              </a:spcBef>
            </a:pPr>
            <a:endParaRPr lang="en-CA" dirty="0">
              <a:latin typeface="Century Gothic"/>
              <a:cs typeface="Calibri"/>
            </a:endParaRPr>
          </a:p>
        </p:txBody>
      </p:sp>
    </p:spTree>
    <p:extLst>
      <p:ext uri="{BB962C8B-B14F-4D97-AF65-F5344CB8AC3E}">
        <p14:creationId xmlns:p14="http://schemas.microsoft.com/office/powerpoint/2010/main" val="3796874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E25E8-8B74-4361-8CC0-A7000C52D2C1}"/>
              </a:ext>
            </a:extLst>
          </p:cNvPr>
          <p:cNvSpPr>
            <a:spLocks noGrp="1"/>
          </p:cNvSpPr>
          <p:nvPr>
            <p:ph type="title"/>
          </p:nvPr>
        </p:nvSpPr>
        <p:spPr>
          <a:xfrm>
            <a:off x="772161" y="1188637"/>
            <a:ext cx="3291840" cy="4480726"/>
          </a:xfrm>
        </p:spPr>
        <p:txBody>
          <a:bodyPr>
            <a:normAutofit/>
          </a:bodyPr>
          <a:lstStyle/>
          <a:p>
            <a:pPr algn="r"/>
            <a:r>
              <a:rPr lang="en-US" sz="3500" b="1" dirty="0">
                <a:latin typeface="Century Gothic" panose="020B0502020202020204" pitchFamily="34" charset="0"/>
              </a:rPr>
              <a:t>UBC ADMISSIONS SUMMARY</a:t>
            </a:r>
            <a:br>
              <a:rPr lang="en-US" sz="3500" b="1" dirty="0">
                <a:latin typeface="Century Gothic" panose="020B0502020202020204" pitchFamily="34" charset="0"/>
              </a:rPr>
            </a:br>
            <a:r>
              <a:rPr lang="en-US" sz="3500" b="1" dirty="0">
                <a:latin typeface="Century Gothic" panose="020B0502020202020204" pitchFamily="34" charset="0"/>
              </a:rPr>
              <a:t> </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1F408E-D0E2-4C68-ADF0-A12E33D85136}"/>
              </a:ext>
            </a:extLst>
          </p:cNvPr>
          <p:cNvSpPr>
            <a:spLocks noGrp="1"/>
          </p:cNvSpPr>
          <p:nvPr>
            <p:ph idx="1"/>
          </p:nvPr>
        </p:nvSpPr>
        <p:spPr>
          <a:xfrm>
            <a:off x="4653011" y="687123"/>
            <a:ext cx="6895248" cy="2551419"/>
          </a:xfrm>
        </p:spPr>
        <p:txBody>
          <a:bodyPr anchor="ctr">
            <a:normAutofit fontScale="70000" lnSpcReduction="20000"/>
          </a:bodyPr>
          <a:lstStyle/>
          <a:p>
            <a:pPr marL="0" indent="0">
              <a:lnSpc>
                <a:spcPct val="120000"/>
              </a:lnSpc>
              <a:buNone/>
            </a:pPr>
            <a:r>
              <a:rPr lang="en-US" sz="2300" dirty="0">
                <a:latin typeface="Century Gothic"/>
              </a:rPr>
              <a:t>See Grade 12 Team file “UBC Admissions Summary Sheet” for more info on UBC admissions requirements, programs, dates and deadlines, etc. (No major changes this year.)</a:t>
            </a:r>
            <a:endParaRPr lang="en-US" sz="2300" dirty="0">
              <a:cs typeface="Calibri"/>
            </a:endParaRPr>
          </a:p>
          <a:p>
            <a:pPr marL="0" indent="0">
              <a:lnSpc>
                <a:spcPct val="120000"/>
              </a:lnSpc>
              <a:buNone/>
            </a:pPr>
            <a:r>
              <a:rPr lang="en-US" sz="2300" b="1" u="sng" dirty="0">
                <a:latin typeface="Century Gothic"/>
              </a:rPr>
              <a:t>Note: Online courses</a:t>
            </a:r>
            <a:endParaRPr lang="en-US" sz="2300" u="sng" dirty="0">
              <a:latin typeface="Century Gothic"/>
            </a:endParaRPr>
          </a:p>
          <a:p>
            <a:pPr marL="0" indent="0">
              <a:lnSpc>
                <a:spcPct val="120000"/>
              </a:lnSpc>
              <a:buNone/>
            </a:pPr>
            <a:r>
              <a:rPr lang="en-US" sz="2000" dirty="0">
                <a:latin typeface="Century Gothic"/>
              </a:rPr>
              <a:t>If you want an online course to be considered in your admissions decision, the course be at least 50% completed by </a:t>
            </a:r>
            <a:r>
              <a:rPr lang="en-US" sz="2000" b="1" dirty="0">
                <a:latin typeface="Century Gothic"/>
              </a:rPr>
              <a:t>March 15, 2025. </a:t>
            </a:r>
            <a:r>
              <a:rPr lang="en-US" sz="2000" dirty="0">
                <a:latin typeface="Century Gothic"/>
              </a:rPr>
              <a:t>Please arrange with the online school that your interim grade is submitted by that deadline. </a:t>
            </a:r>
            <a:endParaRPr lang="en-US" sz="2000" dirty="0">
              <a:latin typeface="Calibri" panose="020F0502020204030204"/>
              <a:cs typeface="Calibri"/>
            </a:endParaRPr>
          </a:p>
          <a:p>
            <a:pPr marL="0" indent="0">
              <a:lnSpc>
                <a:spcPct val="120000"/>
              </a:lnSpc>
              <a:buNone/>
            </a:pPr>
            <a:r>
              <a:rPr lang="en-US" sz="2600" b="1" dirty="0">
                <a:latin typeface="Garamond"/>
              </a:rPr>
              <a:t>Important Dates:</a:t>
            </a:r>
            <a:endParaRPr lang="en-US" sz="2000" dirty="0">
              <a:latin typeface="Calibri" panose="020F0502020204030204"/>
              <a:cs typeface="Calibri"/>
            </a:endParaRPr>
          </a:p>
        </p:txBody>
      </p:sp>
      <p:graphicFrame>
        <p:nvGraphicFramePr>
          <p:cNvPr id="4" name="Table 4">
            <a:extLst>
              <a:ext uri="{FF2B5EF4-FFF2-40B4-BE49-F238E27FC236}">
                <a16:creationId xmlns:a16="http://schemas.microsoft.com/office/drawing/2014/main" id="{665A614F-445B-462E-B721-52B8A482AF1D}"/>
              </a:ext>
            </a:extLst>
          </p:cNvPr>
          <p:cNvGraphicFramePr>
            <a:graphicFrameLocks noGrp="1"/>
          </p:cNvGraphicFramePr>
          <p:nvPr>
            <p:extLst>
              <p:ext uri="{D42A27DB-BD31-4B8C-83A1-F6EECF244321}">
                <p14:modId xmlns:p14="http://schemas.microsoft.com/office/powerpoint/2010/main" val="4174784762"/>
              </p:ext>
            </p:extLst>
          </p:nvPr>
        </p:nvGraphicFramePr>
        <p:xfrm>
          <a:off x="4672641" y="3220528"/>
          <a:ext cx="6882543" cy="3004241"/>
        </p:xfrm>
        <a:graphic>
          <a:graphicData uri="http://schemas.openxmlformats.org/drawingml/2006/table">
            <a:tbl>
              <a:tblPr firstRow="1" bandRow="1">
                <a:tableStyleId>{5940675A-B579-460E-94D1-54222C63F5DA}</a:tableStyleId>
              </a:tblPr>
              <a:tblGrid>
                <a:gridCol w="2037010">
                  <a:extLst>
                    <a:ext uri="{9D8B030D-6E8A-4147-A177-3AD203B41FA5}">
                      <a16:colId xmlns:a16="http://schemas.microsoft.com/office/drawing/2014/main" val="3642017670"/>
                    </a:ext>
                  </a:extLst>
                </a:gridCol>
                <a:gridCol w="4845533">
                  <a:extLst>
                    <a:ext uri="{9D8B030D-6E8A-4147-A177-3AD203B41FA5}">
                      <a16:colId xmlns:a16="http://schemas.microsoft.com/office/drawing/2014/main" val="1441165349"/>
                    </a:ext>
                  </a:extLst>
                </a:gridCol>
              </a:tblGrid>
              <a:tr h="1006497">
                <a:tc>
                  <a:txBody>
                    <a:bodyPr/>
                    <a:lstStyle/>
                    <a:p>
                      <a:pPr lvl="0">
                        <a:buNone/>
                      </a:pPr>
                      <a:r>
                        <a:rPr lang="en-US" sz="1800" u="none" strike="noStrike" noProof="0" dirty="0"/>
                        <a:t>Dec. 1, 2024</a:t>
                      </a:r>
                      <a:endParaRPr lang="en-US" sz="1800" dirty="0"/>
                    </a:p>
                  </a:txBody>
                  <a:tcPr/>
                </a:tc>
                <a:tc>
                  <a:txBody>
                    <a:bodyPr/>
                    <a:lstStyle/>
                    <a:p>
                      <a:pPr lvl="0" algn="l">
                        <a:lnSpc>
                          <a:spcPct val="100000"/>
                        </a:lnSpc>
                        <a:spcBef>
                          <a:spcPts val="0"/>
                        </a:spcBef>
                        <a:spcAft>
                          <a:spcPts val="0"/>
                        </a:spcAft>
                        <a:buNone/>
                      </a:pPr>
                      <a:r>
                        <a:rPr lang="en-US" sz="1800" u="none" strike="noStrike" noProof="0" dirty="0"/>
                        <a:t>Early Admission and Major Entrance Scholarship Application deadline</a:t>
                      </a:r>
                    </a:p>
                  </a:txBody>
                  <a:tcPr/>
                </a:tc>
                <a:extLst>
                  <a:ext uri="{0D108BD9-81ED-4DB2-BD59-A6C34878D82A}">
                    <a16:rowId xmlns:a16="http://schemas.microsoft.com/office/drawing/2014/main" val="3374845460"/>
                  </a:ext>
                </a:extLst>
              </a:tr>
              <a:tr h="670998">
                <a:tc>
                  <a:txBody>
                    <a:bodyPr/>
                    <a:lstStyle/>
                    <a:p>
                      <a:pPr lvl="0">
                        <a:buNone/>
                      </a:pPr>
                      <a:r>
                        <a:rPr lang="en-US" sz="1800" u="none" strike="noStrike" noProof="0" dirty="0"/>
                        <a:t>Jan. 15, 2025</a:t>
                      </a:r>
                      <a:endParaRPr lang="en-US" sz="1800" dirty="0"/>
                    </a:p>
                  </a:txBody>
                  <a:tcPr/>
                </a:tc>
                <a:tc>
                  <a:txBody>
                    <a:bodyPr/>
                    <a:lstStyle/>
                    <a:p>
                      <a:pPr lvl="0" algn="l">
                        <a:lnSpc>
                          <a:spcPct val="100000"/>
                        </a:lnSpc>
                        <a:spcBef>
                          <a:spcPts val="0"/>
                        </a:spcBef>
                        <a:spcAft>
                          <a:spcPts val="0"/>
                        </a:spcAft>
                        <a:buNone/>
                      </a:pPr>
                      <a:r>
                        <a:rPr lang="en-US" sz="1800" u="none" strike="noStrike" noProof="0" dirty="0"/>
                        <a:t>Regular Application deadline            </a:t>
                      </a:r>
                    </a:p>
                    <a:p>
                      <a:pPr lvl="0" algn="l">
                        <a:lnSpc>
                          <a:spcPct val="100000"/>
                        </a:lnSpc>
                        <a:spcBef>
                          <a:spcPts val="0"/>
                        </a:spcBef>
                        <a:spcAft>
                          <a:spcPts val="0"/>
                        </a:spcAft>
                        <a:buNone/>
                      </a:pPr>
                      <a:r>
                        <a:rPr lang="en-US" sz="1800" u="none" strike="noStrike" noProof="0" dirty="0"/>
                        <a:t>(for Sept 2025 start)</a:t>
                      </a:r>
                    </a:p>
                  </a:txBody>
                  <a:tcPr/>
                </a:tc>
                <a:extLst>
                  <a:ext uri="{0D108BD9-81ED-4DB2-BD59-A6C34878D82A}">
                    <a16:rowId xmlns:a16="http://schemas.microsoft.com/office/drawing/2014/main" val="3617783956"/>
                  </a:ext>
                </a:extLst>
              </a:tr>
              <a:tr h="472749">
                <a:tc>
                  <a:txBody>
                    <a:bodyPr/>
                    <a:lstStyle/>
                    <a:p>
                      <a:pPr lvl="0">
                        <a:buNone/>
                      </a:pPr>
                      <a:r>
                        <a:rPr lang="en-US" sz="1800" u="none" strike="noStrike" noProof="0" dirty="0"/>
                        <a:t>April-May 2025</a:t>
                      </a:r>
                      <a:endParaRPr lang="en-US" sz="1800" dirty="0"/>
                    </a:p>
                  </a:txBody>
                  <a:tcPr/>
                </a:tc>
                <a:tc>
                  <a:txBody>
                    <a:bodyPr/>
                    <a:lstStyle/>
                    <a:p>
                      <a:pPr lvl="0">
                        <a:buNone/>
                      </a:pPr>
                      <a:r>
                        <a:rPr lang="en-US" sz="1800" u="none" strike="noStrike" noProof="0"/>
                        <a:t>Most admissions offers are received</a:t>
                      </a:r>
                      <a:endParaRPr lang="en-US" sz="1800"/>
                    </a:p>
                  </a:txBody>
                  <a:tcPr/>
                </a:tc>
                <a:extLst>
                  <a:ext uri="{0D108BD9-81ED-4DB2-BD59-A6C34878D82A}">
                    <a16:rowId xmlns:a16="http://schemas.microsoft.com/office/drawing/2014/main" val="1541027605"/>
                  </a:ext>
                </a:extLst>
              </a:tr>
              <a:tr h="853997">
                <a:tc>
                  <a:txBody>
                    <a:bodyPr/>
                    <a:lstStyle/>
                    <a:p>
                      <a:pPr lvl="0">
                        <a:buNone/>
                      </a:pPr>
                      <a:r>
                        <a:rPr lang="en-US" sz="1800" u="none" strike="noStrike" noProof="0" dirty="0"/>
                        <a:t>June 30, 2025</a:t>
                      </a:r>
                      <a:endParaRPr lang="en-US" sz="1800" dirty="0"/>
                    </a:p>
                  </a:txBody>
                  <a:tcPr/>
                </a:tc>
                <a:tc>
                  <a:txBody>
                    <a:bodyPr/>
                    <a:lstStyle/>
                    <a:p>
                      <a:pPr marL="0" marR="0" lvl="0" indent="0" algn="l">
                        <a:lnSpc>
                          <a:spcPct val="100000"/>
                        </a:lnSpc>
                        <a:spcBef>
                          <a:spcPts val="500"/>
                        </a:spcBef>
                        <a:spcAft>
                          <a:spcPts val="0"/>
                        </a:spcAft>
                        <a:buNone/>
                      </a:pPr>
                      <a:r>
                        <a:rPr lang="en-US" sz="1800" u="none" strike="noStrike" noProof="0" dirty="0"/>
                        <a:t>Final deadline for course completion </a:t>
                      </a:r>
                      <a:endParaRPr lang="en-US" sz="1800" dirty="0"/>
                    </a:p>
                    <a:p>
                      <a:pPr marL="0" marR="0" lvl="0" indent="0" algn="l">
                        <a:lnSpc>
                          <a:spcPct val="100000"/>
                        </a:lnSpc>
                        <a:spcBef>
                          <a:spcPts val="500"/>
                        </a:spcBef>
                        <a:spcAft>
                          <a:spcPts val="0"/>
                        </a:spcAft>
                        <a:buNone/>
                      </a:pPr>
                      <a:r>
                        <a:rPr lang="en-US" sz="1800" u="none" strike="noStrike" noProof="0" dirty="0"/>
                        <a:t>(of in-school and online courses)</a:t>
                      </a:r>
                      <a:endParaRPr lang="en-US" sz="1800" dirty="0"/>
                    </a:p>
                  </a:txBody>
                  <a:tcPr/>
                </a:tc>
                <a:extLst>
                  <a:ext uri="{0D108BD9-81ED-4DB2-BD59-A6C34878D82A}">
                    <a16:rowId xmlns:a16="http://schemas.microsoft.com/office/drawing/2014/main" val="3950268479"/>
                  </a:ext>
                </a:extLst>
              </a:tr>
            </a:tbl>
          </a:graphicData>
        </a:graphic>
      </p:graphicFrame>
    </p:spTree>
    <p:extLst>
      <p:ext uri="{BB962C8B-B14F-4D97-AF65-F5344CB8AC3E}">
        <p14:creationId xmlns:p14="http://schemas.microsoft.com/office/powerpoint/2010/main" val="267242668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25F61-2F8A-4179-8491-AB33EF481E68}"/>
              </a:ext>
            </a:extLst>
          </p:cNvPr>
          <p:cNvSpPr>
            <a:spLocks noGrp="1"/>
          </p:cNvSpPr>
          <p:nvPr>
            <p:ph type="title"/>
          </p:nvPr>
        </p:nvSpPr>
        <p:spPr/>
        <p:txBody>
          <a:bodyPr/>
          <a:lstStyle/>
          <a:p>
            <a:r>
              <a:rPr lang="en-US" dirty="0">
                <a:solidFill>
                  <a:srgbClr val="0070C0"/>
                </a:solidFill>
              </a:rPr>
              <a:t>UBC - supports for applicants</a:t>
            </a:r>
          </a:p>
        </p:txBody>
      </p:sp>
      <p:sp>
        <p:nvSpPr>
          <p:cNvPr id="3" name="Content Placeholder 2">
            <a:extLst>
              <a:ext uri="{FF2B5EF4-FFF2-40B4-BE49-F238E27FC236}">
                <a16:creationId xmlns:a16="http://schemas.microsoft.com/office/drawing/2014/main" id="{0F188501-7C28-4BE4-B307-859BFAE34A1C}"/>
              </a:ext>
            </a:extLst>
          </p:cNvPr>
          <p:cNvSpPr>
            <a:spLocks noGrp="1"/>
          </p:cNvSpPr>
          <p:nvPr>
            <p:ph idx="1"/>
          </p:nvPr>
        </p:nvSpPr>
        <p:spPr/>
        <p:txBody>
          <a:bodyPr>
            <a:normAutofit/>
          </a:bodyPr>
          <a:lstStyle/>
          <a:p>
            <a:r>
              <a:rPr lang="en-US" dirty="0"/>
              <a:t>Virtual “All About UBC” Information sessions - 2 per week</a:t>
            </a:r>
          </a:p>
          <a:p>
            <a:r>
              <a:rPr lang="en-US" dirty="0"/>
              <a:t>Application Workshops</a:t>
            </a:r>
          </a:p>
          <a:p>
            <a:r>
              <a:rPr lang="en-US" dirty="0"/>
              <a:t>Online Engineering Info Sessions</a:t>
            </a:r>
          </a:p>
          <a:p>
            <a:r>
              <a:rPr lang="en-US" dirty="0"/>
              <a:t>Entrance Scholarships </a:t>
            </a:r>
          </a:p>
          <a:p>
            <a:r>
              <a:rPr lang="en-US" dirty="0"/>
              <a:t>Campus Tours – in-person and virtual</a:t>
            </a:r>
          </a:p>
          <a:p>
            <a:r>
              <a:rPr lang="en-US" dirty="0"/>
              <a:t>Sign up at </a:t>
            </a:r>
            <a:r>
              <a:rPr lang="en-US" dirty="0">
                <a:hlinkClick r:id="rId2"/>
              </a:rPr>
              <a:t>https://account.you.ubc.ca/s/events?information-sessions</a:t>
            </a:r>
            <a:endParaRPr lang="en-US" dirty="0"/>
          </a:p>
          <a:p>
            <a:r>
              <a:rPr lang="en-US" dirty="0"/>
              <a:t>Personal Profile tips - </a:t>
            </a:r>
            <a:r>
              <a:rPr lang="en-US" dirty="0">
                <a:hlinkClick r:id="rId3"/>
              </a:rPr>
              <a:t>https://you.ubc.ca/applying-ubc/how-to-apply/personal-profile/</a:t>
            </a:r>
            <a:endParaRPr lang="en-US" dirty="0"/>
          </a:p>
          <a:p>
            <a:pPr marL="0" indent="0">
              <a:buNone/>
            </a:pPr>
            <a:endParaRPr lang="en-US" dirty="0"/>
          </a:p>
        </p:txBody>
      </p:sp>
    </p:spTree>
    <p:extLst>
      <p:ext uri="{BB962C8B-B14F-4D97-AF65-F5344CB8AC3E}">
        <p14:creationId xmlns:p14="http://schemas.microsoft.com/office/powerpoint/2010/main" val="1315983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5C4E-61A3-4D0F-8FB9-A114A2C426E0}"/>
              </a:ext>
            </a:extLst>
          </p:cNvPr>
          <p:cNvSpPr>
            <a:spLocks noGrp="1"/>
          </p:cNvSpPr>
          <p:nvPr>
            <p:ph type="title"/>
          </p:nvPr>
        </p:nvSpPr>
        <p:spPr>
          <a:xfrm>
            <a:off x="838200" y="365126"/>
            <a:ext cx="10515600" cy="705686"/>
          </a:xfrm>
        </p:spPr>
        <p:txBody>
          <a:bodyPr/>
          <a:lstStyle/>
          <a:p>
            <a:r>
              <a:rPr lang="en-US" dirty="0">
                <a:solidFill>
                  <a:srgbClr val="0070C0"/>
                </a:solidFill>
              </a:rPr>
              <a:t>UBC Personal Profile Questions</a:t>
            </a:r>
          </a:p>
        </p:txBody>
      </p:sp>
      <p:sp>
        <p:nvSpPr>
          <p:cNvPr id="3" name="Content Placeholder 2">
            <a:extLst>
              <a:ext uri="{FF2B5EF4-FFF2-40B4-BE49-F238E27FC236}">
                <a16:creationId xmlns:a16="http://schemas.microsoft.com/office/drawing/2014/main" id="{05A29771-AFF0-4EAD-8F57-B4364C739BA5}"/>
              </a:ext>
            </a:extLst>
          </p:cNvPr>
          <p:cNvSpPr>
            <a:spLocks noGrp="1"/>
          </p:cNvSpPr>
          <p:nvPr>
            <p:ph idx="1"/>
          </p:nvPr>
        </p:nvSpPr>
        <p:spPr>
          <a:xfrm>
            <a:off x="838200" y="1239252"/>
            <a:ext cx="10515600" cy="5618748"/>
          </a:xfrm>
        </p:spPr>
        <p:txBody>
          <a:bodyPr>
            <a:normAutofit fontScale="70000" lnSpcReduction="20000"/>
          </a:bodyPr>
          <a:lstStyle/>
          <a:p>
            <a:pPr marL="0" indent="0">
              <a:buNone/>
            </a:pPr>
            <a:r>
              <a:rPr lang="en-US" dirty="0"/>
              <a:t>Depending on which degree(s) you apply to, you’ll be asked to answer some or all of the following questions in your personal profile:</a:t>
            </a:r>
          </a:p>
          <a:p>
            <a:pPr lvl="1">
              <a:buFont typeface="Wingdings" panose="05000000000000000000" pitchFamily="2" charset="2"/>
              <a:buChar char="Ø"/>
            </a:pPr>
            <a:r>
              <a:rPr lang="en-US" sz="3100" dirty="0">
                <a:solidFill>
                  <a:srgbClr val="FF0000"/>
                </a:solidFill>
              </a:rPr>
              <a:t>Tell us about who you are. How would your family, friends, and/or members of your community describe you? If possible, please include something about yourself that you are most proud of and why.</a:t>
            </a:r>
          </a:p>
          <a:p>
            <a:pPr marL="457200" lvl="1" indent="0">
              <a:buNone/>
            </a:pPr>
            <a:endParaRPr lang="en-US" dirty="0">
              <a:solidFill>
                <a:srgbClr val="FF0000"/>
              </a:solidFill>
            </a:endParaRPr>
          </a:p>
          <a:p>
            <a:pPr lvl="1">
              <a:buFont typeface="Wingdings" panose="05000000000000000000" pitchFamily="2" charset="2"/>
              <a:buChar char="Ø"/>
            </a:pPr>
            <a:r>
              <a:rPr lang="en-US" sz="3100" dirty="0">
                <a:solidFill>
                  <a:srgbClr val="FF0000"/>
                </a:solidFill>
              </a:rPr>
              <a:t>What is important to you? And why?</a:t>
            </a:r>
          </a:p>
          <a:p>
            <a:pPr marL="457200" lvl="1" indent="0">
              <a:buNone/>
            </a:pPr>
            <a:endParaRPr lang="en-US" sz="3100" dirty="0">
              <a:solidFill>
                <a:srgbClr val="FF0000"/>
              </a:solidFill>
            </a:endParaRPr>
          </a:p>
          <a:p>
            <a:pPr lvl="1">
              <a:buFont typeface="Wingdings" panose="05000000000000000000" pitchFamily="2" charset="2"/>
              <a:buChar char="Ø"/>
            </a:pPr>
            <a:r>
              <a:rPr lang="en-US" sz="3100" dirty="0">
                <a:solidFill>
                  <a:srgbClr val="FF0000"/>
                </a:solidFill>
              </a:rPr>
              <a:t>Describe up to five activities that you have pursued or accomplishments achieved in one or more of the following areas. Please outline the nature of your responsibilities within these activities:</a:t>
            </a:r>
          </a:p>
          <a:p>
            <a:pPr lvl="2"/>
            <a:r>
              <a:rPr lang="en-US" sz="2600" dirty="0"/>
              <a:t>Club				Athletics</a:t>
            </a:r>
          </a:p>
          <a:p>
            <a:pPr lvl="2"/>
            <a:r>
              <a:rPr lang="en-US" sz="2600" dirty="0"/>
              <a:t>Family/community responsibilities	Volunteer</a:t>
            </a:r>
          </a:p>
          <a:p>
            <a:pPr lvl="2"/>
            <a:r>
              <a:rPr lang="en-US" sz="2600" dirty="0"/>
              <a:t>Creative or performing arts	Service to others</a:t>
            </a:r>
          </a:p>
          <a:p>
            <a:pPr lvl="2"/>
            <a:r>
              <a:rPr lang="en-US" sz="2600" dirty="0"/>
              <a:t>Work/employment</a:t>
            </a:r>
          </a:p>
          <a:p>
            <a:pPr marL="457200" lvl="1" indent="0">
              <a:buNone/>
            </a:pPr>
            <a:endParaRPr lang="en-US" dirty="0"/>
          </a:p>
          <a:p>
            <a:pPr lvl="1">
              <a:buFont typeface="Wingdings" panose="05000000000000000000" pitchFamily="2" charset="2"/>
              <a:buChar char="Ø"/>
            </a:pPr>
            <a:r>
              <a:rPr lang="en-US" sz="3400" dirty="0">
                <a:solidFill>
                  <a:srgbClr val="FF0000"/>
                </a:solidFill>
              </a:rPr>
              <a:t>Tell us more about one or two activities listed above that are most important to you. Please explain the role you played and what you learned in the process. You will be asked for a reference who can speak to your response</a:t>
            </a:r>
            <a:r>
              <a:rPr lang="en-US" dirty="0"/>
              <a:t>.</a:t>
            </a:r>
          </a:p>
          <a:p>
            <a:pPr marL="457200" lvl="1" indent="0">
              <a:buNone/>
            </a:pPr>
            <a:endParaRPr lang="en-US" dirty="0"/>
          </a:p>
          <a:p>
            <a:pPr marL="457200" lvl="1" indent="0">
              <a:buNone/>
            </a:pPr>
            <a:r>
              <a:rPr lang="en-US" dirty="0"/>
              <a:t>*NOTE:  Sauder School of Business and the Faculty of Education – have a few additional questions </a:t>
            </a:r>
          </a:p>
          <a:p>
            <a:endParaRPr lang="en-US" dirty="0"/>
          </a:p>
        </p:txBody>
      </p:sp>
    </p:spTree>
    <p:extLst>
      <p:ext uri="{BB962C8B-B14F-4D97-AF65-F5344CB8AC3E}">
        <p14:creationId xmlns:p14="http://schemas.microsoft.com/office/powerpoint/2010/main" val="121282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40974-0F7C-4023-A3D8-018090F8884C}"/>
              </a:ext>
            </a:extLst>
          </p:cNvPr>
          <p:cNvSpPr>
            <a:spLocks noGrp="1"/>
          </p:cNvSpPr>
          <p:nvPr>
            <p:ph type="title"/>
          </p:nvPr>
        </p:nvSpPr>
        <p:spPr>
          <a:xfrm>
            <a:off x="4965430" y="629268"/>
            <a:ext cx="6586491" cy="1286160"/>
          </a:xfrm>
        </p:spPr>
        <p:txBody>
          <a:bodyPr anchor="b">
            <a:normAutofit/>
          </a:bodyPr>
          <a:lstStyle/>
          <a:p>
            <a:endParaRPr lang="en-US"/>
          </a:p>
        </p:txBody>
      </p:sp>
      <p:sp>
        <p:nvSpPr>
          <p:cNvPr id="3" name="Content Placeholder 2">
            <a:extLst>
              <a:ext uri="{FF2B5EF4-FFF2-40B4-BE49-F238E27FC236}">
                <a16:creationId xmlns:a16="http://schemas.microsoft.com/office/drawing/2014/main" id="{3E9894C1-A8E1-4233-A52C-56B3B67DC3BF}"/>
              </a:ext>
            </a:extLst>
          </p:cNvPr>
          <p:cNvSpPr>
            <a:spLocks noGrp="1"/>
          </p:cNvSpPr>
          <p:nvPr>
            <p:ph idx="1"/>
          </p:nvPr>
        </p:nvSpPr>
        <p:spPr>
          <a:xfrm>
            <a:off x="4965431" y="2438400"/>
            <a:ext cx="6586489" cy="3785419"/>
          </a:xfrm>
        </p:spPr>
        <p:txBody>
          <a:bodyPr>
            <a:normAutofit lnSpcReduction="10000"/>
          </a:bodyPr>
          <a:lstStyle/>
          <a:p>
            <a:pPr marL="0" indent="0">
              <a:buNone/>
            </a:pPr>
            <a:r>
              <a:rPr lang="en-US" sz="4000" dirty="0"/>
              <a:t>We acknowledge and thank the Coast Salish Nations of </a:t>
            </a:r>
            <a:r>
              <a:rPr lang="en-US" sz="4000" dirty="0" err="1"/>
              <a:t>Musqueam</a:t>
            </a:r>
            <a:r>
              <a:rPr lang="en-US" sz="4000" dirty="0"/>
              <a:t>, </a:t>
            </a:r>
          </a:p>
          <a:p>
            <a:pPr marL="0" indent="0">
              <a:buNone/>
            </a:pPr>
            <a:r>
              <a:rPr lang="en-US" sz="4000" dirty="0" err="1"/>
              <a:t>Tsleil-Waututh</a:t>
            </a:r>
            <a:r>
              <a:rPr lang="en-US" sz="4000" dirty="0"/>
              <a:t> and Squamish on whose traditional territories we teach, learn   and live.</a:t>
            </a:r>
          </a:p>
        </p:txBody>
      </p:sp>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9FF5E"/>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90E2725-E672-4256-8B17-90BE96D6E777}"/>
              </a:ext>
            </a:extLst>
          </p:cNvPr>
          <p:cNvPicPr>
            <a:picLocks noChangeAspect="1"/>
          </p:cNvPicPr>
          <p:nvPr/>
        </p:nvPicPr>
        <p:blipFill>
          <a:blip r:embed="rId2"/>
          <a:stretch>
            <a:fillRect/>
          </a:stretch>
        </p:blipFill>
        <p:spPr>
          <a:xfrm>
            <a:off x="261257" y="629268"/>
            <a:ext cx="3539364" cy="4576764"/>
          </a:xfrm>
          <a:prstGeom prst="rect">
            <a:avLst/>
          </a:prstGeom>
        </p:spPr>
      </p:pic>
    </p:spTree>
    <p:extLst>
      <p:ext uri="{BB962C8B-B14F-4D97-AF65-F5344CB8AC3E}">
        <p14:creationId xmlns:p14="http://schemas.microsoft.com/office/powerpoint/2010/main" val="3696025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890FC-1AC7-4153-953C-0D637DD09900}"/>
              </a:ext>
            </a:extLst>
          </p:cNvPr>
          <p:cNvSpPr>
            <a:spLocks noGrp="1"/>
          </p:cNvSpPr>
          <p:nvPr>
            <p:ph type="title"/>
          </p:nvPr>
        </p:nvSpPr>
        <p:spPr/>
        <p:txBody>
          <a:bodyPr/>
          <a:lstStyle/>
          <a:p>
            <a:r>
              <a:rPr lang="en-US" dirty="0"/>
              <a:t>UBC – choosing a program</a:t>
            </a:r>
          </a:p>
        </p:txBody>
      </p:sp>
      <p:sp>
        <p:nvSpPr>
          <p:cNvPr id="3" name="Content Placeholder 2">
            <a:extLst>
              <a:ext uri="{FF2B5EF4-FFF2-40B4-BE49-F238E27FC236}">
                <a16:creationId xmlns:a16="http://schemas.microsoft.com/office/drawing/2014/main" id="{23F6547A-A8C3-4068-9C96-A86E0F700118}"/>
              </a:ext>
            </a:extLst>
          </p:cNvPr>
          <p:cNvSpPr>
            <a:spLocks noGrp="1"/>
          </p:cNvSpPr>
          <p:nvPr>
            <p:ph idx="1"/>
          </p:nvPr>
        </p:nvSpPr>
        <p:spPr/>
        <p:txBody>
          <a:bodyPr/>
          <a:lstStyle/>
          <a:p>
            <a:r>
              <a:rPr lang="en-US" dirty="0"/>
              <a:t>Must make a 1</a:t>
            </a:r>
            <a:r>
              <a:rPr lang="en-US" baseline="30000" dirty="0"/>
              <a:t>st</a:t>
            </a:r>
            <a:r>
              <a:rPr lang="en-US" dirty="0"/>
              <a:t> and a 2</a:t>
            </a:r>
            <a:r>
              <a:rPr lang="en-US" baseline="30000" dirty="0"/>
              <a:t>nd</a:t>
            </a:r>
            <a:r>
              <a:rPr lang="en-US" dirty="0"/>
              <a:t> choice</a:t>
            </a:r>
          </a:p>
          <a:p>
            <a:r>
              <a:rPr lang="en-US" dirty="0"/>
              <a:t>Can choose a mix of campuses (e.g. Vancouver and Okanagan programs)</a:t>
            </a:r>
          </a:p>
          <a:p>
            <a:r>
              <a:rPr lang="en-US" dirty="0"/>
              <a:t>If admitted to 1</a:t>
            </a:r>
            <a:r>
              <a:rPr lang="en-US" baseline="30000" dirty="0"/>
              <a:t>st</a:t>
            </a:r>
            <a:r>
              <a:rPr lang="en-US" dirty="0"/>
              <a:t> choice, you will NOT be considered for choice #2</a:t>
            </a:r>
          </a:p>
          <a:p>
            <a:r>
              <a:rPr lang="en-US" dirty="0"/>
              <a:t>If on hold for #1, then you WILL be considered for #2</a:t>
            </a:r>
          </a:p>
          <a:p>
            <a:r>
              <a:rPr lang="en-US" dirty="0"/>
              <a:t>Choose carefully</a:t>
            </a:r>
          </a:p>
          <a:p>
            <a:pPr lvl="1"/>
            <a:r>
              <a:rPr lang="en-US" dirty="0"/>
              <a:t>E.g. if choosing a competitive program like The Faculty of Science or Applied Sciences, a good 2</a:t>
            </a:r>
            <a:r>
              <a:rPr lang="en-US" baseline="30000" dirty="0"/>
              <a:t>nd</a:t>
            </a:r>
            <a:r>
              <a:rPr lang="en-US" dirty="0"/>
              <a:t> choice would be a less competitive program like Forestry or Land &amp; Food Systems</a:t>
            </a:r>
          </a:p>
        </p:txBody>
      </p:sp>
    </p:spTree>
    <p:extLst>
      <p:ext uri="{BB962C8B-B14F-4D97-AF65-F5344CB8AC3E}">
        <p14:creationId xmlns:p14="http://schemas.microsoft.com/office/powerpoint/2010/main" val="722445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F7BC6-7AD8-4D21-BD6F-DF2743958A31}"/>
              </a:ext>
            </a:extLst>
          </p:cNvPr>
          <p:cNvSpPr>
            <a:spLocks noGrp="1"/>
          </p:cNvSpPr>
          <p:nvPr>
            <p:ph type="title"/>
          </p:nvPr>
        </p:nvSpPr>
        <p:spPr/>
        <p:txBody>
          <a:bodyPr/>
          <a:lstStyle/>
          <a:p>
            <a:endParaRPr lang="en-US"/>
          </a:p>
        </p:txBody>
      </p:sp>
      <p:pic>
        <p:nvPicPr>
          <p:cNvPr id="4" name="Picture 4" descr="Chart&#10;&#10;Description automatically generated">
            <a:extLst>
              <a:ext uri="{FF2B5EF4-FFF2-40B4-BE49-F238E27FC236}">
                <a16:creationId xmlns:a16="http://schemas.microsoft.com/office/drawing/2014/main" id="{E7C2616A-8F47-CEC2-7C3D-8E546417D860}"/>
              </a:ext>
            </a:extLst>
          </p:cNvPr>
          <p:cNvPicPr>
            <a:picLocks noGrp="1" noChangeAspect="1"/>
          </p:cNvPicPr>
          <p:nvPr>
            <p:ph idx="1"/>
          </p:nvPr>
        </p:nvPicPr>
        <p:blipFill>
          <a:blip r:embed="rId2"/>
          <a:stretch>
            <a:fillRect/>
          </a:stretch>
        </p:blipFill>
        <p:spPr>
          <a:xfrm>
            <a:off x="-75916" y="-999350"/>
            <a:ext cx="11349514" cy="8523751"/>
          </a:xfrm>
        </p:spPr>
      </p:pic>
    </p:spTree>
    <p:extLst>
      <p:ext uri="{BB962C8B-B14F-4D97-AF65-F5344CB8AC3E}">
        <p14:creationId xmlns:p14="http://schemas.microsoft.com/office/powerpoint/2010/main" val="12200951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E25E8-8B74-4361-8CC0-A7000C52D2C1}"/>
              </a:ext>
            </a:extLst>
          </p:cNvPr>
          <p:cNvSpPr>
            <a:spLocks noGrp="1"/>
          </p:cNvSpPr>
          <p:nvPr>
            <p:ph type="title"/>
          </p:nvPr>
        </p:nvSpPr>
        <p:spPr>
          <a:xfrm>
            <a:off x="772161" y="1188637"/>
            <a:ext cx="3291840" cy="4480726"/>
          </a:xfrm>
        </p:spPr>
        <p:txBody>
          <a:bodyPr>
            <a:normAutofit/>
          </a:bodyPr>
          <a:lstStyle/>
          <a:p>
            <a:pPr algn="r"/>
            <a:r>
              <a:rPr lang="en-US" sz="3500" b="1">
                <a:latin typeface="Century Gothic" panose="020B0502020202020204" pitchFamily="34" charset="0"/>
              </a:rPr>
              <a:t>SFU </a:t>
            </a:r>
            <a:br>
              <a:rPr lang="en-US" sz="3500" b="1">
                <a:latin typeface="Century Gothic" panose="020B0502020202020204" pitchFamily="34" charset="0"/>
              </a:rPr>
            </a:br>
            <a:r>
              <a:rPr lang="en-US" sz="3500" b="1">
                <a:latin typeface="Century Gothic" panose="020B0502020202020204" pitchFamily="34" charset="0"/>
              </a:rPr>
              <a:t>ADMISSIONS SUMMARY</a:t>
            </a:r>
            <a:br>
              <a:rPr lang="en-US" sz="3500" b="1">
                <a:latin typeface="Century Gothic" panose="020B0502020202020204" pitchFamily="34" charset="0"/>
              </a:rPr>
            </a:br>
            <a:endParaRPr lang="en-US" sz="3500" b="1">
              <a:latin typeface="Century Gothic" panose="020B0502020202020204" pitchFamily="34" charset="0"/>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1F408E-D0E2-4C68-ADF0-A12E33D85136}"/>
              </a:ext>
            </a:extLst>
          </p:cNvPr>
          <p:cNvSpPr>
            <a:spLocks noGrp="1"/>
          </p:cNvSpPr>
          <p:nvPr>
            <p:ph idx="1"/>
          </p:nvPr>
        </p:nvSpPr>
        <p:spPr>
          <a:xfrm>
            <a:off x="4652420" y="863990"/>
            <a:ext cx="6890964" cy="2200878"/>
          </a:xfrm>
        </p:spPr>
        <p:txBody>
          <a:bodyPr anchor="ctr">
            <a:normAutofit fontScale="62500" lnSpcReduction="20000"/>
          </a:bodyPr>
          <a:lstStyle/>
          <a:p>
            <a:pPr marL="0" indent="0">
              <a:lnSpc>
                <a:spcPct val="100000"/>
              </a:lnSpc>
              <a:spcBef>
                <a:spcPts val="100"/>
              </a:spcBef>
              <a:buNone/>
            </a:pPr>
            <a:r>
              <a:rPr lang="en-US" sz="2000" b="1" dirty="0">
                <a:latin typeface="Garamond"/>
              </a:rPr>
              <a:t>See Grade 12 Team file </a:t>
            </a:r>
            <a:r>
              <a:rPr lang="en-US" sz="2000" dirty="0">
                <a:latin typeface="Garamond"/>
              </a:rPr>
              <a:t>“SFU Admissions Summary Sheet” for more info on SFU admissions requirements, programs, dates and deadlines, etc..</a:t>
            </a:r>
            <a:endParaRPr lang="en-US" sz="2000" dirty="0">
              <a:latin typeface="Garamond"/>
              <a:cs typeface="Calibri" panose="020F0502020204030204"/>
            </a:endParaRPr>
          </a:p>
          <a:p>
            <a:pPr marL="0" indent="0">
              <a:lnSpc>
                <a:spcPct val="100000"/>
              </a:lnSpc>
              <a:spcBef>
                <a:spcPts val="100"/>
              </a:spcBef>
              <a:buNone/>
            </a:pPr>
            <a:endParaRPr lang="en-US" sz="2000" dirty="0">
              <a:latin typeface="Garamond"/>
            </a:endParaRPr>
          </a:p>
          <a:p>
            <a:pPr marL="0" indent="0">
              <a:lnSpc>
                <a:spcPct val="120000"/>
              </a:lnSpc>
              <a:buNone/>
            </a:pPr>
            <a:r>
              <a:rPr lang="en-US" sz="2000" b="1" u="sng" dirty="0">
                <a:latin typeface="Century Gothic"/>
              </a:rPr>
              <a:t>“SFU ADMISSION COMPASS” </a:t>
            </a:r>
            <a:r>
              <a:rPr lang="en-US" sz="2000" b="1" dirty="0">
                <a:latin typeface="Century Gothic"/>
              </a:rPr>
              <a:t>- allows students to check their eligibility for different programs/ faculties</a:t>
            </a:r>
            <a:endParaRPr lang="en-US" sz="2000" dirty="0">
              <a:ea typeface="+mn-lt"/>
              <a:cs typeface="+mn-lt"/>
            </a:endParaRPr>
          </a:p>
          <a:p>
            <a:pPr marL="0" indent="0">
              <a:lnSpc>
                <a:spcPct val="120000"/>
              </a:lnSpc>
              <a:buNone/>
            </a:pPr>
            <a:r>
              <a:rPr lang="en-US" sz="2000" dirty="0">
                <a:latin typeface="Century Gothic"/>
              </a:rPr>
              <a:t>Note: If you are taking an online course and want it to be considered in your admissions decision, the course must be at least 50% completed by </a:t>
            </a:r>
            <a:r>
              <a:rPr lang="en-US" sz="2000" b="1" dirty="0">
                <a:latin typeface="Century Gothic"/>
              </a:rPr>
              <a:t>March 15th. </a:t>
            </a:r>
            <a:r>
              <a:rPr lang="en-US" sz="2000" dirty="0">
                <a:latin typeface="Century Gothic"/>
              </a:rPr>
              <a:t>The online school must also submit your interim grade by that date.</a:t>
            </a:r>
            <a:endParaRPr lang="en-US" sz="2000" dirty="0">
              <a:ea typeface="+mn-lt"/>
              <a:cs typeface="+mn-lt"/>
            </a:endParaRPr>
          </a:p>
          <a:p>
            <a:pPr marL="0" indent="0">
              <a:lnSpc>
                <a:spcPct val="120000"/>
              </a:lnSpc>
              <a:buNone/>
            </a:pPr>
            <a:r>
              <a:rPr lang="en-US" sz="2400" b="1" dirty="0">
                <a:latin typeface="Garamond"/>
              </a:rPr>
              <a:t>Important Dates:</a:t>
            </a:r>
            <a:endParaRPr lang="en-US" sz="2400" dirty="0">
              <a:latin typeface="Garamond"/>
            </a:endParaRPr>
          </a:p>
          <a:p>
            <a:pPr>
              <a:lnSpc>
                <a:spcPct val="120000"/>
              </a:lnSpc>
            </a:pPr>
            <a:endParaRPr lang="en-US" sz="2000" b="1" dirty="0">
              <a:latin typeface="Garamond" panose="02020404030301010803" pitchFamily="18" charset="0"/>
            </a:endParaRPr>
          </a:p>
        </p:txBody>
      </p:sp>
      <p:graphicFrame>
        <p:nvGraphicFramePr>
          <p:cNvPr id="4" name="Table 4">
            <a:extLst>
              <a:ext uri="{FF2B5EF4-FFF2-40B4-BE49-F238E27FC236}">
                <a16:creationId xmlns:a16="http://schemas.microsoft.com/office/drawing/2014/main" id="{EA2CF2B2-340F-4E31-96EF-11B22FDE3F56}"/>
              </a:ext>
            </a:extLst>
          </p:cNvPr>
          <p:cNvGraphicFramePr>
            <a:graphicFrameLocks noGrp="1"/>
          </p:cNvGraphicFramePr>
          <p:nvPr>
            <p:extLst>
              <p:ext uri="{D42A27DB-BD31-4B8C-83A1-F6EECF244321}">
                <p14:modId xmlns:p14="http://schemas.microsoft.com/office/powerpoint/2010/main" val="1708234822"/>
              </p:ext>
            </p:extLst>
          </p:nvPr>
        </p:nvGraphicFramePr>
        <p:xfrm>
          <a:off x="4672641" y="3019245"/>
          <a:ext cx="6876697" cy="3220507"/>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3642017670"/>
                    </a:ext>
                  </a:extLst>
                </a:gridCol>
                <a:gridCol w="4590697">
                  <a:extLst>
                    <a:ext uri="{9D8B030D-6E8A-4147-A177-3AD203B41FA5}">
                      <a16:colId xmlns:a16="http://schemas.microsoft.com/office/drawing/2014/main" val="1441165349"/>
                    </a:ext>
                  </a:extLst>
                </a:gridCol>
              </a:tblGrid>
              <a:tr h="1185035">
                <a:tc>
                  <a:txBody>
                    <a:bodyPr/>
                    <a:lstStyle/>
                    <a:p>
                      <a:pPr lvl="0">
                        <a:buNone/>
                      </a:pPr>
                      <a:r>
                        <a:rPr lang="en-US" sz="1800" u="none" strike="noStrike" noProof="0" dirty="0"/>
                        <a:t>Dec. 15, 2024</a:t>
                      </a:r>
                      <a:endParaRPr lang="en-US" sz="1800" dirty="0"/>
                    </a:p>
                  </a:txBody>
                  <a:tcPr/>
                </a:tc>
                <a:tc>
                  <a:txBody>
                    <a:bodyPr/>
                    <a:lstStyle/>
                    <a:p>
                      <a:pPr lvl="0" algn="l">
                        <a:lnSpc>
                          <a:spcPct val="100000"/>
                        </a:lnSpc>
                        <a:spcBef>
                          <a:spcPts val="0"/>
                        </a:spcBef>
                        <a:spcAft>
                          <a:spcPts val="0"/>
                        </a:spcAft>
                        <a:buNone/>
                      </a:pPr>
                      <a:r>
                        <a:rPr lang="en-US" sz="1800" u="none" strike="noStrike" noProof="0" dirty="0"/>
                        <a:t>Early Admission and Major Entrance Scholarship Application deadline</a:t>
                      </a:r>
                    </a:p>
                  </a:txBody>
                  <a:tcPr/>
                </a:tc>
                <a:extLst>
                  <a:ext uri="{0D108BD9-81ED-4DB2-BD59-A6C34878D82A}">
                    <a16:rowId xmlns:a16="http://schemas.microsoft.com/office/drawing/2014/main" val="3374845460"/>
                  </a:ext>
                </a:extLst>
              </a:tr>
              <a:tr h="641313">
                <a:tc>
                  <a:txBody>
                    <a:bodyPr/>
                    <a:lstStyle/>
                    <a:p>
                      <a:pPr lvl="0">
                        <a:buNone/>
                      </a:pPr>
                      <a:r>
                        <a:rPr lang="en-US" sz="1800" u="none" strike="noStrike" noProof="0" dirty="0"/>
                        <a:t>Jan. 31, 2025</a:t>
                      </a:r>
                      <a:endParaRPr lang="en-US" sz="1800" dirty="0"/>
                    </a:p>
                  </a:txBody>
                  <a:tcPr/>
                </a:tc>
                <a:tc>
                  <a:txBody>
                    <a:bodyPr/>
                    <a:lstStyle/>
                    <a:p>
                      <a:pPr lvl="0" algn="l">
                        <a:lnSpc>
                          <a:spcPct val="100000"/>
                        </a:lnSpc>
                        <a:spcBef>
                          <a:spcPts val="0"/>
                        </a:spcBef>
                        <a:spcAft>
                          <a:spcPts val="0"/>
                        </a:spcAft>
                        <a:buNone/>
                      </a:pPr>
                      <a:r>
                        <a:rPr lang="en-US" sz="1800" u="none" strike="noStrike" noProof="0" dirty="0"/>
                        <a:t>Regular Application deadline (for Sept 2025 start)</a:t>
                      </a:r>
                    </a:p>
                  </a:txBody>
                  <a:tcPr/>
                </a:tc>
                <a:extLst>
                  <a:ext uri="{0D108BD9-81ED-4DB2-BD59-A6C34878D82A}">
                    <a16:rowId xmlns:a16="http://schemas.microsoft.com/office/drawing/2014/main" val="3617783956"/>
                  </a:ext>
                </a:extLst>
              </a:tr>
              <a:tr h="655255">
                <a:tc>
                  <a:txBody>
                    <a:bodyPr/>
                    <a:lstStyle/>
                    <a:p>
                      <a:pPr lvl="0">
                        <a:buNone/>
                      </a:pPr>
                      <a:r>
                        <a:rPr lang="en-US" sz="1800" u="none" strike="noStrike" noProof="0" dirty="0"/>
                        <a:t>March 31, 2025</a:t>
                      </a:r>
                      <a:endParaRPr lang="en-US" sz="1800" dirty="0"/>
                    </a:p>
                  </a:txBody>
                  <a:tcPr/>
                </a:tc>
                <a:tc>
                  <a:txBody>
                    <a:bodyPr/>
                    <a:lstStyle/>
                    <a:p>
                      <a:pPr lvl="0">
                        <a:buNone/>
                      </a:pPr>
                      <a:r>
                        <a:rPr lang="en-US" sz="1800" u="none" strike="noStrike" noProof="0" dirty="0"/>
                        <a:t>Deadline to Self-Report grades (required)</a:t>
                      </a:r>
                    </a:p>
                  </a:txBody>
                  <a:tcPr/>
                </a:tc>
                <a:extLst>
                  <a:ext uri="{0D108BD9-81ED-4DB2-BD59-A6C34878D82A}">
                    <a16:rowId xmlns:a16="http://schemas.microsoft.com/office/drawing/2014/main" val="1541027605"/>
                  </a:ext>
                </a:extLst>
              </a:tr>
              <a:tr h="738904">
                <a:tc>
                  <a:txBody>
                    <a:bodyPr/>
                    <a:lstStyle/>
                    <a:p>
                      <a:pPr lvl="0">
                        <a:buNone/>
                      </a:pPr>
                      <a:r>
                        <a:rPr lang="en-US" sz="1800" u="none" strike="noStrike" noProof="0" dirty="0"/>
                        <a:t>June 30, 2025</a:t>
                      </a:r>
                      <a:endParaRPr lang="en-US" sz="1800" dirty="0"/>
                    </a:p>
                  </a:txBody>
                  <a:tcPr/>
                </a:tc>
                <a:tc>
                  <a:txBody>
                    <a:bodyPr/>
                    <a:lstStyle/>
                    <a:p>
                      <a:pPr marL="0" marR="0" lvl="0" indent="0" algn="l">
                        <a:lnSpc>
                          <a:spcPct val="120000"/>
                        </a:lnSpc>
                        <a:spcBef>
                          <a:spcPts val="500"/>
                        </a:spcBef>
                        <a:spcAft>
                          <a:spcPts val="0"/>
                        </a:spcAft>
                        <a:buNone/>
                      </a:pPr>
                      <a:r>
                        <a:rPr lang="en-US" sz="1800" u="none" strike="noStrike" noProof="0" dirty="0"/>
                        <a:t>Final deadline for course completion (in-person and online)</a:t>
                      </a:r>
                    </a:p>
                  </a:txBody>
                  <a:tcPr/>
                </a:tc>
                <a:extLst>
                  <a:ext uri="{0D108BD9-81ED-4DB2-BD59-A6C34878D82A}">
                    <a16:rowId xmlns:a16="http://schemas.microsoft.com/office/drawing/2014/main" val="3950268479"/>
                  </a:ext>
                </a:extLst>
              </a:tr>
            </a:tbl>
          </a:graphicData>
        </a:graphic>
      </p:graphicFrame>
    </p:spTree>
    <p:extLst>
      <p:ext uri="{BB962C8B-B14F-4D97-AF65-F5344CB8AC3E}">
        <p14:creationId xmlns:p14="http://schemas.microsoft.com/office/powerpoint/2010/main" val="40123155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E25E8-8B74-4361-8CC0-A7000C52D2C1}"/>
              </a:ext>
            </a:extLst>
          </p:cNvPr>
          <p:cNvSpPr>
            <a:spLocks noGrp="1"/>
          </p:cNvSpPr>
          <p:nvPr>
            <p:ph type="title"/>
          </p:nvPr>
        </p:nvSpPr>
        <p:spPr>
          <a:xfrm>
            <a:off x="772161" y="1188637"/>
            <a:ext cx="3440522" cy="4480726"/>
          </a:xfrm>
        </p:spPr>
        <p:txBody>
          <a:bodyPr>
            <a:normAutofit/>
          </a:bodyPr>
          <a:lstStyle/>
          <a:p>
            <a:pPr algn="r"/>
            <a:br>
              <a:rPr lang="en-US" sz="3500" b="1">
                <a:latin typeface="Century Gothic"/>
              </a:rPr>
            </a:br>
            <a:r>
              <a:rPr lang="en-US" sz="3500" b="1">
                <a:latin typeface="Century Gothic"/>
              </a:rPr>
              <a:t> </a:t>
            </a:r>
            <a:r>
              <a:rPr lang="en-CA" sz="3500" b="1">
                <a:latin typeface="Century Gothic"/>
              </a:rPr>
              <a:t>SFU </a:t>
            </a:r>
            <a:br>
              <a:rPr lang="en-CA" sz="3500" b="1">
                <a:latin typeface="Century Gothic"/>
              </a:rPr>
            </a:br>
            <a:r>
              <a:rPr lang="en-CA" sz="3500" b="1">
                <a:latin typeface="Century Gothic"/>
                <a:ea typeface="+mj-lt"/>
                <a:cs typeface="+mj-lt"/>
              </a:rPr>
              <a:t>ADMISSIONS</a:t>
            </a:r>
            <a:br>
              <a:rPr lang="en-CA" sz="3500" b="1">
                <a:latin typeface="Century Gothic"/>
                <a:ea typeface="+mj-lt"/>
                <a:cs typeface="+mj-lt"/>
              </a:rPr>
            </a:br>
            <a:r>
              <a:rPr lang="en-CA" sz="3500" b="1">
                <a:latin typeface="Century Gothic"/>
                <a:ea typeface="+mj-lt"/>
                <a:cs typeface="+mj-lt"/>
              </a:rPr>
              <a:t> cont'd</a:t>
            </a:r>
            <a:br>
              <a:rPr lang="en-CA" sz="3500" b="1">
                <a:latin typeface="Century Gothic"/>
                <a:ea typeface="+mj-lt"/>
                <a:cs typeface="+mj-lt"/>
              </a:rPr>
            </a:br>
            <a:endParaRPr lang="en-US" sz="3500">
              <a:ea typeface="+mj-lt"/>
              <a:cs typeface="+mj-lt"/>
            </a:endParaRPr>
          </a:p>
          <a:p>
            <a:pPr algn="r"/>
            <a:endParaRPr lang="en-US" sz="3500" b="1">
              <a:latin typeface="Century Gothic" panose="020B0502020202020204" pitchFamily="34" charset="0"/>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1F408E-D0E2-4C68-ADF0-A12E33D85136}"/>
              </a:ext>
            </a:extLst>
          </p:cNvPr>
          <p:cNvSpPr>
            <a:spLocks noGrp="1"/>
          </p:cNvSpPr>
          <p:nvPr>
            <p:ph idx="1"/>
          </p:nvPr>
        </p:nvSpPr>
        <p:spPr>
          <a:xfrm>
            <a:off x="5306580" y="755671"/>
            <a:ext cx="6062958" cy="4959509"/>
          </a:xfrm>
        </p:spPr>
        <p:txBody>
          <a:bodyPr anchor="ctr">
            <a:normAutofit/>
          </a:bodyPr>
          <a:lstStyle/>
          <a:p>
            <a:pPr marL="0" indent="0">
              <a:lnSpc>
                <a:spcPct val="100000"/>
              </a:lnSpc>
              <a:spcBef>
                <a:spcPts val="0"/>
              </a:spcBef>
              <a:buNone/>
            </a:pPr>
            <a:r>
              <a:rPr lang="en-CA" sz="2000" b="1" dirty="0">
                <a:latin typeface="Century Gothic"/>
                <a:ea typeface="+mn-lt"/>
                <a:cs typeface="+mn-lt"/>
              </a:rPr>
              <a:t>Self-Reporting of grades:</a:t>
            </a:r>
          </a:p>
          <a:p>
            <a:pPr marL="0" indent="0">
              <a:lnSpc>
                <a:spcPct val="100000"/>
              </a:lnSpc>
              <a:spcBef>
                <a:spcPts val="0"/>
              </a:spcBef>
              <a:buNone/>
            </a:pPr>
            <a:endParaRPr lang="en-CA" sz="2000" dirty="0">
              <a:latin typeface="Century Gothic"/>
              <a:ea typeface="+mn-lt"/>
              <a:cs typeface="+mn-lt"/>
            </a:endParaRPr>
          </a:p>
          <a:p>
            <a:pPr marL="342900" indent="-342900">
              <a:lnSpc>
                <a:spcPct val="100000"/>
              </a:lnSpc>
              <a:spcBef>
                <a:spcPts val="0"/>
              </a:spcBef>
            </a:pPr>
            <a:r>
              <a:rPr lang="en-CA" sz="2000" dirty="0">
                <a:latin typeface="Century Gothic"/>
                <a:ea typeface="+mn-lt"/>
                <a:cs typeface="+mn-lt"/>
              </a:rPr>
              <a:t>This is a requirement for SFU; deadline is March 31, 2025</a:t>
            </a:r>
          </a:p>
          <a:p>
            <a:pPr marL="0" indent="0">
              <a:lnSpc>
                <a:spcPct val="100000"/>
              </a:lnSpc>
              <a:spcBef>
                <a:spcPts val="0"/>
              </a:spcBef>
              <a:buNone/>
            </a:pPr>
            <a:endParaRPr lang="en-CA" sz="2000" dirty="0">
              <a:latin typeface="Century Gothic"/>
              <a:ea typeface="+mn-lt"/>
              <a:cs typeface="+mn-lt"/>
            </a:endParaRPr>
          </a:p>
          <a:p>
            <a:pPr marL="342900" indent="-342900">
              <a:lnSpc>
                <a:spcPct val="100000"/>
              </a:lnSpc>
              <a:spcBef>
                <a:spcPts val="0"/>
              </a:spcBef>
            </a:pPr>
            <a:r>
              <a:rPr lang="en-CA" sz="2000" dirty="0">
                <a:latin typeface="Century Gothic"/>
                <a:ea typeface="+mn-lt"/>
                <a:cs typeface="+mn-lt"/>
              </a:rPr>
              <a:t>Report final grades of completed courses,  or interim grades of in-progress courses</a:t>
            </a:r>
            <a:endParaRPr lang="en-CA" dirty="0">
              <a:latin typeface="Calibri" panose="020F0502020204030204"/>
              <a:ea typeface="+mn-lt"/>
              <a:cs typeface="+mn-lt"/>
            </a:endParaRPr>
          </a:p>
          <a:p>
            <a:pPr marL="0" indent="0">
              <a:lnSpc>
                <a:spcPct val="100000"/>
              </a:lnSpc>
              <a:spcBef>
                <a:spcPts val="0"/>
              </a:spcBef>
              <a:buNone/>
            </a:pPr>
            <a:endParaRPr lang="en-CA" sz="2000" dirty="0">
              <a:latin typeface="Century Gothic"/>
              <a:ea typeface="+mn-lt"/>
              <a:cs typeface="+mn-lt"/>
            </a:endParaRPr>
          </a:p>
          <a:p>
            <a:pPr marL="342900" indent="-342900">
              <a:lnSpc>
                <a:spcPct val="100000"/>
              </a:lnSpc>
              <a:spcBef>
                <a:spcPts val="0"/>
              </a:spcBef>
            </a:pPr>
            <a:r>
              <a:rPr lang="en-CA" sz="2000" dirty="0">
                <a:latin typeface="Century Gothic"/>
                <a:ea typeface="+mn-lt"/>
                <a:cs typeface="+mn-lt"/>
              </a:rPr>
              <a:t>If re-taking a course, report the higher of the two marks. If the repeated course is still in-progress, you </a:t>
            </a:r>
            <a:r>
              <a:rPr lang="en-CA" sz="2000" u="sng" dirty="0">
                <a:latin typeface="Century Gothic"/>
                <a:ea typeface="+mn-lt"/>
                <a:cs typeface="+mn-lt"/>
              </a:rPr>
              <a:t>can</a:t>
            </a:r>
            <a:r>
              <a:rPr lang="en-CA" sz="2000" dirty="0">
                <a:latin typeface="Century Gothic"/>
                <a:ea typeface="+mn-lt"/>
                <a:cs typeface="+mn-lt"/>
              </a:rPr>
              <a:t> report the in-progress mark</a:t>
            </a:r>
            <a:endParaRPr lang="en-CA" dirty="0">
              <a:cs typeface="Calibri"/>
            </a:endParaRPr>
          </a:p>
          <a:p>
            <a:pPr marL="0" indent="0">
              <a:lnSpc>
                <a:spcPct val="100000"/>
              </a:lnSpc>
              <a:spcBef>
                <a:spcPts val="0"/>
              </a:spcBef>
              <a:buNone/>
            </a:pPr>
            <a:endParaRPr lang="en-CA" sz="2000" dirty="0">
              <a:latin typeface="Century Gothic"/>
              <a:ea typeface="+mn-lt"/>
              <a:cs typeface="+mn-lt"/>
            </a:endParaRPr>
          </a:p>
        </p:txBody>
      </p:sp>
    </p:spTree>
    <p:extLst>
      <p:ext uri="{BB962C8B-B14F-4D97-AF65-F5344CB8AC3E}">
        <p14:creationId xmlns:p14="http://schemas.microsoft.com/office/powerpoint/2010/main" val="20040915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E25E8-8B74-4361-8CC0-A7000C52D2C1}"/>
              </a:ext>
            </a:extLst>
          </p:cNvPr>
          <p:cNvSpPr>
            <a:spLocks noGrp="1"/>
          </p:cNvSpPr>
          <p:nvPr>
            <p:ph type="title"/>
          </p:nvPr>
        </p:nvSpPr>
        <p:spPr>
          <a:xfrm>
            <a:off x="1171074" y="1396686"/>
            <a:ext cx="3240506" cy="4064628"/>
          </a:xfrm>
        </p:spPr>
        <p:txBody>
          <a:bodyPr>
            <a:normAutofit/>
          </a:bodyPr>
          <a:lstStyle/>
          <a:p>
            <a:r>
              <a:rPr lang="en-US" b="1">
                <a:solidFill>
                  <a:srgbClr val="FFFFFF"/>
                </a:solidFill>
                <a:latin typeface="Century Gothic" panose="020B0502020202020204" pitchFamily="34" charset="0"/>
              </a:rPr>
              <a:t>MONTH-BY-MONTH</a:t>
            </a:r>
            <a:br>
              <a:rPr lang="en-US" b="1">
                <a:solidFill>
                  <a:srgbClr val="FFFFFF"/>
                </a:solidFill>
                <a:latin typeface="Century Gothic" panose="020B0502020202020204" pitchFamily="34" charset="0"/>
              </a:rPr>
            </a:br>
            <a:r>
              <a:rPr lang="en-US" b="1">
                <a:solidFill>
                  <a:srgbClr val="FFFFFF"/>
                </a:solidFill>
                <a:latin typeface="Century Gothic" panose="020B0502020202020204" pitchFamily="34" charset="0"/>
              </a:rPr>
              <a:t>handout</a:t>
            </a:r>
          </a:p>
        </p:txBody>
      </p:sp>
      <p:sp>
        <p:nvSpPr>
          <p:cNvPr id="23" name="Arc 2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31F408E-D0E2-4C68-ADF0-A12E33D85136}"/>
              </a:ext>
            </a:extLst>
          </p:cNvPr>
          <p:cNvSpPr>
            <a:spLocks noGrp="1"/>
          </p:cNvSpPr>
          <p:nvPr>
            <p:ph idx="1"/>
          </p:nvPr>
        </p:nvSpPr>
        <p:spPr>
          <a:xfrm>
            <a:off x="5370153" y="1526033"/>
            <a:ext cx="5536397" cy="3935281"/>
          </a:xfrm>
        </p:spPr>
        <p:txBody>
          <a:bodyPr vert="horz" lIns="91440" tIns="45720" rIns="91440" bIns="45720" rtlCol="0" anchor="t">
            <a:normAutofit/>
          </a:bodyPr>
          <a:lstStyle/>
          <a:p>
            <a:pPr marL="0" indent="0">
              <a:buNone/>
            </a:pPr>
            <a:r>
              <a:rPr lang="en-US">
                <a:latin typeface="Garamond"/>
              </a:rPr>
              <a:t>See Grade 12 Team file “Month By Month Guidelines” for:</a:t>
            </a:r>
          </a:p>
          <a:p>
            <a:pPr marL="0" indent="0">
              <a:buNone/>
            </a:pPr>
            <a:endParaRPr lang="en-US">
              <a:latin typeface="Garamond"/>
            </a:endParaRPr>
          </a:p>
          <a:p>
            <a:r>
              <a:rPr lang="en-US">
                <a:latin typeface="Garamond"/>
              </a:rPr>
              <a:t>detailed monthly info </a:t>
            </a:r>
            <a:endParaRPr lang="en-US">
              <a:latin typeface="Calibri"/>
              <a:cs typeface="Calibri"/>
            </a:endParaRPr>
          </a:p>
          <a:p>
            <a:r>
              <a:rPr lang="en-US">
                <a:latin typeface="Garamond"/>
              </a:rPr>
              <a:t>reminders regarding graduation </a:t>
            </a:r>
            <a:endParaRPr lang="en-US">
              <a:latin typeface="Calibri"/>
              <a:cs typeface="Calibri"/>
            </a:endParaRPr>
          </a:p>
          <a:p>
            <a:r>
              <a:rPr lang="en-US">
                <a:latin typeface="Garamond"/>
              </a:rPr>
              <a:t>reminders about post-secondary applications</a:t>
            </a:r>
            <a:endParaRPr lang="en-US">
              <a:latin typeface="Calibri"/>
              <a:cs typeface="Calibri"/>
            </a:endParaRPr>
          </a:p>
          <a:p>
            <a:pPr marL="0" indent="0">
              <a:buNone/>
            </a:pPr>
            <a:endParaRPr lang="en-US">
              <a:latin typeface="Garamond" panose="02020404030301010803" pitchFamily="18" charset="0"/>
            </a:endParaRPr>
          </a:p>
        </p:txBody>
      </p:sp>
    </p:spTree>
    <p:extLst>
      <p:ext uri="{BB962C8B-B14F-4D97-AF65-F5344CB8AC3E}">
        <p14:creationId xmlns:p14="http://schemas.microsoft.com/office/powerpoint/2010/main" val="40205149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E25E8-8B74-4361-8CC0-A7000C52D2C1}"/>
              </a:ext>
            </a:extLst>
          </p:cNvPr>
          <p:cNvSpPr>
            <a:spLocks noGrp="1"/>
          </p:cNvSpPr>
          <p:nvPr>
            <p:ph type="title"/>
          </p:nvPr>
        </p:nvSpPr>
        <p:spPr>
          <a:xfrm>
            <a:off x="686834" y="1153572"/>
            <a:ext cx="3200400" cy="4461163"/>
          </a:xfrm>
        </p:spPr>
        <p:txBody>
          <a:bodyPr>
            <a:normAutofit/>
          </a:bodyPr>
          <a:lstStyle/>
          <a:p>
            <a:r>
              <a:rPr lang="en-US" b="1">
                <a:solidFill>
                  <a:srgbClr val="FFFFFF"/>
                </a:solidFill>
                <a:latin typeface="Century Gothic" panose="020B0502020202020204" pitchFamily="34" charset="0"/>
              </a:rPr>
              <a:t>MARK YOUR CALENDAR</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1F408E-D0E2-4C68-ADF0-A12E33D85136}"/>
              </a:ext>
            </a:extLst>
          </p:cNvPr>
          <p:cNvSpPr>
            <a:spLocks noGrp="1"/>
          </p:cNvSpPr>
          <p:nvPr>
            <p:ph idx="1"/>
          </p:nvPr>
        </p:nvSpPr>
        <p:spPr>
          <a:xfrm>
            <a:off x="3757194" y="260665"/>
            <a:ext cx="8114189" cy="6318864"/>
          </a:xfrm>
        </p:spPr>
        <p:txBody>
          <a:bodyPr anchor="ctr">
            <a:normAutofit/>
          </a:bodyPr>
          <a:lstStyle/>
          <a:p>
            <a:pPr marL="457200" lvl="1" indent="0">
              <a:buNone/>
            </a:pPr>
            <a:r>
              <a:rPr lang="en-US" b="1" dirty="0">
                <a:latin typeface="Garamond"/>
              </a:rPr>
              <a:t> </a:t>
            </a:r>
            <a:r>
              <a:rPr lang="en-US" sz="3000" b="1" dirty="0">
                <a:latin typeface="Garamond"/>
              </a:rPr>
              <a:t>IMPORTANT GRAD DATES</a:t>
            </a:r>
          </a:p>
          <a:p>
            <a:pPr marL="457200" lvl="1" indent="0">
              <a:buNone/>
            </a:pPr>
            <a:endParaRPr lang="en-US" b="1" dirty="0">
              <a:latin typeface="Garamond"/>
            </a:endParaRPr>
          </a:p>
          <a:p>
            <a:pPr marL="457200" lvl="1" indent="0">
              <a:buNone/>
            </a:pPr>
            <a:r>
              <a:rPr lang="en-US" b="1" dirty="0">
                <a:latin typeface="Garamond"/>
              </a:rPr>
              <a:t>Oct. 2, 2024           </a:t>
            </a:r>
            <a:r>
              <a:rPr lang="en-US" dirty="0">
                <a:latin typeface="Garamond"/>
              </a:rPr>
              <a:t>CLC 12 – Capstone Proposal DUE</a:t>
            </a:r>
          </a:p>
          <a:p>
            <a:pPr marL="457200" lvl="1" indent="0">
              <a:buNone/>
            </a:pPr>
            <a:r>
              <a:rPr lang="en-US" b="1" dirty="0">
                <a:latin typeface="Garamond"/>
              </a:rPr>
              <a:t>Nov. 13, 2024 </a:t>
            </a:r>
            <a:r>
              <a:rPr lang="en-US" dirty="0">
                <a:latin typeface="Garamond"/>
              </a:rPr>
              <a:t>        Post-Secondary Fair at </a:t>
            </a:r>
            <a:r>
              <a:rPr lang="en-US" dirty="0" err="1">
                <a:latin typeface="Garamond"/>
              </a:rPr>
              <a:t>Moscrop</a:t>
            </a:r>
            <a:r>
              <a:rPr lang="en-US" dirty="0">
                <a:latin typeface="Garamond"/>
              </a:rPr>
              <a:t> (a.m.)</a:t>
            </a:r>
            <a:endParaRPr lang="en-US" b="1" dirty="0">
              <a:latin typeface="Garamond"/>
            </a:endParaRPr>
          </a:p>
          <a:p>
            <a:pPr marL="457200" lvl="1" indent="0">
              <a:buNone/>
            </a:pPr>
            <a:r>
              <a:rPr lang="en-US" b="1" dirty="0">
                <a:latin typeface="Garamond"/>
              </a:rPr>
              <a:t>Jan. 20-23, 2025     </a:t>
            </a:r>
            <a:r>
              <a:rPr lang="en-US" dirty="0">
                <a:latin typeface="Garamond"/>
              </a:rPr>
              <a:t>Literacy 12 Provincial Assessment</a:t>
            </a:r>
          </a:p>
          <a:p>
            <a:pPr marL="457200" lvl="1" indent="0">
              <a:buNone/>
            </a:pPr>
            <a:r>
              <a:rPr lang="en-US" b="1" dirty="0">
                <a:latin typeface="Garamond"/>
              </a:rPr>
              <a:t>Jan. 24, 2025          </a:t>
            </a:r>
            <a:r>
              <a:rPr lang="en-US" dirty="0">
                <a:latin typeface="Garamond"/>
              </a:rPr>
              <a:t>Capstone Presentations will take place</a:t>
            </a:r>
          </a:p>
          <a:p>
            <a:pPr marL="457200" lvl="1" indent="0">
              <a:buNone/>
            </a:pPr>
            <a:r>
              <a:rPr lang="en-US" b="1" dirty="0">
                <a:latin typeface="Garamond"/>
              </a:rPr>
              <a:t>Feb. 2-13, 2025 	 </a:t>
            </a:r>
            <a:r>
              <a:rPr lang="en-US" dirty="0">
                <a:latin typeface="Garamond"/>
              </a:rPr>
              <a:t>Grad Photo Sessions at </a:t>
            </a:r>
            <a:r>
              <a:rPr lang="en-US" dirty="0" err="1">
                <a:latin typeface="Garamond"/>
              </a:rPr>
              <a:t>Artona</a:t>
            </a:r>
            <a:r>
              <a:rPr lang="en-US" dirty="0">
                <a:latin typeface="Garamond"/>
              </a:rPr>
              <a:t> Studios</a:t>
            </a:r>
            <a:r>
              <a:rPr lang="en-US" dirty="0"/>
              <a:t> </a:t>
            </a:r>
            <a:endParaRPr lang="en-US" dirty="0">
              <a:latin typeface="Garamond" panose="02020404030301010803" pitchFamily="18" charset="0"/>
            </a:endParaRPr>
          </a:p>
          <a:p>
            <a:pPr marL="457200" lvl="1" indent="0">
              <a:buNone/>
            </a:pPr>
            <a:r>
              <a:rPr lang="en-US" dirty="0"/>
              <a:t>                                     </a:t>
            </a:r>
            <a:r>
              <a:rPr lang="en-US" sz="2000" dirty="0"/>
              <a:t>*sign up at </a:t>
            </a:r>
            <a:r>
              <a:rPr lang="en-US" sz="2000" u="sng" dirty="0">
                <a:hlinkClick r:id="rId2"/>
              </a:rPr>
              <a:t>https://artona.com/schools/MOSC</a:t>
            </a:r>
            <a:endParaRPr lang="en-US" dirty="0">
              <a:latin typeface="Garamond"/>
            </a:endParaRPr>
          </a:p>
          <a:p>
            <a:pPr marL="457200" lvl="1" indent="0">
              <a:buNone/>
            </a:pPr>
            <a:r>
              <a:rPr lang="en-US" b="1" dirty="0">
                <a:latin typeface="Garamond"/>
              </a:rPr>
              <a:t>Feb. 7, 2025</a:t>
            </a:r>
            <a:r>
              <a:rPr lang="en-US" dirty="0">
                <a:latin typeface="Garamond"/>
              </a:rPr>
              <a:t>            Senior Formal @ Metrotown Hilton</a:t>
            </a:r>
            <a:endParaRPr lang="en-US" b="1" dirty="0">
              <a:latin typeface="Garamond"/>
            </a:endParaRPr>
          </a:p>
          <a:p>
            <a:pPr marL="457200" lvl="1" indent="0">
              <a:buNone/>
            </a:pPr>
            <a:r>
              <a:rPr lang="en-US" b="1" dirty="0">
                <a:latin typeface="Garamond"/>
              </a:rPr>
              <a:t>May 24, 2025          </a:t>
            </a:r>
            <a:r>
              <a:rPr lang="en-US" dirty="0">
                <a:latin typeface="Garamond"/>
              </a:rPr>
              <a:t>School Leaving Ceremony</a:t>
            </a:r>
          </a:p>
          <a:p>
            <a:pPr marL="457200" lvl="1" indent="0">
              <a:buNone/>
            </a:pPr>
            <a:r>
              <a:rPr lang="en-US" b="1" dirty="0">
                <a:latin typeface="Garamond"/>
              </a:rPr>
              <a:t>June 12, 2025</a:t>
            </a:r>
            <a:r>
              <a:rPr lang="en-US" dirty="0">
                <a:latin typeface="Garamond"/>
              </a:rPr>
              <a:t>	 “Au Revoir” French Immersion ceremony</a:t>
            </a:r>
          </a:p>
          <a:p>
            <a:pPr marL="457200" lvl="1" indent="0">
              <a:buNone/>
            </a:pPr>
            <a:r>
              <a:rPr lang="en-US" b="1" dirty="0">
                <a:latin typeface="Garamond"/>
              </a:rPr>
              <a:t>June 20, 2025          </a:t>
            </a:r>
            <a:r>
              <a:rPr lang="en-US" dirty="0">
                <a:latin typeface="Garamond"/>
              </a:rPr>
              <a:t>Last Day of classes</a:t>
            </a:r>
          </a:p>
          <a:p>
            <a:pPr marL="457200" lvl="1" indent="0">
              <a:buNone/>
            </a:pPr>
            <a:r>
              <a:rPr lang="en-US" b="1" dirty="0">
                <a:latin typeface="Garamond"/>
              </a:rPr>
              <a:t>June 20, 2025</a:t>
            </a:r>
            <a:r>
              <a:rPr lang="en-US" dirty="0">
                <a:latin typeface="Garamond"/>
              </a:rPr>
              <a:t>          Grad Dinner and Dance @Hyatt Hotel</a:t>
            </a:r>
          </a:p>
          <a:p>
            <a:pPr marL="1828800" lvl="4" indent="0">
              <a:buNone/>
            </a:pPr>
            <a:endParaRPr lang="en-US" u="sng" dirty="0">
              <a:cs typeface="Calibri" panose="020F0502020204030204"/>
            </a:endParaRPr>
          </a:p>
        </p:txBody>
      </p:sp>
    </p:spTree>
    <p:extLst>
      <p:ext uri="{BB962C8B-B14F-4D97-AF65-F5344CB8AC3E}">
        <p14:creationId xmlns:p14="http://schemas.microsoft.com/office/powerpoint/2010/main" val="29303892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E393B0-8586-451C-ABD3-41FDD4D6F20A}"/>
              </a:ext>
            </a:extLst>
          </p:cNvPr>
          <p:cNvSpPr/>
          <p:nvPr/>
        </p:nvSpPr>
        <p:spPr>
          <a:xfrm>
            <a:off x="4840942" y="4849566"/>
            <a:ext cx="5381698" cy="120801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DA1DCF-7847-4BBA-8207-00C085E3FA37}"/>
              </a:ext>
            </a:extLst>
          </p:cNvPr>
          <p:cNvSpPr>
            <a:spLocks noGrp="1"/>
          </p:cNvSpPr>
          <p:nvPr>
            <p:ph type="title"/>
          </p:nvPr>
        </p:nvSpPr>
        <p:spPr>
          <a:xfrm>
            <a:off x="1075767" y="1188637"/>
            <a:ext cx="2988234" cy="4480726"/>
          </a:xfrm>
        </p:spPr>
        <p:txBody>
          <a:bodyPr>
            <a:normAutofit/>
          </a:bodyPr>
          <a:lstStyle/>
          <a:p>
            <a:pPr algn="r"/>
            <a:r>
              <a:rPr lang="en-US" sz="4000" b="1" dirty="0">
                <a:latin typeface="Century Gothic" panose="020B0502020202020204" pitchFamily="34" charset="0"/>
              </a:rPr>
              <a:t>FOR MORE INFO…</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C9E08F7-EB84-4F28-9717-7BEA5821D49E}"/>
              </a:ext>
            </a:extLst>
          </p:cNvPr>
          <p:cNvSpPr>
            <a:spLocks noGrp="1"/>
          </p:cNvSpPr>
          <p:nvPr>
            <p:ph idx="1"/>
          </p:nvPr>
        </p:nvSpPr>
        <p:spPr>
          <a:xfrm>
            <a:off x="4840941" y="1301164"/>
            <a:ext cx="6275283" cy="4368199"/>
          </a:xfrm>
        </p:spPr>
        <p:txBody>
          <a:bodyPr anchor="ctr">
            <a:normAutofit/>
          </a:bodyPr>
          <a:lstStyle/>
          <a:p>
            <a:pPr marL="0" indent="0" fontAlgn="base">
              <a:buNone/>
            </a:pPr>
            <a:r>
              <a:rPr lang="en-US" sz="2000" b="1" dirty="0">
                <a:latin typeface="Garamond"/>
              </a:rPr>
              <a:t>Grade 12 Graduation Info Team </a:t>
            </a:r>
            <a:r>
              <a:rPr lang="en-US" sz="2000" dirty="0">
                <a:latin typeface="Garamond"/>
              </a:rPr>
              <a:t>– important last-minute updates and reminders (on info sessions, deadlines, etc..)</a:t>
            </a:r>
            <a:endParaRPr lang="en-US" dirty="0">
              <a:latin typeface="Garamond"/>
            </a:endParaRPr>
          </a:p>
          <a:p>
            <a:pPr marL="0" lvl="0" indent="0" fontAlgn="base">
              <a:buNone/>
            </a:pPr>
            <a:r>
              <a:rPr lang="en-US" sz="2000" b="1" dirty="0">
                <a:latin typeface="Garamond"/>
              </a:rPr>
              <a:t>School Website </a:t>
            </a:r>
            <a:r>
              <a:rPr lang="en-US" sz="2000" dirty="0">
                <a:latin typeface="Garamond"/>
              </a:rPr>
              <a:t>– “Student Services” side tab has links and more details related to post-secondary, info sessions, etc..</a:t>
            </a:r>
          </a:p>
          <a:p>
            <a:pPr marL="0" indent="0" fontAlgn="base">
              <a:buNone/>
            </a:pPr>
            <a:r>
              <a:rPr lang="en-US" sz="2000" b="1" dirty="0">
                <a:latin typeface="Garamond"/>
              </a:rPr>
              <a:t>Scholarships </a:t>
            </a:r>
            <a:r>
              <a:rPr lang="en-US" sz="2000" dirty="0">
                <a:latin typeface="Garamond"/>
              </a:rPr>
              <a:t>– See Ms. </a:t>
            </a:r>
            <a:r>
              <a:rPr lang="en-US" sz="2000" dirty="0" err="1">
                <a:latin typeface="Garamond"/>
              </a:rPr>
              <a:t>C.Wong</a:t>
            </a:r>
            <a:r>
              <a:rPr lang="en-US" sz="2000" dirty="0">
                <a:latin typeface="Garamond"/>
              </a:rPr>
              <a:t> (312A) and see her blog: </a:t>
            </a:r>
            <a:r>
              <a:rPr lang="en-US" sz="2000" dirty="0">
                <a:latin typeface="Garamond"/>
                <a:hlinkClick r:id="rId2"/>
              </a:rPr>
              <a:t>https://moscropsecondaryscholarshipsblog.wordpress.com</a:t>
            </a:r>
            <a:endParaRPr lang="en-US" sz="2000" dirty="0">
              <a:latin typeface="Garamond"/>
            </a:endParaRPr>
          </a:p>
          <a:p>
            <a:pPr marL="0" indent="0" fontAlgn="base">
              <a:buNone/>
            </a:pPr>
            <a:r>
              <a:rPr lang="en-US" sz="2000" b="1" dirty="0">
                <a:latin typeface="Garamond"/>
              </a:rPr>
              <a:t>AP Questions </a:t>
            </a:r>
            <a:r>
              <a:rPr lang="en-US" sz="2000" dirty="0">
                <a:latin typeface="Garamond"/>
              </a:rPr>
              <a:t>– Contact Ms. S. Brown at </a:t>
            </a:r>
            <a:r>
              <a:rPr lang="en-US" sz="2000" dirty="0">
                <a:latin typeface="Garamond"/>
                <a:hlinkClick r:id="rId3"/>
              </a:rPr>
              <a:t>Shelley.Brown@burnabyschools.ca</a:t>
            </a:r>
            <a:r>
              <a:rPr lang="en-US" sz="2000" dirty="0">
                <a:latin typeface="Garamond"/>
              </a:rPr>
              <a:t> </a:t>
            </a:r>
          </a:p>
          <a:p>
            <a:pPr marL="0" lvl="0" indent="0" fontAlgn="base">
              <a:buNone/>
            </a:pPr>
            <a:r>
              <a:rPr lang="en-US" sz="2000" b="1" dirty="0">
                <a:latin typeface="Garamond"/>
              </a:rPr>
              <a:t>Instagram </a:t>
            </a:r>
            <a:r>
              <a:rPr lang="en-US" sz="2000" dirty="0">
                <a:latin typeface="Garamond"/>
              </a:rPr>
              <a:t>-</a:t>
            </a:r>
          </a:p>
        </p:txBody>
      </p:sp>
      <p:sp>
        <p:nvSpPr>
          <p:cNvPr id="5" name="TextBox 4">
            <a:extLst>
              <a:ext uri="{FF2B5EF4-FFF2-40B4-BE49-F238E27FC236}">
                <a16:creationId xmlns:a16="http://schemas.microsoft.com/office/drawing/2014/main" id="{12C76C54-F5C0-4154-836D-FBFEBA993158}"/>
              </a:ext>
            </a:extLst>
          </p:cNvPr>
          <p:cNvSpPr txBox="1"/>
          <p:nvPr/>
        </p:nvSpPr>
        <p:spPr>
          <a:xfrm>
            <a:off x="6257506" y="4973957"/>
            <a:ext cx="4402742" cy="923330"/>
          </a:xfrm>
          <a:prstGeom prst="rect">
            <a:avLst/>
          </a:prstGeom>
          <a:noFill/>
        </p:spPr>
        <p:txBody>
          <a:bodyPr wrap="square" rtlCol="0">
            <a:spAutoFit/>
          </a:bodyPr>
          <a:lstStyle/>
          <a:p>
            <a:r>
              <a:rPr lang="en-US" i="1">
                <a:latin typeface="Century Gothic" panose="020B0502020202020204" pitchFamily="34" charset="0"/>
              </a:rPr>
              <a:t>Join our Instagram account for updates and info!</a:t>
            </a:r>
          </a:p>
          <a:p>
            <a:r>
              <a:rPr lang="en-US" b="1">
                <a:latin typeface="Century Gothic" panose="020B0502020202020204" pitchFamily="34" charset="0"/>
              </a:rPr>
              <a:t>@</a:t>
            </a:r>
            <a:r>
              <a:rPr lang="en-US" b="1" err="1">
                <a:latin typeface="Century Gothic" panose="020B0502020202020204" pitchFamily="34" charset="0"/>
              </a:rPr>
              <a:t>moscropstudentservices</a:t>
            </a:r>
            <a:endParaRPr lang="en-US" b="1">
              <a:latin typeface="Century Gothic" panose="020B0502020202020204" pitchFamily="34" charset="0"/>
            </a:endParaRPr>
          </a:p>
        </p:txBody>
      </p:sp>
      <p:pic>
        <p:nvPicPr>
          <p:cNvPr id="11" name="Picture 10">
            <a:extLst>
              <a:ext uri="{FF2B5EF4-FFF2-40B4-BE49-F238E27FC236}">
                <a16:creationId xmlns:a16="http://schemas.microsoft.com/office/drawing/2014/main" id="{4B86A186-8A4D-4A28-B98C-896AAA7EC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8920" y="4951688"/>
            <a:ext cx="945599" cy="945599"/>
          </a:xfrm>
          <a:prstGeom prst="rect">
            <a:avLst/>
          </a:prstGeom>
        </p:spPr>
      </p:pic>
    </p:spTree>
    <p:extLst>
      <p:ext uri="{BB962C8B-B14F-4D97-AF65-F5344CB8AC3E}">
        <p14:creationId xmlns:p14="http://schemas.microsoft.com/office/powerpoint/2010/main" val="29149172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DA1DCF-7847-4BBA-8207-00C085E3FA37}"/>
              </a:ext>
            </a:extLst>
          </p:cNvPr>
          <p:cNvSpPr>
            <a:spLocks noGrp="1"/>
          </p:cNvSpPr>
          <p:nvPr>
            <p:ph type="title"/>
          </p:nvPr>
        </p:nvSpPr>
        <p:spPr>
          <a:xfrm>
            <a:off x="686834" y="337625"/>
            <a:ext cx="3200400" cy="5839337"/>
          </a:xfrm>
        </p:spPr>
        <p:txBody>
          <a:bodyPr>
            <a:normAutofit/>
          </a:bodyPr>
          <a:lstStyle/>
          <a:p>
            <a:r>
              <a:rPr lang="en-US" sz="4000" b="1">
                <a:solidFill>
                  <a:srgbClr val="FFFFFF"/>
                </a:solidFill>
                <a:latin typeface="Century Gothic" panose="020B0502020202020204" pitchFamily="34" charset="0"/>
              </a:rPr>
              <a:t>THANK YOU FOR LISTENING</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9E08F7-EB84-4F28-9717-7BEA5821D49E}"/>
              </a:ext>
            </a:extLst>
          </p:cNvPr>
          <p:cNvSpPr>
            <a:spLocks noGrp="1"/>
          </p:cNvSpPr>
          <p:nvPr>
            <p:ph idx="1"/>
          </p:nvPr>
        </p:nvSpPr>
        <p:spPr>
          <a:xfrm>
            <a:off x="4447308" y="591344"/>
            <a:ext cx="7057858" cy="5585619"/>
          </a:xfrm>
        </p:spPr>
        <p:txBody>
          <a:bodyPr anchor="ctr">
            <a:normAutofit/>
          </a:bodyPr>
          <a:lstStyle/>
          <a:p>
            <a:pPr fontAlgn="base"/>
            <a:r>
              <a:rPr lang="en-US" dirty="0">
                <a:latin typeface="Garamond"/>
              </a:rPr>
              <a:t>If you have questions related to graduation, post-secondary, or this presentation please feel free to contact your counsellor.</a:t>
            </a:r>
          </a:p>
          <a:p>
            <a:pPr fontAlgn="base"/>
            <a:endParaRPr lang="en-US" dirty="0">
              <a:latin typeface="Garamond" panose="02020404030301010803" pitchFamily="18" charset="0"/>
            </a:endParaRPr>
          </a:p>
          <a:p>
            <a:pPr fontAlgn="base"/>
            <a:r>
              <a:rPr lang="en-US" dirty="0">
                <a:latin typeface="Garamond"/>
              </a:rPr>
              <a:t>Best wishes for a wonderful grad year ahead! </a:t>
            </a:r>
            <a:r>
              <a:rPr lang="en-US" dirty="0">
                <a:latin typeface="Garamond"/>
                <a:sym typeface="Wingdings" panose="05000000000000000000" pitchFamily="2" charset="2"/>
              </a:rPr>
              <a:t></a:t>
            </a:r>
          </a:p>
          <a:p>
            <a:pPr marL="0" indent="0" fontAlgn="base">
              <a:buNone/>
            </a:pPr>
            <a:endParaRPr lang="en-US" dirty="0">
              <a:latin typeface="Garamond"/>
              <a:sym typeface="Wingdings" panose="05000000000000000000" pitchFamily="2" charset="2"/>
            </a:endParaRPr>
          </a:p>
          <a:p>
            <a:pPr fontAlgn="base"/>
            <a:r>
              <a:rPr lang="en-US" dirty="0">
                <a:latin typeface="Garamond"/>
                <a:sym typeface="Wingdings" panose="05000000000000000000" pitchFamily="2" charset="2"/>
              </a:rPr>
              <a:t>SFU presentation is up next!</a:t>
            </a:r>
          </a:p>
          <a:p>
            <a:pPr marL="457200" lvl="1" indent="0" fontAlgn="base">
              <a:buNone/>
            </a:pPr>
            <a:endParaRPr lang="en-US" dirty="0">
              <a:latin typeface="Garamond" panose="02020404030301010803" pitchFamily="18" charset="0"/>
              <a:sym typeface="Wingdings" panose="05000000000000000000" pitchFamily="2" charset="2"/>
            </a:endParaRPr>
          </a:p>
          <a:p>
            <a:pPr marL="457200" lvl="1" indent="0" fontAlgn="base">
              <a:buNone/>
            </a:pPr>
            <a:endParaRPr lang="en-US" dirty="0">
              <a:latin typeface="Garamond" panose="02020404030301010803" pitchFamily="18" charset="0"/>
              <a:sym typeface="Wingdings" panose="05000000000000000000" pitchFamily="2" charset="2"/>
            </a:endParaRPr>
          </a:p>
          <a:p>
            <a:pPr marL="457200" lvl="1" indent="0" fontAlgn="base">
              <a:buNone/>
            </a:pPr>
            <a:r>
              <a:rPr lang="en-US" dirty="0">
                <a:latin typeface="Garamond"/>
                <a:sym typeface="Wingdings" panose="05000000000000000000" pitchFamily="2" charset="2"/>
              </a:rPr>
              <a:t>         - Thank you, </a:t>
            </a:r>
            <a:r>
              <a:rPr lang="en-US" dirty="0" err="1">
                <a:latin typeface="Garamond"/>
                <a:sym typeface="Wingdings" panose="05000000000000000000" pitchFamily="2" charset="2"/>
              </a:rPr>
              <a:t>Moscrop’s</a:t>
            </a:r>
            <a:r>
              <a:rPr lang="en-US" dirty="0">
                <a:latin typeface="Garamond"/>
                <a:sym typeface="Wingdings" panose="05000000000000000000" pitchFamily="2" charset="2"/>
              </a:rPr>
              <a:t> Counselling Team</a:t>
            </a:r>
            <a:endParaRPr lang="en-US" dirty="0">
              <a:latin typeface="Garamond"/>
            </a:endParaRPr>
          </a:p>
        </p:txBody>
      </p:sp>
    </p:spTree>
    <p:extLst>
      <p:ext uri="{BB962C8B-B14F-4D97-AF65-F5344CB8AC3E}">
        <p14:creationId xmlns:p14="http://schemas.microsoft.com/office/powerpoint/2010/main" val="2906206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F59F6B-085A-4D5F-A4CC-5002450E76A3}"/>
              </a:ext>
            </a:extLst>
          </p:cNvPr>
          <p:cNvSpPr>
            <a:spLocks noGrp="1"/>
          </p:cNvSpPr>
          <p:nvPr>
            <p:ph type="title"/>
          </p:nvPr>
        </p:nvSpPr>
        <p:spPr>
          <a:xfrm>
            <a:off x="701957" y="1188637"/>
            <a:ext cx="3663968" cy="4480726"/>
          </a:xfrm>
        </p:spPr>
        <p:txBody>
          <a:bodyPr>
            <a:normAutofit/>
          </a:bodyPr>
          <a:lstStyle/>
          <a:p>
            <a:pPr algn="r"/>
            <a:br>
              <a:rPr lang="en-US" sz="4000" b="1" dirty="0">
                <a:latin typeface="Century Gothic"/>
              </a:rPr>
            </a:br>
            <a:br>
              <a:rPr lang="en-US" sz="4000" b="1" dirty="0">
                <a:latin typeface="Century Gothic"/>
              </a:rPr>
            </a:br>
            <a:br>
              <a:rPr lang="en-US" sz="4000" b="1" dirty="0">
                <a:latin typeface="Century Gothic"/>
              </a:rPr>
            </a:br>
            <a:r>
              <a:rPr lang="en-US" sz="4000" b="1" dirty="0">
                <a:latin typeface="Century Gothic"/>
              </a:rPr>
              <a:t>THE GRADE 12 </a:t>
            </a:r>
            <a:r>
              <a:rPr lang="en-US" sz="4000" b="1">
                <a:latin typeface="Century Gothic"/>
              </a:rPr>
              <a:t>GRAD </a:t>
            </a:r>
            <a:r>
              <a:rPr lang="en-US" sz="4000" b="1" dirty="0">
                <a:latin typeface="Century Gothic"/>
              </a:rPr>
              <a:t>INFO</a:t>
            </a:r>
            <a:br>
              <a:rPr lang="en-US" sz="4000" b="1" dirty="0">
                <a:latin typeface="Century Gothic"/>
              </a:rPr>
            </a:br>
            <a:r>
              <a:rPr lang="en-US" sz="4000" b="1" dirty="0">
                <a:latin typeface="Century Gothic"/>
              </a:rPr>
              <a:t>TEAM</a:t>
            </a:r>
            <a:br>
              <a:rPr lang="en-US" sz="4000" b="1" dirty="0">
                <a:latin typeface="Century Gothic"/>
              </a:rPr>
            </a:br>
            <a:r>
              <a:rPr lang="en-US" sz="4000" b="1" dirty="0">
                <a:latin typeface="Century Gothic"/>
              </a:rPr>
              <a:t>    </a:t>
            </a:r>
            <a:br>
              <a:rPr lang="en-US" sz="4000" b="1" dirty="0">
                <a:latin typeface="Century Gothic" panose="020B0502020202020204" pitchFamily="34" charset="0"/>
              </a:rPr>
            </a:br>
            <a:r>
              <a:rPr lang="en-US" sz="2500" b="1" dirty="0">
                <a:latin typeface="Century Gothic"/>
              </a:rPr>
              <a:t>in Microsoft Teams</a:t>
            </a:r>
          </a:p>
        </p:txBody>
      </p:sp>
      <p:cxnSp>
        <p:nvCxnSpPr>
          <p:cNvPr id="23"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CFF635-F794-4F63-99FA-5CCB1199B268}"/>
              </a:ext>
            </a:extLst>
          </p:cNvPr>
          <p:cNvSpPr>
            <a:spLocks noGrp="1"/>
          </p:cNvSpPr>
          <p:nvPr>
            <p:ph idx="1"/>
          </p:nvPr>
        </p:nvSpPr>
        <p:spPr>
          <a:xfrm>
            <a:off x="5244592" y="1325620"/>
            <a:ext cx="4702848" cy="4185947"/>
          </a:xfrm>
        </p:spPr>
        <p:txBody>
          <a:bodyPr anchor="ctr">
            <a:normAutofit/>
          </a:bodyPr>
          <a:lstStyle/>
          <a:p>
            <a:pPr marL="0" lvl="0" indent="0">
              <a:lnSpc>
                <a:spcPct val="100000"/>
              </a:lnSpc>
              <a:buNone/>
            </a:pPr>
            <a:endParaRPr lang="en-US" sz="2000">
              <a:latin typeface="Garamond" panose="02020404030301010803" pitchFamily="18" charset="0"/>
            </a:endParaRPr>
          </a:p>
          <a:p>
            <a:pPr lvl="0">
              <a:lnSpc>
                <a:spcPct val="100000"/>
              </a:lnSpc>
            </a:pPr>
            <a:r>
              <a:rPr lang="en-US">
                <a:latin typeface="Garamond"/>
              </a:rPr>
              <a:t>The go-to place for info related to graduation, post-secondary, future info sessions, important dates and deadlines</a:t>
            </a:r>
          </a:p>
          <a:p>
            <a:pPr>
              <a:lnSpc>
                <a:spcPct val="100000"/>
              </a:lnSpc>
            </a:pPr>
            <a:r>
              <a:rPr lang="en-US">
                <a:latin typeface="Garamond"/>
              </a:rPr>
              <a:t>Main tool used by counsellors to communicate with grade 12’s this year</a:t>
            </a:r>
          </a:p>
          <a:p>
            <a:pPr lvl="0">
              <a:lnSpc>
                <a:spcPct val="100000"/>
              </a:lnSpc>
            </a:pPr>
            <a:endParaRPr lang="en-US">
              <a:latin typeface="Garamond" panose="02020404030301010803" pitchFamily="18" charset="0"/>
            </a:endParaRPr>
          </a:p>
          <a:p>
            <a:endParaRPr lang="en-US" sz="2400"/>
          </a:p>
        </p:txBody>
      </p:sp>
      <p:pic>
        <p:nvPicPr>
          <p:cNvPr id="6" name="Picture 6" descr="A picture containing text, clipart&#10;&#10;Description automatically generated">
            <a:extLst>
              <a:ext uri="{FF2B5EF4-FFF2-40B4-BE49-F238E27FC236}">
                <a16:creationId xmlns:a16="http://schemas.microsoft.com/office/drawing/2014/main" id="{F9901931-788C-4B47-831D-C04D85453AE9}"/>
              </a:ext>
            </a:extLst>
          </p:cNvPr>
          <p:cNvPicPr>
            <a:picLocks noChangeAspect="1"/>
          </p:cNvPicPr>
          <p:nvPr/>
        </p:nvPicPr>
        <p:blipFill>
          <a:blip r:embed="rId2"/>
          <a:stretch>
            <a:fillRect/>
          </a:stretch>
        </p:blipFill>
        <p:spPr>
          <a:xfrm>
            <a:off x="1264219" y="990240"/>
            <a:ext cx="2733675" cy="1714500"/>
          </a:xfrm>
          <a:prstGeom prst="rect">
            <a:avLst/>
          </a:prstGeom>
        </p:spPr>
      </p:pic>
    </p:spTree>
    <p:extLst>
      <p:ext uri="{BB962C8B-B14F-4D97-AF65-F5344CB8AC3E}">
        <p14:creationId xmlns:p14="http://schemas.microsoft.com/office/powerpoint/2010/main" val="15583873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25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25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AB72DD-C819-48CD-B5E0-C6934A3E4D51}"/>
              </a:ext>
            </a:extLst>
          </p:cNvPr>
          <p:cNvSpPr>
            <a:spLocks noGrp="1"/>
          </p:cNvSpPr>
          <p:nvPr>
            <p:ph type="title"/>
          </p:nvPr>
        </p:nvSpPr>
        <p:spPr>
          <a:xfrm>
            <a:off x="713066" y="1188637"/>
            <a:ext cx="3414307" cy="4480726"/>
          </a:xfrm>
        </p:spPr>
        <p:txBody>
          <a:bodyPr>
            <a:normAutofit/>
          </a:bodyPr>
          <a:lstStyle/>
          <a:p>
            <a:r>
              <a:rPr lang="en-US" sz="3200" b="1">
                <a:latin typeface="Century Gothic"/>
              </a:rPr>
              <a:t>MOSCROP’S COUNSELLORS</a:t>
            </a:r>
            <a:endParaRPr lang="en-US" sz="3200">
              <a:cs typeface="Calibri Light"/>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C6ECA9-A536-460D-8948-BA068723161C}"/>
              </a:ext>
            </a:extLst>
          </p:cNvPr>
          <p:cNvSpPr>
            <a:spLocks noGrp="1"/>
          </p:cNvSpPr>
          <p:nvPr>
            <p:ph idx="1"/>
          </p:nvPr>
        </p:nvSpPr>
        <p:spPr>
          <a:xfrm>
            <a:off x="5557183" y="623275"/>
            <a:ext cx="6006955" cy="5607882"/>
          </a:xfrm>
        </p:spPr>
        <p:txBody>
          <a:bodyPr anchor="ctr">
            <a:normAutofit/>
          </a:bodyPr>
          <a:lstStyle/>
          <a:p>
            <a:pPr marL="0" indent="0" algn="ctr">
              <a:buNone/>
            </a:pPr>
            <a:endParaRPr lang="en-US" sz="2400" dirty="0">
              <a:latin typeface="Garamond"/>
            </a:endParaRPr>
          </a:p>
          <a:p>
            <a:pPr algn="ctr"/>
            <a:endParaRPr lang="en-US" sz="2400" dirty="0">
              <a:cs typeface="Calibri" panose="020F0502020204030204"/>
            </a:endParaRPr>
          </a:p>
          <a:p>
            <a:pPr marL="0" indent="0" algn="ctr">
              <a:buNone/>
            </a:pPr>
            <a:r>
              <a:rPr lang="en-US" sz="2200" b="1" dirty="0">
                <a:latin typeface="Garamond"/>
              </a:rPr>
              <a:t>A – G     Mr. </a:t>
            </a:r>
            <a:r>
              <a:rPr lang="en-US" sz="2200" b="1" dirty="0" err="1">
                <a:latin typeface="Garamond"/>
              </a:rPr>
              <a:t>Steko</a:t>
            </a:r>
            <a:r>
              <a:rPr lang="en-US" sz="2200" b="1" dirty="0">
                <a:latin typeface="Garamond"/>
              </a:rPr>
              <a:t>     </a:t>
            </a:r>
            <a:endParaRPr lang="en-US" sz="2200" b="1" dirty="0">
              <a:latin typeface="Garamond" panose="02020404030301010803" pitchFamily="18" charset="0"/>
            </a:endParaRPr>
          </a:p>
          <a:p>
            <a:pPr marL="0" indent="0" algn="ctr">
              <a:buNone/>
            </a:pPr>
            <a:r>
              <a:rPr lang="en-US" sz="2200" u="sng" dirty="0">
                <a:latin typeface="Garamond"/>
                <a:hlinkClick r:id="rId2"/>
              </a:rPr>
              <a:t>ivan.steko@burnabyschools.ca</a:t>
            </a:r>
            <a:endParaRPr lang="en-US" sz="2200" u="sng" dirty="0">
              <a:latin typeface="Garamond"/>
            </a:endParaRPr>
          </a:p>
          <a:p>
            <a:pPr marL="0" indent="0" algn="ctr">
              <a:buNone/>
            </a:pPr>
            <a:endParaRPr lang="en-US" sz="2200" u="sng" dirty="0">
              <a:latin typeface="Garamond" panose="02020404030301010803" pitchFamily="18" charset="0"/>
            </a:endParaRPr>
          </a:p>
          <a:p>
            <a:pPr marL="0" indent="0" algn="ctr">
              <a:buNone/>
            </a:pPr>
            <a:r>
              <a:rPr lang="en-US" sz="2200" b="1" dirty="0">
                <a:latin typeface="Garamond"/>
              </a:rPr>
              <a:t>H – L   	Ms. Vancic</a:t>
            </a:r>
            <a:r>
              <a:rPr lang="en-US" sz="2200" dirty="0">
                <a:latin typeface="Garamond"/>
              </a:rPr>
              <a:t>	</a:t>
            </a:r>
          </a:p>
          <a:p>
            <a:pPr marL="0" indent="0" algn="ctr">
              <a:buNone/>
            </a:pPr>
            <a:r>
              <a:rPr lang="en-US" sz="2200" u="sng" dirty="0">
                <a:latin typeface="Garamond"/>
                <a:hlinkClick r:id="rId3"/>
              </a:rPr>
              <a:t>olga.vancic@burnabyschools.ca</a:t>
            </a:r>
            <a:endParaRPr lang="en-US" sz="2200" u="sng" dirty="0">
              <a:latin typeface="Garamond"/>
            </a:endParaRPr>
          </a:p>
          <a:p>
            <a:pPr marL="0" indent="0" algn="ctr">
              <a:buNone/>
            </a:pPr>
            <a:endParaRPr lang="en-US" sz="2200" dirty="0">
              <a:latin typeface="Garamond" panose="02020404030301010803" pitchFamily="18" charset="0"/>
            </a:endParaRPr>
          </a:p>
          <a:p>
            <a:pPr marL="0" indent="0" algn="ctr">
              <a:buNone/>
            </a:pPr>
            <a:r>
              <a:rPr lang="en-US" sz="2200" b="1" dirty="0">
                <a:latin typeface="Garamond"/>
              </a:rPr>
              <a:t>	M – S   	Mr. </a:t>
            </a:r>
            <a:r>
              <a:rPr lang="en-US" sz="2200" b="1" dirty="0" err="1">
                <a:latin typeface="Garamond"/>
              </a:rPr>
              <a:t>Tyfting</a:t>
            </a:r>
            <a:r>
              <a:rPr lang="en-US" sz="2200" dirty="0">
                <a:latin typeface="Garamond"/>
              </a:rPr>
              <a:t>		</a:t>
            </a:r>
          </a:p>
          <a:p>
            <a:pPr marL="0" indent="0" algn="ctr">
              <a:buNone/>
            </a:pPr>
            <a:r>
              <a:rPr lang="en-US" sz="2200" u="sng" dirty="0">
                <a:latin typeface="Garamond"/>
                <a:hlinkClick r:id="rId4"/>
              </a:rPr>
              <a:t>kevin.tyfting@burnabyschools.ca</a:t>
            </a:r>
            <a:endParaRPr lang="en-US" sz="2200" u="sng" dirty="0">
              <a:latin typeface="Garamond"/>
            </a:endParaRPr>
          </a:p>
          <a:p>
            <a:pPr marL="0" indent="0" algn="ctr">
              <a:buNone/>
            </a:pPr>
            <a:endParaRPr lang="en-US" sz="2200" dirty="0">
              <a:latin typeface="Garamond" panose="02020404030301010803" pitchFamily="18" charset="0"/>
            </a:endParaRPr>
          </a:p>
          <a:p>
            <a:pPr marL="0" indent="0" algn="ctr">
              <a:buNone/>
            </a:pPr>
            <a:r>
              <a:rPr lang="en-US" sz="2200" b="1" dirty="0">
                <a:latin typeface="Garamond"/>
              </a:rPr>
              <a:t>T – Z   	Ms. </a:t>
            </a:r>
            <a:r>
              <a:rPr lang="en-US" sz="2200" b="1" dirty="0" err="1">
                <a:latin typeface="Garamond"/>
              </a:rPr>
              <a:t>Niccoli</a:t>
            </a:r>
            <a:r>
              <a:rPr lang="en-US" sz="2200" b="1" dirty="0">
                <a:latin typeface="Garamond"/>
              </a:rPr>
              <a:t>-Harris	</a:t>
            </a:r>
          </a:p>
          <a:p>
            <a:pPr marL="0" indent="0" algn="ctr">
              <a:buNone/>
            </a:pPr>
            <a:r>
              <a:rPr lang="en-US" sz="2200" u="sng" dirty="0">
                <a:latin typeface="Garamond"/>
                <a:hlinkClick r:id="rId5"/>
              </a:rPr>
              <a:t>tina.niccoli-harris@burnabyschools.ca</a:t>
            </a:r>
            <a:endParaRPr lang="en-US" sz="2200" dirty="0">
              <a:latin typeface="Garamond"/>
            </a:endParaRPr>
          </a:p>
          <a:p>
            <a:pPr algn="r"/>
            <a:endParaRPr lang="en-US" sz="2400" dirty="0">
              <a:cs typeface="Calibri" panose="020F0502020204030204"/>
            </a:endParaRPr>
          </a:p>
        </p:txBody>
      </p:sp>
      <p:pic>
        <p:nvPicPr>
          <p:cNvPr id="4" name="Picture 4" descr="A picture containing text, toy, doll, sushi&#10;&#10;Description automatically generated">
            <a:extLst>
              <a:ext uri="{FF2B5EF4-FFF2-40B4-BE49-F238E27FC236}">
                <a16:creationId xmlns:a16="http://schemas.microsoft.com/office/drawing/2014/main" id="{15F8CD68-504D-41F6-857A-59C93BF10A35}"/>
              </a:ext>
            </a:extLst>
          </p:cNvPr>
          <p:cNvPicPr>
            <a:picLocks noChangeAspect="1"/>
          </p:cNvPicPr>
          <p:nvPr/>
        </p:nvPicPr>
        <p:blipFill>
          <a:blip r:embed="rId6"/>
          <a:stretch>
            <a:fillRect/>
          </a:stretch>
        </p:blipFill>
        <p:spPr>
          <a:xfrm>
            <a:off x="4683045" y="3788329"/>
            <a:ext cx="1137108" cy="1079093"/>
          </a:xfrm>
          <a:prstGeom prst="rect">
            <a:avLst/>
          </a:prstGeom>
        </p:spPr>
      </p:pic>
      <p:pic>
        <p:nvPicPr>
          <p:cNvPr id="5" name="Picture 5" descr="Logo, icon&#10;&#10;Description automatically generated">
            <a:extLst>
              <a:ext uri="{FF2B5EF4-FFF2-40B4-BE49-F238E27FC236}">
                <a16:creationId xmlns:a16="http://schemas.microsoft.com/office/drawing/2014/main" id="{3C2E7973-69D8-424D-957B-5F8D4B820455}"/>
              </a:ext>
            </a:extLst>
          </p:cNvPr>
          <p:cNvPicPr>
            <a:picLocks noChangeAspect="1"/>
          </p:cNvPicPr>
          <p:nvPr/>
        </p:nvPicPr>
        <p:blipFill>
          <a:blip r:embed="rId7"/>
          <a:stretch>
            <a:fillRect/>
          </a:stretch>
        </p:blipFill>
        <p:spPr>
          <a:xfrm>
            <a:off x="4698873" y="2145257"/>
            <a:ext cx="1502661" cy="1485152"/>
          </a:xfrm>
          <a:prstGeom prst="rect">
            <a:avLst/>
          </a:prstGeom>
        </p:spPr>
      </p:pic>
      <p:pic>
        <p:nvPicPr>
          <p:cNvPr id="9" name="Picture 10" descr="A picture containing text, vector graphics, doll&#10;&#10;Description automatically generated">
            <a:extLst>
              <a:ext uri="{FF2B5EF4-FFF2-40B4-BE49-F238E27FC236}">
                <a16:creationId xmlns:a16="http://schemas.microsoft.com/office/drawing/2014/main" id="{34B1786B-8001-4669-B80F-E384B17532B8}"/>
              </a:ext>
            </a:extLst>
          </p:cNvPr>
          <p:cNvPicPr>
            <a:picLocks noChangeAspect="1"/>
          </p:cNvPicPr>
          <p:nvPr/>
        </p:nvPicPr>
        <p:blipFill>
          <a:blip r:embed="rId8"/>
          <a:stretch>
            <a:fillRect/>
          </a:stretch>
        </p:blipFill>
        <p:spPr>
          <a:xfrm>
            <a:off x="4769147" y="894304"/>
            <a:ext cx="1305128" cy="1248220"/>
          </a:xfrm>
          <a:prstGeom prst="rect">
            <a:avLst/>
          </a:prstGeom>
        </p:spPr>
      </p:pic>
      <p:pic>
        <p:nvPicPr>
          <p:cNvPr id="7" name="Picture 10" descr="A picture containing toy, doll, vector graphics, light&#10;&#10;Description automatically generated">
            <a:extLst>
              <a:ext uri="{FF2B5EF4-FFF2-40B4-BE49-F238E27FC236}">
                <a16:creationId xmlns:a16="http://schemas.microsoft.com/office/drawing/2014/main" id="{1AB0AE8B-E2FC-442C-A5F2-C14046892BDD}"/>
              </a:ext>
            </a:extLst>
          </p:cNvPr>
          <p:cNvPicPr>
            <a:picLocks noChangeAspect="1"/>
          </p:cNvPicPr>
          <p:nvPr/>
        </p:nvPicPr>
        <p:blipFill>
          <a:blip r:embed="rId9"/>
          <a:stretch>
            <a:fillRect/>
          </a:stretch>
        </p:blipFill>
        <p:spPr>
          <a:xfrm>
            <a:off x="4654296" y="4936527"/>
            <a:ext cx="1155033" cy="1142368"/>
          </a:xfrm>
          <a:prstGeom prst="rect">
            <a:avLst/>
          </a:prstGeom>
        </p:spPr>
      </p:pic>
    </p:spTree>
    <p:extLst>
      <p:ext uri="{BB962C8B-B14F-4D97-AF65-F5344CB8AC3E}">
        <p14:creationId xmlns:p14="http://schemas.microsoft.com/office/powerpoint/2010/main" val="177537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8D1164-F4E2-4C33-899C-F9BE6BC5C4BB}"/>
              </a:ext>
            </a:extLst>
          </p:cNvPr>
          <p:cNvSpPr>
            <a:spLocks noGrp="1"/>
          </p:cNvSpPr>
          <p:nvPr>
            <p:ph type="title"/>
          </p:nvPr>
        </p:nvSpPr>
        <p:spPr>
          <a:xfrm>
            <a:off x="1075767" y="1188637"/>
            <a:ext cx="2988234" cy="4480726"/>
          </a:xfrm>
        </p:spPr>
        <p:txBody>
          <a:bodyPr>
            <a:normAutofit/>
          </a:bodyPr>
          <a:lstStyle/>
          <a:p>
            <a:pPr algn="r"/>
            <a:r>
              <a:rPr lang="en-US" sz="4000" b="1">
                <a:latin typeface="Century Gothic" panose="020B0502020202020204" pitchFamily="34" charset="0"/>
              </a:rPr>
              <a:t>GRADE 12</a:t>
            </a:r>
            <a:br>
              <a:rPr lang="en-US" sz="4000" b="1">
                <a:latin typeface="Century Gothic" panose="020B0502020202020204" pitchFamily="34" charset="0"/>
              </a:rPr>
            </a:br>
            <a:br>
              <a:rPr lang="en-US" sz="4000" b="1">
                <a:latin typeface="Century Gothic" panose="020B0502020202020204" pitchFamily="34" charset="0"/>
              </a:rPr>
            </a:br>
            <a:r>
              <a:rPr lang="en-US" sz="2500" b="1">
                <a:latin typeface="Century Gothic" panose="020B0502020202020204" pitchFamily="34" charset="0"/>
              </a:rPr>
              <a:t>- it’s a big year</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CFF7A2-C350-4CDD-AE35-F649783C6170}"/>
              </a:ext>
            </a:extLst>
          </p:cNvPr>
          <p:cNvSpPr>
            <a:spLocks noGrp="1"/>
          </p:cNvSpPr>
          <p:nvPr>
            <p:ph idx="1"/>
          </p:nvPr>
        </p:nvSpPr>
        <p:spPr>
          <a:xfrm>
            <a:off x="5244592" y="1456020"/>
            <a:ext cx="5871638" cy="3942392"/>
          </a:xfrm>
        </p:spPr>
        <p:txBody>
          <a:bodyPr anchor="ctr">
            <a:normAutofit/>
          </a:bodyPr>
          <a:lstStyle/>
          <a:p>
            <a:pPr lvl="0"/>
            <a:r>
              <a:rPr lang="en-US" sz="2500" dirty="0">
                <a:latin typeface="Garamond" panose="02020404030301010803" pitchFamily="18" charset="0"/>
              </a:rPr>
              <a:t>Graduation credits</a:t>
            </a:r>
          </a:p>
          <a:p>
            <a:pPr marL="0" lvl="0" indent="0">
              <a:buNone/>
            </a:pPr>
            <a:endParaRPr lang="en-US" sz="2500" dirty="0">
              <a:latin typeface="Garamond" panose="02020404030301010803" pitchFamily="18" charset="0"/>
            </a:endParaRPr>
          </a:p>
          <a:p>
            <a:pPr lvl="0"/>
            <a:r>
              <a:rPr lang="en-US" sz="2500" dirty="0">
                <a:latin typeface="Garamond" panose="02020404030301010803" pitchFamily="18" charset="0"/>
              </a:rPr>
              <a:t>Post-secondary plans </a:t>
            </a:r>
          </a:p>
          <a:p>
            <a:pPr lvl="1">
              <a:buFont typeface="Wingdings" panose="05000000000000000000" pitchFamily="2" charset="2"/>
              <a:buChar char="Ø"/>
            </a:pPr>
            <a:r>
              <a:rPr lang="en-US" sz="2000" dirty="0">
                <a:latin typeface="Garamond" panose="02020404030301010803" pitchFamily="18" charset="0"/>
              </a:rPr>
              <a:t>Applying to post-secondary (college v. university)</a:t>
            </a:r>
          </a:p>
          <a:p>
            <a:pPr lvl="1">
              <a:buFont typeface="Wingdings" panose="05000000000000000000" pitchFamily="2" charset="2"/>
              <a:buChar char="Ø"/>
            </a:pPr>
            <a:r>
              <a:rPr lang="en-US" sz="2000" dirty="0">
                <a:latin typeface="Garamond" panose="02020404030301010803" pitchFamily="18" charset="0"/>
              </a:rPr>
              <a:t>Trades and Technology programs</a:t>
            </a:r>
          </a:p>
          <a:p>
            <a:pPr lvl="1">
              <a:buFont typeface="Wingdings" panose="05000000000000000000" pitchFamily="2" charset="2"/>
              <a:buChar char="Ø"/>
            </a:pPr>
            <a:r>
              <a:rPr lang="en-US" sz="2000" dirty="0">
                <a:latin typeface="Garamond" panose="02020404030301010803" pitchFamily="18" charset="0"/>
              </a:rPr>
              <a:t>Work/travel</a:t>
            </a:r>
          </a:p>
          <a:p>
            <a:pPr lvl="1">
              <a:buFont typeface="Wingdings" panose="05000000000000000000" pitchFamily="2" charset="2"/>
              <a:buChar char="Ø"/>
            </a:pPr>
            <a:r>
              <a:rPr lang="en-US" sz="2000" dirty="0">
                <a:latin typeface="Garamond" panose="02020404030301010803" pitchFamily="18" charset="0"/>
              </a:rPr>
              <a:t>Gap year</a:t>
            </a:r>
          </a:p>
          <a:p>
            <a:pPr marL="457200" lvl="1" indent="0">
              <a:buNone/>
            </a:pPr>
            <a:endParaRPr lang="en-US" sz="2000" dirty="0">
              <a:latin typeface="Garamond" panose="02020404030301010803" pitchFamily="18" charset="0"/>
            </a:endParaRPr>
          </a:p>
          <a:p>
            <a:pPr lvl="0"/>
            <a:r>
              <a:rPr lang="en-US" sz="2500" dirty="0">
                <a:latin typeface="Garamond" panose="02020404030301010803" pitchFamily="18" charset="0"/>
              </a:rPr>
              <a:t>Important grad dates and deadlines</a:t>
            </a:r>
          </a:p>
          <a:p>
            <a:pPr marL="0" lvl="0" indent="0">
              <a:buNone/>
            </a:pPr>
            <a:endParaRPr lang="en-US" sz="1900" dirty="0"/>
          </a:p>
        </p:txBody>
      </p:sp>
    </p:spTree>
    <p:extLst>
      <p:ext uri="{BB962C8B-B14F-4D97-AF65-F5344CB8AC3E}">
        <p14:creationId xmlns:p14="http://schemas.microsoft.com/office/powerpoint/2010/main" val="2382449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E25E8-8B74-4361-8CC0-A7000C52D2C1}"/>
              </a:ext>
            </a:extLst>
          </p:cNvPr>
          <p:cNvSpPr>
            <a:spLocks noGrp="1"/>
          </p:cNvSpPr>
          <p:nvPr>
            <p:ph type="title"/>
          </p:nvPr>
        </p:nvSpPr>
        <p:spPr>
          <a:xfrm>
            <a:off x="772161" y="1188637"/>
            <a:ext cx="3291840" cy="4480726"/>
          </a:xfrm>
        </p:spPr>
        <p:txBody>
          <a:bodyPr>
            <a:normAutofit/>
          </a:bodyPr>
          <a:lstStyle/>
          <a:p>
            <a:pPr algn="r"/>
            <a:r>
              <a:rPr lang="en-US" sz="3500" b="1">
                <a:latin typeface="Century Gothic" panose="020B0502020202020204" pitchFamily="34" charset="0"/>
              </a:rPr>
              <a:t>GRADUATION CREDITS CHECKLIST</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1F408E-D0E2-4C68-ADF0-A12E33D85136}"/>
              </a:ext>
            </a:extLst>
          </p:cNvPr>
          <p:cNvSpPr>
            <a:spLocks noGrp="1"/>
          </p:cNvSpPr>
          <p:nvPr>
            <p:ph idx="1"/>
          </p:nvPr>
        </p:nvSpPr>
        <p:spPr>
          <a:xfrm>
            <a:off x="5255260" y="1442906"/>
            <a:ext cx="4702848" cy="4480726"/>
          </a:xfrm>
        </p:spPr>
        <p:txBody>
          <a:bodyPr anchor="ctr">
            <a:normAutofit/>
          </a:bodyPr>
          <a:lstStyle/>
          <a:p>
            <a:pPr>
              <a:lnSpc>
                <a:spcPct val="120000"/>
              </a:lnSpc>
            </a:pPr>
            <a:r>
              <a:rPr lang="en-US" sz="2400">
                <a:latin typeface="Garamond" panose="02020404030301010803" pitchFamily="18" charset="0"/>
              </a:rPr>
              <a:t>To graduate, students need to complete a minimum of 80 credits in grades 10 – 12. </a:t>
            </a:r>
          </a:p>
          <a:p>
            <a:pPr marL="0" indent="0">
              <a:lnSpc>
                <a:spcPct val="120000"/>
              </a:lnSpc>
              <a:buNone/>
            </a:pPr>
            <a:endParaRPr lang="en-US" sz="2400">
              <a:latin typeface="Garamond" panose="02020404030301010803" pitchFamily="18" charset="0"/>
            </a:endParaRPr>
          </a:p>
          <a:p>
            <a:pPr>
              <a:lnSpc>
                <a:spcPct val="120000"/>
              </a:lnSpc>
            </a:pPr>
            <a:r>
              <a:rPr lang="en-US" sz="2400">
                <a:latin typeface="Garamond" panose="02020404030301010803" pitchFamily="18" charset="0"/>
              </a:rPr>
              <a:t>This includes specific courses which are graduation requirements in each grade.</a:t>
            </a:r>
          </a:p>
          <a:p>
            <a:pPr marL="0" lvl="0" indent="0">
              <a:lnSpc>
                <a:spcPct val="120000"/>
              </a:lnSpc>
              <a:buNone/>
            </a:pPr>
            <a:endParaRPr lang="en-US" sz="1800">
              <a:latin typeface="Garamond" panose="02020404030301010803" pitchFamily="18" charset="0"/>
            </a:endParaRPr>
          </a:p>
        </p:txBody>
      </p:sp>
    </p:spTree>
    <p:extLst>
      <p:ext uri="{BB962C8B-B14F-4D97-AF65-F5344CB8AC3E}">
        <p14:creationId xmlns:p14="http://schemas.microsoft.com/office/powerpoint/2010/main" val="2845401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CC9E5AE-A9CF-4B13-B710-900071EF551B}"/>
              </a:ext>
            </a:extLst>
          </p:cNvPr>
          <p:cNvGraphicFramePr>
            <a:graphicFrameLocks noGrp="1"/>
          </p:cNvGraphicFramePr>
          <p:nvPr>
            <p:extLst>
              <p:ext uri="{D42A27DB-BD31-4B8C-83A1-F6EECF244321}">
                <p14:modId xmlns:p14="http://schemas.microsoft.com/office/powerpoint/2010/main" val="1197420397"/>
              </p:ext>
            </p:extLst>
          </p:nvPr>
        </p:nvGraphicFramePr>
        <p:xfrm>
          <a:off x="43132" y="43132"/>
          <a:ext cx="12099378" cy="6771737"/>
        </p:xfrm>
        <a:graphic>
          <a:graphicData uri="http://schemas.openxmlformats.org/drawingml/2006/table">
            <a:tbl>
              <a:tblPr firstRow="1" bandRow="1">
                <a:tableStyleId>{5C22544A-7EE6-4342-B048-85BDC9FD1C3A}</a:tableStyleId>
              </a:tblPr>
              <a:tblGrid>
                <a:gridCol w="4450153">
                  <a:extLst>
                    <a:ext uri="{9D8B030D-6E8A-4147-A177-3AD203B41FA5}">
                      <a16:colId xmlns:a16="http://schemas.microsoft.com/office/drawing/2014/main" val="1630219391"/>
                    </a:ext>
                  </a:extLst>
                </a:gridCol>
                <a:gridCol w="4130727">
                  <a:extLst>
                    <a:ext uri="{9D8B030D-6E8A-4147-A177-3AD203B41FA5}">
                      <a16:colId xmlns:a16="http://schemas.microsoft.com/office/drawing/2014/main" val="3920677177"/>
                    </a:ext>
                  </a:extLst>
                </a:gridCol>
                <a:gridCol w="3518498">
                  <a:extLst>
                    <a:ext uri="{9D8B030D-6E8A-4147-A177-3AD203B41FA5}">
                      <a16:colId xmlns:a16="http://schemas.microsoft.com/office/drawing/2014/main" val="1502156986"/>
                    </a:ext>
                  </a:extLst>
                </a:gridCol>
              </a:tblGrid>
              <a:tr h="526529">
                <a:tc>
                  <a:txBody>
                    <a:bodyPr/>
                    <a:lstStyle/>
                    <a:p>
                      <a:pPr marL="0" marR="0" algn="ctr">
                        <a:lnSpc>
                          <a:spcPct val="107000"/>
                        </a:lnSpc>
                        <a:spcBef>
                          <a:spcPts val="0"/>
                        </a:spcBef>
                        <a:spcAft>
                          <a:spcPts val="0"/>
                        </a:spcAft>
                      </a:pPr>
                      <a:r>
                        <a:rPr lang="en-CA" sz="2000" kern="1200">
                          <a:effectLst/>
                        </a:rPr>
                        <a:t>REQUIRED (48 credits)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CA" sz="2000" kern="1200">
                          <a:effectLst/>
                        </a:rPr>
                        <a:t>ELECTIVES (Min. 28 credits)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CA" sz="2000" kern="1200">
                          <a:effectLst/>
                        </a:rPr>
                        <a:t>PLEASE NOTE: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196733542"/>
                  </a:ext>
                </a:extLst>
              </a:tr>
              <a:tr h="6245208">
                <a:tc>
                  <a:txBody>
                    <a:bodyPr/>
                    <a:lstStyle/>
                    <a:p>
                      <a:pPr marL="342900" marR="0" lvl="0" indent="-342900">
                        <a:lnSpc>
                          <a:spcPct val="107000"/>
                        </a:lnSpc>
                        <a:spcBef>
                          <a:spcPts val="0"/>
                        </a:spcBef>
                        <a:spcAft>
                          <a:spcPts val="0"/>
                        </a:spcAft>
                        <a:buFont typeface="Wingdings" panose="05000000000000000000" pitchFamily="2" charset="2"/>
                        <a:buChar char=""/>
                      </a:pPr>
                      <a:r>
                        <a:rPr lang="en-CA" sz="1800" kern="1200" dirty="0">
                          <a:effectLst/>
                        </a:rPr>
                        <a:t>A Language Arts 10</a:t>
                      </a:r>
                      <a:endParaRPr lang="en-US" sz="1800" dirty="0">
                        <a:effectLst/>
                      </a:endParaRPr>
                    </a:p>
                    <a:p>
                      <a:pPr marL="342900" marR="0" lvl="0" indent="-342900">
                        <a:lnSpc>
                          <a:spcPct val="107000"/>
                        </a:lnSpc>
                        <a:spcBef>
                          <a:spcPts val="0"/>
                        </a:spcBef>
                        <a:spcAft>
                          <a:spcPts val="0"/>
                        </a:spcAft>
                        <a:buFont typeface="Wingdings" panose="05000000000000000000" pitchFamily="2" charset="2"/>
                        <a:buChar char=""/>
                      </a:pPr>
                      <a:r>
                        <a:rPr lang="en-CA" sz="1800" kern="1200" dirty="0">
                          <a:effectLst/>
                        </a:rPr>
                        <a:t>Social Studies/Sciences </a:t>
                      </a:r>
                      <a:r>
                        <a:rPr lang="en-CA" sz="1800" kern="1200" dirty="0" err="1">
                          <a:effectLst/>
                        </a:rPr>
                        <a:t>Humaines</a:t>
                      </a:r>
                      <a:r>
                        <a:rPr lang="en-CA" sz="1800" kern="1200" dirty="0">
                          <a:effectLst/>
                        </a:rPr>
                        <a:t> 10</a:t>
                      </a:r>
                      <a:endParaRPr lang="en-US" sz="1800" dirty="0">
                        <a:effectLst/>
                      </a:endParaRPr>
                    </a:p>
                    <a:p>
                      <a:pPr marL="342900" marR="0" lvl="0" indent="-342900">
                        <a:lnSpc>
                          <a:spcPct val="107000"/>
                        </a:lnSpc>
                        <a:spcBef>
                          <a:spcPts val="0"/>
                        </a:spcBef>
                        <a:spcAft>
                          <a:spcPts val="0"/>
                        </a:spcAft>
                        <a:buFont typeface="Wingdings" panose="05000000000000000000" pitchFamily="2" charset="2"/>
                        <a:buChar char=""/>
                      </a:pPr>
                      <a:r>
                        <a:rPr lang="en-CA" sz="1800" kern="1200" dirty="0">
                          <a:effectLst/>
                        </a:rPr>
                        <a:t>Science/Sciences 10</a:t>
                      </a:r>
                      <a:endParaRPr lang="en-US" sz="1800" dirty="0">
                        <a:effectLst/>
                      </a:endParaRPr>
                    </a:p>
                    <a:p>
                      <a:pPr marL="342900" marR="0" lvl="0" indent="-342900">
                        <a:lnSpc>
                          <a:spcPct val="107000"/>
                        </a:lnSpc>
                        <a:spcBef>
                          <a:spcPts val="0"/>
                        </a:spcBef>
                        <a:spcAft>
                          <a:spcPts val="0"/>
                        </a:spcAft>
                        <a:buFont typeface="Wingdings" panose="05000000000000000000" pitchFamily="2" charset="2"/>
                        <a:buChar char=""/>
                      </a:pPr>
                      <a:r>
                        <a:rPr lang="en-CA" sz="1800" kern="1200" dirty="0">
                          <a:effectLst/>
                        </a:rPr>
                        <a:t>Mathematics/</a:t>
                      </a:r>
                      <a:r>
                        <a:rPr lang="en-CA" sz="1800" kern="1200" dirty="0" err="1">
                          <a:effectLst/>
                        </a:rPr>
                        <a:t>Mathématiques</a:t>
                      </a:r>
                      <a:r>
                        <a:rPr lang="en-CA" sz="1800" kern="1200" dirty="0">
                          <a:effectLst/>
                        </a:rPr>
                        <a:t> 10</a:t>
                      </a:r>
                      <a:endParaRPr lang="en-US" sz="1800" dirty="0">
                        <a:effectLst/>
                      </a:endParaRPr>
                    </a:p>
                    <a:p>
                      <a:pPr marL="342900" marR="0" lvl="0" indent="-342900">
                        <a:lnSpc>
                          <a:spcPct val="107000"/>
                        </a:lnSpc>
                        <a:spcBef>
                          <a:spcPts val="0"/>
                        </a:spcBef>
                        <a:spcAft>
                          <a:spcPts val="0"/>
                        </a:spcAft>
                        <a:buFont typeface="Wingdings" panose="05000000000000000000" pitchFamily="2" charset="2"/>
                        <a:buChar char=""/>
                      </a:pPr>
                      <a:r>
                        <a:rPr lang="en-CA" sz="1800" kern="1200" dirty="0">
                          <a:effectLst/>
                        </a:rPr>
                        <a:t>Physical Education 10</a:t>
                      </a:r>
                      <a:endParaRPr lang="en-US" sz="1800" dirty="0">
                        <a:effectLst/>
                      </a:endParaRP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CA" sz="1800" kern="1200" dirty="0">
                          <a:effectLst/>
                        </a:rPr>
                        <a:t>Career Life Education/Education A la vie </a:t>
                      </a:r>
                      <a:r>
                        <a:rPr lang="en-CA" sz="1800" kern="1200" dirty="0" err="1">
                          <a:effectLst/>
                        </a:rPr>
                        <a:t>professionnelle</a:t>
                      </a:r>
                      <a:r>
                        <a:rPr lang="en-CA" sz="1800" kern="1200" dirty="0">
                          <a:effectLst/>
                        </a:rPr>
                        <a:t> 10</a:t>
                      </a:r>
                      <a:endParaRPr lang="en-US" sz="1800" dirty="0">
                        <a:effectLst/>
                      </a:endParaRPr>
                    </a:p>
                    <a:p>
                      <a:pPr marL="342900" marR="0" lvl="0" indent="-342900">
                        <a:lnSpc>
                          <a:spcPct val="107000"/>
                        </a:lnSpc>
                        <a:spcBef>
                          <a:spcPts val="0"/>
                        </a:spcBef>
                        <a:spcAft>
                          <a:spcPts val="0"/>
                        </a:spcAft>
                        <a:buFont typeface="Wingdings" panose="05000000000000000000" pitchFamily="2" charset="2"/>
                        <a:buChar char=""/>
                      </a:pPr>
                      <a:r>
                        <a:rPr lang="en-CA" sz="1800" kern="1200" dirty="0">
                          <a:effectLst/>
                        </a:rPr>
                        <a:t>A Language Arts 11</a:t>
                      </a:r>
                      <a:endParaRPr lang="en-US" sz="1800" dirty="0">
                        <a:effectLst/>
                      </a:endParaRPr>
                    </a:p>
                    <a:p>
                      <a:pPr marL="342900" marR="0" lvl="0" indent="-342900">
                        <a:lnSpc>
                          <a:spcPct val="107000"/>
                        </a:lnSpc>
                        <a:spcBef>
                          <a:spcPts val="0"/>
                        </a:spcBef>
                        <a:spcAft>
                          <a:spcPts val="0"/>
                        </a:spcAft>
                        <a:buFont typeface="Wingdings" panose="05000000000000000000" pitchFamily="2" charset="2"/>
                        <a:buChar char=""/>
                      </a:pPr>
                      <a:r>
                        <a:rPr lang="en-CA" sz="1800" kern="1200" dirty="0">
                          <a:effectLst/>
                        </a:rPr>
                        <a:t>An approved Social Studies/Sciences </a:t>
                      </a:r>
                      <a:r>
                        <a:rPr lang="en-CA" sz="1800" kern="1200" dirty="0" err="1">
                          <a:effectLst/>
                        </a:rPr>
                        <a:t>Humaines</a:t>
                      </a:r>
                      <a:r>
                        <a:rPr lang="en-CA" sz="1800" kern="1200" dirty="0">
                          <a:effectLst/>
                        </a:rPr>
                        <a:t> 11 or 12</a:t>
                      </a:r>
                      <a:endParaRPr lang="en-US" sz="1800" dirty="0">
                        <a:effectLst/>
                      </a:endParaRPr>
                    </a:p>
                    <a:p>
                      <a:pPr marL="342900" marR="0" lvl="0" indent="-342900">
                        <a:lnSpc>
                          <a:spcPct val="107000"/>
                        </a:lnSpc>
                        <a:spcBef>
                          <a:spcPts val="0"/>
                        </a:spcBef>
                        <a:spcAft>
                          <a:spcPts val="0"/>
                        </a:spcAft>
                        <a:buFont typeface="Wingdings" panose="05000000000000000000" pitchFamily="2" charset="2"/>
                        <a:buChar char=""/>
                      </a:pPr>
                      <a:r>
                        <a:rPr lang="en-CA" sz="1800" kern="1200" dirty="0">
                          <a:effectLst/>
                        </a:rPr>
                        <a:t>A Science 11</a:t>
                      </a:r>
                      <a:endParaRPr lang="en-US" sz="1800" dirty="0">
                        <a:effectLst/>
                      </a:endParaRPr>
                    </a:p>
                    <a:p>
                      <a:pPr marL="342900" marR="0" lvl="0" indent="-342900">
                        <a:lnSpc>
                          <a:spcPct val="107000"/>
                        </a:lnSpc>
                        <a:spcBef>
                          <a:spcPts val="0"/>
                        </a:spcBef>
                        <a:spcAft>
                          <a:spcPts val="0"/>
                        </a:spcAft>
                        <a:buFont typeface="Wingdings" panose="05000000000000000000" pitchFamily="2" charset="2"/>
                        <a:buChar char=""/>
                      </a:pPr>
                      <a:r>
                        <a:rPr lang="en-CA" sz="1800" kern="1200" dirty="0">
                          <a:effectLst/>
                        </a:rPr>
                        <a:t>A Mathematics 11</a:t>
                      </a:r>
                      <a:endParaRPr lang="en-US" sz="1800" dirty="0">
                        <a:effectLst/>
                      </a:endParaRPr>
                    </a:p>
                    <a:p>
                      <a:pPr marL="342900" marR="0" lvl="0" indent="-342900">
                        <a:lnSpc>
                          <a:spcPct val="107000"/>
                        </a:lnSpc>
                        <a:spcBef>
                          <a:spcPts val="0"/>
                        </a:spcBef>
                        <a:spcAft>
                          <a:spcPts val="0"/>
                        </a:spcAft>
                        <a:buFont typeface="Wingdings" panose="05000000000000000000" pitchFamily="2" charset="2"/>
                        <a:buChar char=""/>
                      </a:pPr>
                      <a:r>
                        <a:rPr lang="en-CA" sz="1800" kern="1200" dirty="0">
                          <a:effectLst/>
                        </a:rPr>
                        <a:t>A Language Arts 12</a:t>
                      </a:r>
                      <a:endParaRPr lang="en-US" sz="1800" dirty="0">
                        <a:effectLst/>
                      </a:endParaRPr>
                    </a:p>
                    <a:p>
                      <a:pPr marL="342900" marR="0" lvl="0" indent="-342900">
                        <a:lnSpc>
                          <a:spcPct val="107000"/>
                        </a:lnSpc>
                        <a:spcBef>
                          <a:spcPts val="0"/>
                        </a:spcBef>
                        <a:spcAft>
                          <a:spcPts val="0"/>
                        </a:spcAft>
                        <a:buFont typeface="Wingdings" panose="05000000000000000000" pitchFamily="2" charset="2"/>
                        <a:buChar char=""/>
                      </a:pPr>
                      <a:r>
                        <a:rPr lang="en-CA" sz="1800" kern="1200" dirty="0">
                          <a:effectLst/>
                        </a:rPr>
                        <a:t>A Fine Arts OR ADST 10, 11, or 12</a:t>
                      </a:r>
                    </a:p>
                    <a:p>
                      <a:pPr marL="342900" marR="0" lvl="0" indent="-342900">
                        <a:lnSpc>
                          <a:spcPct val="107000"/>
                        </a:lnSpc>
                        <a:spcBef>
                          <a:spcPts val="0"/>
                        </a:spcBef>
                        <a:spcAft>
                          <a:spcPts val="0"/>
                        </a:spcAft>
                        <a:buFont typeface="Wingdings" panose="05000000000000000000" pitchFamily="2" charset="2"/>
                        <a:buChar char=""/>
                      </a:pPr>
                      <a:r>
                        <a:rPr lang="en-CA" sz="1800" kern="1200" dirty="0">
                          <a:effectLst/>
                        </a:rPr>
                        <a:t>An Indigenous Focused Course 10,11, or 12</a:t>
                      </a:r>
                      <a:endParaRPr lang="en-CA" sz="1800" kern="1200" dirty="0">
                        <a:effectLst/>
                        <a:latin typeface="Calibri"/>
                        <a:cs typeface="Times New Roman"/>
                      </a:endParaRPr>
                    </a:p>
                    <a:p>
                      <a:pPr marL="0" marR="0" lvl="0" indent="0">
                        <a:lnSpc>
                          <a:spcPct val="107000"/>
                        </a:lnSpc>
                        <a:spcBef>
                          <a:spcPts val="0"/>
                        </a:spcBef>
                        <a:spcAft>
                          <a:spcPts val="0"/>
                        </a:spcAft>
                        <a:buNone/>
                      </a:pPr>
                      <a:r>
                        <a:rPr lang="en-CA" sz="1800" b="1" kern="1200" dirty="0">
                          <a:effectLst/>
                          <a:latin typeface="Calibri"/>
                          <a:cs typeface="Times New Roman"/>
                        </a:rPr>
                        <a:t>ASSESSMENTS</a:t>
                      </a:r>
                    </a:p>
                    <a:p>
                      <a:pPr marL="285750" marR="0" lvl="0" indent="-285750">
                        <a:lnSpc>
                          <a:spcPct val="107000"/>
                        </a:lnSpc>
                        <a:spcBef>
                          <a:spcPts val="0"/>
                        </a:spcBef>
                        <a:spcAft>
                          <a:spcPts val="0"/>
                        </a:spcAft>
                        <a:buFont typeface="Wingdings"/>
                        <a:buChar char="q"/>
                      </a:pPr>
                      <a:r>
                        <a:rPr lang="en-CA" sz="1800" b="0" i="0" u="none" strike="noStrike" kern="1200" noProof="0" dirty="0">
                          <a:effectLst/>
                          <a:latin typeface="Calibri"/>
                        </a:rPr>
                        <a:t>Numeracy 10 Assessment completion</a:t>
                      </a:r>
                    </a:p>
                    <a:p>
                      <a:pPr marL="285750" marR="0" lvl="0" indent="-285750">
                        <a:lnSpc>
                          <a:spcPct val="107000"/>
                        </a:lnSpc>
                        <a:spcBef>
                          <a:spcPts val="0"/>
                        </a:spcBef>
                        <a:spcAft>
                          <a:spcPts val="0"/>
                        </a:spcAft>
                        <a:buFont typeface="Wingdings"/>
                        <a:buChar char="q"/>
                      </a:pPr>
                      <a:r>
                        <a:rPr lang="en-CA" sz="1800" b="0" i="0" u="none" strike="noStrike" kern="1200" noProof="0" dirty="0">
                          <a:effectLst/>
                          <a:latin typeface="Calibri"/>
                        </a:rPr>
                        <a:t>Literacy 10 Assessment completion</a:t>
                      </a:r>
                    </a:p>
                    <a:p>
                      <a:pPr marL="285750" marR="0" lvl="0" indent="-285750">
                        <a:lnSpc>
                          <a:spcPct val="107000"/>
                        </a:lnSpc>
                        <a:spcBef>
                          <a:spcPts val="0"/>
                        </a:spcBef>
                        <a:spcAft>
                          <a:spcPts val="0"/>
                        </a:spcAft>
                        <a:buFont typeface="Wingdings"/>
                        <a:buChar char="q"/>
                      </a:pPr>
                      <a:r>
                        <a:rPr lang="en-CA" sz="1800" b="0" i="0" u="none" strike="noStrike" kern="1200" noProof="0" dirty="0">
                          <a:effectLst/>
                          <a:latin typeface="Calibri"/>
                        </a:rPr>
                        <a:t>Literacy 12 Assessment completion</a:t>
                      </a:r>
                    </a:p>
                  </a:txBody>
                  <a:tcPr/>
                </a:tc>
                <a:tc>
                  <a:txBody>
                    <a:bodyPr/>
                    <a:lstStyle/>
                    <a:p>
                      <a:pPr marL="342900" marR="0" lvl="0" indent="-342900">
                        <a:lnSpc>
                          <a:spcPct val="107000"/>
                        </a:lnSpc>
                        <a:spcBef>
                          <a:spcPts val="0"/>
                        </a:spcBef>
                        <a:spcAft>
                          <a:spcPts val="0"/>
                        </a:spcAft>
                        <a:buFont typeface="Wingdings" panose="05000000000000000000" pitchFamily="2" charset="2"/>
                        <a:buChar char=""/>
                      </a:pPr>
                      <a:r>
                        <a:rPr lang="en-CA" sz="1800" kern="1200" dirty="0">
                          <a:effectLst/>
                        </a:rPr>
                        <a:t>At least 7 other courses in Grade 10, 11, or 12</a:t>
                      </a:r>
                    </a:p>
                    <a:p>
                      <a:pPr marL="342900" marR="0" lvl="0" indent="-342900">
                        <a:lnSpc>
                          <a:spcPct val="107000"/>
                        </a:lnSpc>
                        <a:spcBef>
                          <a:spcPts val="0"/>
                        </a:spcBef>
                        <a:spcAft>
                          <a:spcPts val="0"/>
                        </a:spcAft>
                        <a:buFont typeface="Wingdings" panose="05000000000000000000" pitchFamily="2" charset="2"/>
                        <a:buChar char=""/>
                      </a:pPr>
                      <a:r>
                        <a:rPr lang="en-CA" sz="1800" kern="1200" dirty="0">
                          <a:effectLst/>
                        </a:rPr>
                        <a:t>Can be from external credits or IDS courses</a:t>
                      </a:r>
                    </a:p>
                    <a:p>
                      <a:pPr marL="0" marR="0" lvl="0" indent="0">
                        <a:lnSpc>
                          <a:spcPct val="107000"/>
                        </a:lnSpc>
                        <a:spcBef>
                          <a:spcPts val="0"/>
                        </a:spcBef>
                        <a:spcAft>
                          <a:spcPts val="0"/>
                        </a:spcAft>
                        <a:buFont typeface="Wingdings" panose="05000000000000000000" pitchFamily="2" charset="2"/>
                        <a:buNone/>
                      </a:pPr>
                      <a:endParaRPr lang="en-CA" sz="1800" kern="1200" dirty="0">
                        <a:effectLst/>
                      </a:endParaRPr>
                    </a:p>
                    <a:p>
                      <a:pPr marL="0" marR="0" lvl="0" indent="0">
                        <a:lnSpc>
                          <a:spcPct val="107000"/>
                        </a:lnSpc>
                        <a:spcBef>
                          <a:spcPts val="0"/>
                        </a:spcBef>
                        <a:spcAft>
                          <a:spcPts val="0"/>
                        </a:spcAft>
                        <a:buFont typeface="Wingdings" panose="05000000000000000000" pitchFamily="2" charset="2"/>
                        <a:buNone/>
                      </a:pPr>
                      <a:endParaRPr lang="en-CA" sz="1800" kern="1200" dirty="0">
                        <a:effectLst/>
                      </a:endParaRPr>
                    </a:p>
                    <a:p>
                      <a:pPr marL="0" marR="0" lvl="0" indent="0">
                        <a:lnSpc>
                          <a:spcPct val="107000"/>
                        </a:lnSpc>
                        <a:spcBef>
                          <a:spcPts val="0"/>
                        </a:spcBef>
                        <a:spcAft>
                          <a:spcPts val="0"/>
                        </a:spcAft>
                        <a:buFont typeface="Wingdings" panose="05000000000000000000" pitchFamily="2" charset="2"/>
                        <a:buNone/>
                      </a:pPr>
                      <a:r>
                        <a:rPr lang="en-CA" sz="1800" b="1" kern="1200" dirty="0">
                          <a:effectLst/>
                        </a:rPr>
                        <a:t>CAREER LIFE CONNECTIONS (4 credits)</a:t>
                      </a:r>
                    </a:p>
                    <a:p>
                      <a:pPr marL="342900" marR="0" lvl="0" indent="-342900">
                        <a:lnSpc>
                          <a:spcPct val="107000"/>
                        </a:lnSpc>
                        <a:spcBef>
                          <a:spcPts val="0"/>
                        </a:spcBef>
                        <a:spcAft>
                          <a:spcPts val="0"/>
                        </a:spcAft>
                        <a:buFont typeface="Wingdings" panose="05000000000000000000" pitchFamily="2" charset="2"/>
                        <a:buChar char=""/>
                      </a:pPr>
                      <a:r>
                        <a:rPr lang="en-CA" sz="1800" kern="1200" dirty="0">
                          <a:effectLst/>
                        </a:rPr>
                        <a:t>CLC 11 &amp; 12 (2 credits each – 4 credits)</a:t>
                      </a:r>
                    </a:p>
                    <a:p>
                      <a:pPr marL="285750" marR="0" lvl="0" indent="-285750">
                        <a:lnSpc>
                          <a:spcPct val="107000"/>
                        </a:lnSpc>
                        <a:spcBef>
                          <a:spcPts val="0"/>
                        </a:spcBef>
                        <a:spcAft>
                          <a:spcPts val="0"/>
                        </a:spcAft>
                        <a:buFont typeface="Arial" panose="020B0604020202020204" pitchFamily="34" charset="0"/>
                        <a:buChar char="•"/>
                      </a:pPr>
                      <a:r>
                        <a:rPr lang="en-CA" sz="1800" kern="1200" dirty="0">
                          <a:effectLst/>
                        </a:rPr>
                        <a:t>     30 hours of work experience</a:t>
                      </a:r>
                    </a:p>
                    <a:p>
                      <a:pPr marL="285750" marR="0" lvl="0" indent="-285750">
                        <a:lnSpc>
                          <a:spcPct val="107000"/>
                        </a:lnSpc>
                        <a:spcBef>
                          <a:spcPts val="0"/>
                        </a:spcBef>
                        <a:spcAft>
                          <a:spcPts val="0"/>
                        </a:spcAft>
                        <a:buFont typeface="Arial" panose="020B0604020202020204" pitchFamily="34" charset="0"/>
                        <a:buChar char="•"/>
                      </a:pPr>
                      <a:r>
                        <a:rPr lang="en-CA" sz="1800" kern="1200" dirty="0">
                          <a:effectLst/>
                        </a:rPr>
                        <a:t>     Gr 12: Post-grad planning and   </a:t>
                      </a:r>
                    </a:p>
                    <a:p>
                      <a:pPr marL="0" marR="0" lvl="0" indent="0">
                        <a:lnSpc>
                          <a:spcPct val="107000"/>
                        </a:lnSpc>
                        <a:spcBef>
                          <a:spcPts val="0"/>
                        </a:spcBef>
                        <a:spcAft>
                          <a:spcPts val="0"/>
                        </a:spcAft>
                        <a:buFont typeface="Arial" panose="020B0604020202020204" pitchFamily="34" charset="0"/>
                        <a:buNone/>
                      </a:pPr>
                      <a:r>
                        <a:rPr lang="en-CA" sz="1800" kern="1200" dirty="0">
                          <a:effectLst/>
                        </a:rPr>
                        <a:t>           Capstone Presentation </a:t>
                      </a:r>
                    </a:p>
                    <a:p>
                      <a:pPr marL="285750" marR="0" lvl="0" indent="-285750">
                        <a:lnSpc>
                          <a:spcPct val="107000"/>
                        </a:lnSpc>
                        <a:spcBef>
                          <a:spcPts val="0"/>
                        </a:spcBef>
                        <a:spcAft>
                          <a:spcPts val="0"/>
                        </a:spcAft>
                        <a:buFont typeface="Arial" panose="020B0604020202020204" pitchFamily="34" charset="0"/>
                        <a:buChar char="•"/>
                      </a:pPr>
                      <a:r>
                        <a:rPr lang="en-CA" sz="1800" kern="1200" dirty="0">
                          <a:effectLst/>
                        </a:rPr>
                        <a:t>     Gr 11: Attend CLC 11 sessions and</a:t>
                      </a:r>
                    </a:p>
                    <a:p>
                      <a:pPr marL="0" marR="0" lvl="0" indent="0">
                        <a:lnSpc>
                          <a:spcPct val="107000"/>
                        </a:lnSpc>
                        <a:spcBef>
                          <a:spcPts val="0"/>
                        </a:spcBef>
                        <a:spcAft>
                          <a:spcPts val="0"/>
                        </a:spcAft>
                        <a:buFont typeface="Arial" panose="020B0604020202020204" pitchFamily="34" charset="0"/>
                        <a:buNone/>
                      </a:pPr>
                      <a:r>
                        <a:rPr lang="en-CA" sz="1800" kern="1200" dirty="0">
                          <a:effectLst/>
                        </a:rPr>
                        <a:t>           complete assignments</a:t>
                      </a:r>
                      <a:endParaRPr lang="en-US" sz="1800" dirty="0">
                        <a:effectLst/>
                      </a:endParaRPr>
                    </a:p>
                    <a:p>
                      <a:pPr marL="0" marR="0" lvl="0" indent="0">
                        <a:lnSpc>
                          <a:spcPct val="107000"/>
                        </a:lnSpc>
                        <a:spcBef>
                          <a:spcPts val="0"/>
                        </a:spcBef>
                        <a:spcAft>
                          <a:spcPts val="0"/>
                        </a:spcAft>
                        <a:buFont typeface="Wingdings" panose="05000000000000000000" pitchFamily="2" charset="2"/>
                        <a:buNone/>
                      </a:pPr>
                      <a:endParaRPr lang="en-CA" sz="1800" kern="1200" dirty="0">
                        <a:effectLst/>
                      </a:endParaRPr>
                    </a:p>
                    <a:p>
                      <a:pPr marL="342900" marR="0" lvl="0" indent="-342900">
                        <a:lnSpc>
                          <a:spcPct val="107000"/>
                        </a:lnSpc>
                        <a:spcBef>
                          <a:spcPts val="0"/>
                        </a:spcBef>
                        <a:spcAft>
                          <a:spcPts val="0"/>
                        </a:spcAft>
                        <a:buFont typeface="Wingdings" panose="05000000000000000000" pitchFamily="2" charset="2"/>
                        <a:buChar char=""/>
                      </a:pPr>
                      <a:endParaRPr lang="en-CA" sz="1800" kern="1200" dirty="0">
                        <a:effectLst/>
                        <a:latin typeface="Calibri"/>
                        <a:cs typeface="Times New Roman"/>
                      </a:endParaRPr>
                    </a:p>
                    <a:p>
                      <a:pPr marL="342900" marR="0" lvl="0" indent="-342900">
                        <a:lnSpc>
                          <a:spcPct val="107000"/>
                        </a:lnSpc>
                        <a:spcBef>
                          <a:spcPts val="0"/>
                        </a:spcBef>
                        <a:spcAft>
                          <a:spcPts val="0"/>
                        </a:spcAft>
                        <a:buFont typeface="Wingdings" panose="05000000000000000000" pitchFamily="2" charset="2"/>
                        <a:buChar char=""/>
                      </a:pPr>
                      <a:endParaRPr lang="en-CA" sz="1800" kern="1200" dirty="0">
                        <a:effectLst/>
                        <a:latin typeface="Calibri"/>
                        <a:cs typeface="Times New Roman"/>
                      </a:endParaRPr>
                    </a:p>
                    <a:p>
                      <a:pPr marL="0" marR="0" lvl="0" indent="0">
                        <a:lnSpc>
                          <a:spcPct val="107000"/>
                        </a:lnSpc>
                        <a:spcBef>
                          <a:spcPts val="0"/>
                        </a:spcBef>
                        <a:spcAft>
                          <a:spcPts val="0"/>
                        </a:spcAft>
                        <a:buFont typeface="Wingdings" panose="05000000000000000000" pitchFamily="2" charset="2"/>
                        <a:buNone/>
                      </a:pPr>
                      <a:endParaRPr lang="en-CA" sz="1800" kern="1200" dirty="0">
                        <a:effectLst/>
                        <a:latin typeface="Calibri"/>
                        <a:cs typeface="Times New Roman"/>
                      </a:endParaRPr>
                    </a:p>
                    <a:p>
                      <a:pPr marL="0" marR="0" lvl="0" indent="0">
                        <a:lnSpc>
                          <a:spcPct val="107000"/>
                        </a:lnSpc>
                        <a:spcBef>
                          <a:spcPts val="0"/>
                        </a:spcBef>
                        <a:spcAft>
                          <a:spcPts val="0"/>
                        </a:spcAft>
                        <a:buFont typeface="Wingdings" panose="05000000000000000000" pitchFamily="2" charset="2"/>
                        <a:buNone/>
                      </a:pPr>
                      <a:endParaRPr lang="en-US" sz="1800" dirty="0">
                        <a:effectLst/>
                        <a:latin typeface="Calibri"/>
                        <a:cs typeface="Times New Roman"/>
                      </a:endParaRPr>
                    </a:p>
                  </a:txBody>
                  <a:tcPr/>
                </a:tc>
                <a:tc>
                  <a:txBody>
                    <a:bodyPr/>
                    <a:lstStyle/>
                    <a:p>
                      <a:pPr marL="342900" marR="0" lvl="0" indent="-342900">
                        <a:lnSpc>
                          <a:spcPct val="107000"/>
                        </a:lnSpc>
                        <a:spcBef>
                          <a:spcPts val="0"/>
                        </a:spcBef>
                        <a:spcAft>
                          <a:spcPts val="0"/>
                        </a:spcAft>
                        <a:buFont typeface="Arial" panose="020B0604020202020204" pitchFamily="34" charset="0"/>
                        <a:buChar char="•"/>
                      </a:pPr>
                      <a:r>
                        <a:rPr lang="en-CA" sz="1800" kern="1200" dirty="0">
                          <a:effectLst/>
                        </a:rPr>
                        <a:t>A minimum of 4 courses  (16 credits) must be at the  Grade 12 level </a:t>
                      </a:r>
                      <a:endParaRPr lang="en-US" sz="1800" dirty="0">
                        <a:effectLst/>
                      </a:endParaRPr>
                    </a:p>
                    <a:p>
                      <a:pPr marL="0" marR="0" lvl="0" indent="0">
                        <a:lnSpc>
                          <a:spcPct val="107000"/>
                        </a:lnSpc>
                        <a:spcBef>
                          <a:spcPts val="0"/>
                        </a:spcBef>
                        <a:spcAft>
                          <a:spcPts val="0"/>
                        </a:spcAft>
                        <a:buNone/>
                      </a:pPr>
                      <a:endParaRPr lang="en-CA" sz="1800" kern="1200" dirty="0">
                        <a:effectLst/>
                      </a:endParaRPr>
                    </a:p>
                    <a:p>
                      <a:pPr marL="342900" marR="0" lvl="0" indent="-342900">
                        <a:lnSpc>
                          <a:spcPct val="107000"/>
                        </a:lnSpc>
                        <a:spcBef>
                          <a:spcPts val="0"/>
                        </a:spcBef>
                        <a:spcAft>
                          <a:spcPts val="0"/>
                        </a:spcAft>
                        <a:buFont typeface="Arial" panose="020B0604020202020204" pitchFamily="34" charset="0"/>
                        <a:buChar char="•"/>
                      </a:pPr>
                      <a:r>
                        <a:rPr lang="en-CA" sz="1800" kern="1200" dirty="0">
                          <a:effectLst/>
                        </a:rPr>
                        <a:t>This includes 4 credits for a  Language Arts 12 course, but does not include the 4 credits for CLC</a:t>
                      </a:r>
                      <a:endParaRPr lang="en-US" sz="1800" dirty="0">
                        <a:effectLst/>
                      </a:endParaRPr>
                    </a:p>
                    <a:p>
                      <a:pPr marL="0" marR="0" lvl="0" indent="0">
                        <a:lnSpc>
                          <a:spcPct val="107000"/>
                        </a:lnSpc>
                        <a:spcBef>
                          <a:spcPts val="0"/>
                        </a:spcBef>
                        <a:spcAft>
                          <a:spcPts val="0"/>
                        </a:spcAft>
                        <a:buNone/>
                      </a:pPr>
                      <a:endParaRPr lang="en-CA" sz="1800" kern="1200" dirty="0">
                        <a:effectLst/>
                      </a:endParaRPr>
                    </a:p>
                    <a:p>
                      <a:pPr marL="342900" marR="0" lvl="0" indent="-342900">
                        <a:lnSpc>
                          <a:spcPct val="107000"/>
                        </a:lnSpc>
                        <a:spcBef>
                          <a:spcPts val="0"/>
                        </a:spcBef>
                        <a:spcAft>
                          <a:spcPts val="0"/>
                        </a:spcAft>
                        <a:buFont typeface="Arial" panose="020B0604020202020204" pitchFamily="34" charset="0"/>
                        <a:buChar char="•"/>
                      </a:pPr>
                      <a:r>
                        <a:rPr lang="en-CA" sz="1800" kern="1200" dirty="0">
                          <a:effectLst/>
                          <a:latin typeface="Calibri"/>
                          <a:cs typeface="Times New Roman"/>
                        </a:rPr>
                        <a:t>Langue </a:t>
                      </a:r>
                      <a:r>
                        <a:rPr lang="en-CA" sz="1800" kern="1200" dirty="0" err="1">
                          <a:effectLst/>
                          <a:latin typeface="Calibri"/>
                          <a:cs typeface="Times New Roman"/>
                        </a:rPr>
                        <a:t>Seconde</a:t>
                      </a:r>
                      <a:r>
                        <a:rPr lang="en-CA" sz="1800" kern="1200" dirty="0">
                          <a:effectLst/>
                          <a:latin typeface="Calibri"/>
                          <a:cs typeface="Times New Roman"/>
                        </a:rPr>
                        <a:t> 10, 11 and 12 required for French Immersion students</a:t>
                      </a:r>
                    </a:p>
                    <a:p>
                      <a:pPr marL="342900" marR="0" lvl="0" indent="-342900">
                        <a:lnSpc>
                          <a:spcPct val="107000"/>
                        </a:lnSpc>
                        <a:spcBef>
                          <a:spcPts val="0"/>
                        </a:spcBef>
                        <a:spcAft>
                          <a:spcPts val="0"/>
                        </a:spcAft>
                        <a:buFont typeface="Arial" panose="020B0604020202020204" pitchFamily="34" charset="0"/>
                        <a:buChar char="•"/>
                      </a:pPr>
                      <a:endParaRPr lang="en-US" sz="1800" dirty="0">
                        <a:effectLst/>
                        <a:latin typeface="Calibri"/>
                        <a:cs typeface="Times New Roman"/>
                      </a:endParaRPr>
                    </a:p>
                    <a:p>
                      <a:pPr marL="342900" marR="0" lvl="0" indent="-342900">
                        <a:lnSpc>
                          <a:spcPct val="107000"/>
                        </a:lnSpc>
                        <a:spcBef>
                          <a:spcPts val="0"/>
                        </a:spcBef>
                        <a:spcAft>
                          <a:spcPts val="0"/>
                        </a:spcAft>
                        <a:buFont typeface="Arial" panose="020B0604020202020204" pitchFamily="34" charset="0"/>
                        <a:buChar char="•"/>
                      </a:pPr>
                      <a:r>
                        <a:rPr lang="en-US" sz="1800" dirty="0">
                          <a:effectLst/>
                          <a:latin typeface="Calibri"/>
                          <a:cs typeface="Times New Roman"/>
                        </a:rPr>
                        <a:t>The Indigenous Focused Course is now a graduation requirement (can be taken in grade 10, 11 or 12)</a:t>
                      </a:r>
                    </a:p>
                  </a:txBody>
                  <a:tcPr/>
                </a:tc>
                <a:extLst>
                  <a:ext uri="{0D108BD9-81ED-4DB2-BD59-A6C34878D82A}">
                    <a16:rowId xmlns:a16="http://schemas.microsoft.com/office/drawing/2014/main" val="3891549180"/>
                  </a:ext>
                </a:extLst>
              </a:tr>
            </a:tbl>
          </a:graphicData>
        </a:graphic>
      </p:graphicFrame>
    </p:spTree>
    <p:extLst>
      <p:ext uri="{BB962C8B-B14F-4D97-AF65-F5344CB8AC3E}">
        <p14:creationId xmlns:p14="http://schemas.microsoft.com/office/powerpoint/2010/main" val="34207171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E25E8-8B74-4361-8CC0-A7000C52D2C1}"/>
              </a:ext>
            </a:extLst>
          </p:cNvPr>
          <p:cNvSpPr>
            <a:spLocks noGrp="1"/>
          </p:cNvSpPr>
          <p:nvPr>
            <p:ph type="title"/>
          </p:nvPr>
        </p:nvSpPr>
        <p:spPr>
          <a:xfrm>
            <a:off x="772161" y="1188637"/>
            <a:ext cx="3291840" cy="4480726"/>
          </a:xfrm>
        </p:spPr>
        <p:txBody>
          <a:bodyPr>
            <a:normAutofit/>
          </a:bodyPr>
          <a:lstStyle/>
          <a:p>
            <a:pPr algn="r"/>
            <a:r>
              <a:rPr lang="en-US" sz="3500" b="1">
                <a:latin typeface="Century Gothic" panose="020B0502020202020204" pitchFamily="34" charset="0"/>
              </a:rPr>
              <a:t>POST-SECONDARY OPTIONS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1F408E-D0E2-4C68-ADF0-A12E33D85136}"/>
              </a:ext>
            </a:extLst>
          </p:cNvPr>
          <p:cNvSpPr>
            <a:spLocks noGrp="1"/>
          </p:cNvSpPr>
          <p:nvPr>
            <p:ph idx="1"/>
          </p:nvPr>
        </p:nvSpPr>
        <p:spPr>
          <a:xfrm>
            <a:off x="4722906" y="620353"/>
            <a:ext cx="6440674" cy="5610804"/>
          </a:xfrm>
        </p:spPr>
        <p:txBody>
          <a:bodyPr vert="horz" lIns="91440" tIns="45720" rIns="91440" bIns="45720" rtlCol="0" anchor="ctr">
            <a:noAutofit/>
          </a:bodyPr>
          <a:lstStyle/>
          <a:p>
            <a:pPr>
              <a:lnSpc>
                <a:spcPct val="120000"/>
              </a:lnSpc>
            </a:pPr>
            <a:r>
              <a:rPr lang="en-US" sz="2200">
                <a:latin typeface="Garamond"/>
              </a:rPr>
              <a:t>Post-Secondary plans are individual and depend on one’s interests and future goals</a:t>
            </a:r>
          </a:p>
          <a:p>
            <a:pPr>
              <a:lnSpc>
                <a:spcPct val="120000"/>
              </a:lnSpc>
            </a:pPr>
            <a:r>
              <a:rPr lang="en-US" sz="2200">
                <a:latin typeface="Garamond"/>
              </a:rPr>
              <a:t>Options include:</a:t>
            </a:r>
          </a:p>
          <a:p>
            <a:pPr lvl="1">
              <a:lnSpc>
                <a:spcPct val="120000"/>
              </a:lnSpc>
            </a:pPr>
            <a:r>
              <a:rPr lang="en-US" sz="2200">
                <a:latin typeface="Garamond"/>
              </a:rPr>
              <a:t>Graduation Completion, Vocational programs, School-To-Work</a:t>
            </a:r>
          </a:p>
          <a:p>
            <a:pPr lvl="1">
              <a:lnSpc>
                <a:spcPct val="120000"/>
              </a:lnSpc>
            </a:pPr>
            <a:r>
              <a:rPr lang="en-US" sz="2200">
                <a:latin typeface="Garamond"/>
              </a:rPr>
              <a:t>College – Career Programs, 1-Year Certificate Programs, 2-Year Diploma Programs, University Transfer Programs</a:t>
            </a:r>
          </a:p>
          <a:p>
            <a:pPr lvl="1">
              <a:lnSpc>
                <a:spcPct val="120000"/>
              </a:lnSpc>
            </a:pPr>
            <a:r>
              <a:rPr lang="en-US" sz="2200">
                <a:latin typeface="Garamond"/>
              </a:rPr>
              <a:t>University</a:t>
            </a:r>
          </a:p>
          <a:p>
            <a:pPr lvl="1">
              <a:lnSpc>
                <a:spcPct val="120000"/>
              </a:lnSpc>
            </a:pPr>
            <a:r>
              <a:rPr lang="en-US" sz="2200">
                <a:latin typeface="Garamond"/>
              </a:rPr>
              <a:t>Work</a:t>
            </a:r>
          </a:p>
          <a:p>
            <a:pPr lvl="1">
              <a:lnSpc>
                <a:spcPct val="120000"/>
              </a:lnSpc>
            </a:pPr>
            <a:r>
              <a:rPr lang="en-US" sz="2200">
                <a:latin typeface="Garamond"/>
              </a:rPr>
              <a:t>Travel/Study Abroad</a:t>
            </a:r>
          </a:p>
          <a:p>
            <a:pPr lvl="1">
              <a:lnSpc>
                <a:spcPct val="120000"/>
              </a:lnSpc>
            </a:pPr>
            <a:r>
              <a:rPr lang="en-US" sz="2200">
                <a:latin typeface="Garamond"/>
              </a:rPr>
              <a:t>Gap Year</a:t>
            </a:r>
          </a:p>
        </p:txBody>
      </p:sp>
    </p:spTree>
    <p:extLst>
      <p:ext uri="{BB962C8B-B14F-4D97-AF65-F5344CB8AC3E}">
        <p14:creationId xmlns:p14="http://schemas.microsoft.com/office/powerpoint/2010/main" val="3986723834"/>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E25E8-8B74-4361-8CC0-A7000C52D2C1}"/>
              </a:ext>
            </a:extLst>
          </p:cNvPr>
          <p:cNvSpPr>
            <a:spLocks noGrp="1"/>
          </p:cNvSpPr>
          <p:nvPr>
            <p:ph type="title"/>
          </p:nvPr>
        </p:nvSpPr>
        <p:spPr>
          <a:xfrm>
            <a:off x="772161" y="1188637"/>
            <a:ext cx="3291840" cy="4480726"/>
          </a:xfrm>
        </p:spPr>
        <p:txBody>
          <a:bodyPr>
            <a:normAutofit/>
          </a:bodyPr>
          <a:lstStyle/>
          <a:p>
            <a:pPr algn="r"/>
            <a:r>
              <a:rPr lang="en-US" sz="3500" b="1">
                <a:latin typeface="Century Gothic" panose="020B0502020202020204" pitchFamily="34" charset="0"/>
              </a:rPr>
              <a:t> APPLYING TO POST-SECONDARY</a:t>
            </a:r>
            <a:br>
              <a:rPr lang="en-US" sz="3500" b="1">
                <a:latin typeface="Century Gothic" panose="020B0502020202020204" pitchFamily="34" charset="0"/>
              </a:rPr>
            </a:br>
            <a:endParaRPr lang="en-US" sz="3500" b="1">
              <a:latin typeface="Century Gothic" panose="020B0502020202020204" pitchFamily="34" charset="0"/>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1F408E-D0E2-4C68-ADF0-A12E33D85136}"/>
              </a:ext>
            </a:extLst>
          </p:cNvPr>
          <p:cNvSpPr>
            <a:spLocks noGrp="1"/>
          </p:cNvSpPr>
          <p:nvPr>
            <p:ph idx="1"/>
          </p:nvPr>
        </p:nvSpPr>
        <p:spPr>
          <a:xfrm>
            <a:off x="4795185" y="781548"/>
            <a:ext cx="6212470" cy="5285857"/>
          </a:xfrm>
        </p:spPr>
        <p:txBody>
          <a:bodyPr anchor="ctr">
            <a:normAutofit/>
          </a:bodyPr>
          <a:lstStyle/>
          <a:p>
            <a:pPr marL="0" indent="0">
              <a:lnSpc>
                <a:spcPct val="120000"/>
              </a:lnSpc>
              <a:buNone/>
            </a:pPr>
            <a:r>
              <a:rPr lang="en-US" sz="2200" dirty="0">
                <a:latin typeface="Garamond"/>
              </a:rPr>
              <a:t>For information on how to apply for post-secondary programs (college and university), </a:t>
            </a:r>
            <a:r>
              <a:rPr lang="en-US" sz="2200" u="sng" dirty="0">
                <a:latin typeface="Garamond"/>
              </a:rPr>
              <a:t>go to the Grade 12 Graduation Info Team and open the file: “How to Apply to College &amp; University”. </a:t>
            </a:r>
            <a:endParaRPr lang="en-US" sz="2200" u="sng" dirty="0">
              <a:cs typeface="Calibri"/>
            </a:endParaRPr>
          </a:p>
          <a:p>
            <a:pPr marL="0" indent="0">
              <a:lnSpc>
                <a:spcPct val="120000"/>
              </a:lnSpc>
              <a:buNone/>
            </a:pPr>
            <a:endParaRPr lang="en-US" sz="2200" dirty="0">
              <a:latin typeface="Garamond" panose="02020404030301010803" pitchFamily="18" charset="0"/>
            </a:endParaRPr>
          </a:p>
          <a:p>
            <a:pPr marL="0" indent="0">
              <a:lnSpc>
                <a:spcPct val="120000"/>
              </a:lnSpc>
              <a:buNone/>
            </a:pPr>
            <a:r>
              <a:rPr lang="en-US" sz="2200" b="1" dirty="0">
                <a:latin typeface="Garamond"/>
              </a:rPr>
              <a:t>This contains:</a:t>
            </a:r>
          </a:p>
          <a:p>
            <a:pPr>
              <a:lnSpc>
                <a:spcPct val="120000"/>
              </a:lnSpc>
            </a:pPr>
            <a:r>
              <a:rPr lang="en-US" sz="2200" dirty="0">
                <a:latin typeface="Garamond"/>
              </a:rPr>
              <a:t>info about how to submit an application</a:t>
            </a:r>
          </a:p>
          <a:p>
            <a:pPr>
              <a:lnSpc>
                <a:spcPct val="120000"/>
              </a:lnSpc>
            </a:pPr>
            <a:r>
              <a:rPr lang="en-US" sz="2200" dirty="0">
                <a:latin typeface="Garamond"/>
              </a:rPr>
              <a:t>how to send your transcript of grades to the post-secondary school(s) to which you apply</a:t>
            </a:r>
          </a:p>
          <a:p>
            <a:pPr>
              <a:lnSpc>
                <a:spcPct val="120000"/>
              </a:lnSpc>
            </a:pPr>
            <a:r>
              <a:rPr lang="en-US" sz="2200" dirty="0">
                <a:latin typeface="Garamond"/>
              </a:rPr>
              <a:t>important dates and deadlines</a:t>
            </a:r>
          </a:p>
          <a:p>
            <a:pPr>
              <a:lnSpc>
                <a:spcPct val="120000"/>
              </a:lnSpc>
            </a:pPr>
            <a:r>
              <a:rPr lang="en-US" sz="2200" dirty="0">
                <a:latin typeface="Garamond"/>
              </a:rPr>
              <a:t>post-secondary info sessions.</a:t>
            </a:r>
          </a:p>
        </p:txBody>
      </p:sp>
    </p:spTree>
    <p:extLst>
      <p:ext uri="{BB962C8B-B14F-4D97-AF65-F5344CB8AC3E}">
        <p14:creationId xmlns:p14="http://schemas.microsoft.com/office/powerpoint/2010/main" val="1755347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mplates xmlns="3e6e9f05-5a12-43fa-9f7e-97b4848d35bf" xsi:nil="true"/>
    <Has_Teacher_Only_SectionGroup xmlns="3e6e9f05-5a12-43fa-9f7e-97b4848d35bf" xsi:nil="true"/>
    <DefaultSectionNames xmlns="3e6e9f05-5a12-43fa-9f7e-97b4848d35bf" xsi:nil="true"/>
    <Invited_Students xmlns="3e6e9f05-5a12-43fa-9f7e-97b4848d35bf" xsi:nil="true"/>
    <Self_Registration_Enabled xmlns="3e6e9f05-5a12-43fa-9f7e-97b4848d35bf" xsi:nil="true"/>
    <NotebookType xmlns="3e6e9f05-5a12-43fa-9f7e-97b4848d35bf" xsi:nil="true"/>
    <CultureName xmlns="3e6e9f05-5a12-43fa-9f7e-97b4848d35bf" xsi:nil="true"/>
    <Is_Collaboration_Space_Locked xmlns="3e6e9f05-5a12-43fa-9f7e-97b4848d35bf" xsi:nil="true"/>
    <AppVersion xmlns="3e6e9f05-5a12-43fa-9f7e-97b4848d35bf" xsi:nil="true"/>
    <FolderType xmlns="3e6e9f05-5a12-43fa-9f7e-97b4848d35bf" xsi:nil="true"/>
    <Owner xmlns="3e6e9f05-5a12-43fa-9f7e-97b4848d35bf">
      <UserInfo>
        <DisplayName/>
        <AccountId xsi:nil="true"/>
        <AccountType/>
      </UserInfo>
    </Owner>
    <Teachers xmlns="3e6e9f05-5a12-43fa-9f7e-97b4848d35bf">
      <UserInfo>
        <DisplayName/>
        <AccountId xsi:nil="true"/>
        <AccountType/>
      </UserInfo>
    </Teachers>
    <Student_Groups xmlns="3e6e9f05-5a12-43fa-9f7e-97b4848d35bf">
      <UserInfo>
        <DisplayName/>
        <AccountId xsi:nil="true"/>
        <AccountType/>
      </UserInfo>
    </Student_Groups>
    <Invited_Teachers xmlns="3e6e9f05-5a12-43fa-9f7e-97b4848d35bf" xsi:nil="true"/>
    <Students xmlns="3e6e9f05-5a12-43fa-9f7e-97b4848d35bf">
      <UserInfo>
        <DisplayName/>
        <AccountId xsi:nil="true"/>
        <AccountType/>
      </UserInfo>
    </Student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FB48CEEC4A85468BE6FBFE291E1662" ma:contentTypeVersion="27" ma:contentTypeDescription="Create a new document." ma:contentTypeScope="" ma:versionID="6e2b3a79b2e3ea885da913b9c13eae8d">
  <xsd:schema xmlns:xsd="http://www.w3.org/2001/XMLSchema" xmlns:xs="http://www.w3.org/2001/XMLSchema" xmlns:p="http://schemas.microsoft.com/office/2006/metadata/properties" xmlns:ns3="3e6e9f05-5a12-43fa-9f7e-97b4848d35bf" xmlns:ns4="7f8e963b-1d1c-46e0-84f0-633923ffff80" targetNamespace="http://schemas.microsoft.com/office/2006/metadata/properties" ma:root="true" ma:fieldsID="cd5576cc12f15e101cd109c6f97b7cd9" ns3:_="" ns4:_="">
    <xsd:import namespace="3e6e9f05-5a12-43fa-9f7e-97b4848d35bf"/>
    <xsd:import namespace="7f8e963b-1d1c-46e0-84f0-633923ffff80"/>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6e9f05-5a12-43fa-9f7e-97b4848d35bf"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Templates" ma:index="12" nillable="true" ma:displayName="Templates" ma:internalName="Templates">
      <xsd:simpleType>
        <xsd:restriction base="dms:Note">
          <xsd:maxLength value="255"/>
        </xsd:restriction>
      </xsd:simpleType>
    </xsd:element>
    <xsd:element name="CultureName" ma:index="13" nillable="true" ma:displayName="Culture Name" ma:internalName="CultureName">
      <xsd:simpleType>
        <xsd:restriction base="dms:Text"/>
      </xsd:simpleType>
    </xsd:element>
    <xsd:element name="AppVersion" ma:index="14" nillable="true" ma:displayName="App Version" ma:internalName="AppVersion">
      <xsd:simpleType>
        <xsd:restriction base="dms:Text"/>
      </xsd:simpleType>
    </xsd:element>
    <xsd:element name="Teachers" ma:index="1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8" nillable="true" ma:displayName="Invited Teachers" ma:internalName="Invited_Teachers">
      <xsd:simpleType>
        <xsd:restriction base="dms:Note">
          <xsd:maxLength value="255"/>
        </xsd:restriction>
      </xsd:simpleType>
    </xsd:element>
    <xsd:element name="Invited_Students" ma:index="19" nillable="true" ma:displayName="Invited Students" ma:internalName="Invited_Students">
      <xsd:simpleType>
        <xsd:restriction base="dms:Note">
          <xsd:maxLength value="255"/>
        </xsd:restriction>
      </xsd:simpleType>
    </xsd:element>
    <xsd:element name="Self_Registration_Enabled" ma:index="20" nillable="true" ma:displayName="Self Registration Enabled" ma:internalName="Self_Registration_Enabled">
      <xsd:simpleType>
        <xsd:restriction base="dms:Boolean"/>
      </xsd:simpleType>
    </xsd:element>
    <xsd:element name="Has_Teacher_Only_SectionGroup" ma:index="21" nillable="true" ma:displayName="Has Teacher Only SectionGroup" ma:internalName="Has_Teacher_Only_SectionGroup">
      <xsd:simpleType>
        <xsd:restriction base="dms:Boolean"/>
      </xsd:simpleType>
    </xsd:element>
    <xsd:element name="Is_Collaboration_Space_Locked" ma:index="22" nillable="true" ma:displayName="Is Collaboration Space Locked" ma:internalName="Is_Collaboration_Space_Locked">
      <xsd:simpleType>
        <xsd:restriction base="dms:Boolean"/>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Tags" ma:internalName="MediaServiceAutoTags"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8e963b-1d1c-46e0-84f0-633923ffff80" elementFormDefault="qualified">
    <xsd:import namespace="http://schemas.microsoft.com/office/2006/documentManagement/types"/>
    <xsd:import namespace="http://schemas.microsoft.com/office/infopath/2007/PartnerControls"/>
    <xsd:element name="SharedWithUsers" ma:index="2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description="" ma:internalName="SharedWithDetails" ma:readOnly="true">
      <xsd:simpleType>
        <xsd:restriction base="dms:Note">
          <xsd:maxLength value="255"/>
        </xsd:restriction>
      </xsd:simpleType>
    </xsd:element>
    <xsd:element name="SharingHintHash" ma:index="2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DA3E6D-17E2-426B-B8DE-85C51691D241}">
  <ds:schemaRefs>
    <ds:schemaRef ds:uri="http://schemas.microsoft.com/sharepoint/v3/contenttype/forms"/>
  </ds:schemaRefs>
</ds:datastoreItem>
</file>

<file path=customXml/itemProps2.xml><?xml version="1.0" encoding="utf-8"?>
<ds:datastoreItem xmlns:ds="http://schemas.openxmlformats.org/officeDocument/2006/customXml" ds:itemID="{60F62294-FD0F-4BFF-BAC4-E6C9C03DB9E6}">
  <ds:schemaRefs>
    <ds:schemaRef ds:uri="http://schemas.microsoft.com/office/2006/documentManagement/types"/>
    <ds:schemaRef ds:uri="http://schemas.openxmlformats.org/package/2006/metadata/core-properties"/>
    <ds:schemaRef ds:uri="7f8e963b-1d1c-46e0-84f0-633923ffff80"/>
    <ds:schemaRef ds:uri="http://www.w3.org/XML/1998/namespace"/>
    <ds:schemaRef ds:uri="http://purl.org/dc/elements/1.1/"/>
    <ds:schemaRef ds:uri="http://schemas.microsoft.com/office/2006/metadata/properties"/>
    <ds:schemaRef ds:uri="http://purl.org/dc/terms/"/>
    <ds:schemaRef ds:uri="http://schemas.microsoft.com/office/infopath/2007/PartnerControls"/>
    <ds:schemaRef ds:uri="3e6e9f05-5a12-43fa-9f7e-97b4848d35bf"/>
    <ds:schemaRef ds:uri="http://purl.org/dc/dcmitype/"/>
  </ds:schemaRefs>
</ds:datastoreItem>
</file>

<file path=customXml/itemProps3.xml><?xml version="1.0" encoding="utf-8"?>
<ds:datastoreItem xmlns:ds="http://schemas.openxmlformats.org/officeDocument/2006/customXml" ds:itemID="{1B05A3C3-1ADB-45F6-830E-CD2D6EC312F3}">
  <ds:schemaRefs>
    <ds:schemaRef ds:uri="3e6e9f05-5a12-43fa-9f7e-97b4848d35bf"/>
    <ds:schemaRef ds:uri="7f8e963b-1d1c-46e0-84f0-633923ffff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15600</TotalTime>
  <Words>2231</Words>
  <Application>Microsoft Office PowerPoint</Application>
  <PresentationFormat>Widescreen</PresentationFormat>
  <Paragraphs>284</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Courier New,monospace</vt:lpstr>
      <vt:lpstr>Symbol,Sans-Serif</vt:lpstr>
      <vt:lpstr>Wingdings,Sans-Serif</vt:lpstr>
      <vt:lpstr>Arial</vt:lpstr>
      <vt:lpstr>Calibri</vt:lpstr>
      <vt:lpstr>Calibri Light</vt:lpstr>
      <vt:lpstr>Century Gothic</vt:lpstr>
      <vt:lpstr>Garamond</vt:lpstr>
      <vt:lpstr>Wingdings</vt:lpstr>
      <vt:lpstr>Office Theme</vt:lpstr>
      <vt:lpstr>GRADE 12 GRADUATION PRESENTATION</vt:lpstr>
      <vt:lpstr>PowerPoint Presentation</vt:lpstr>
      <vt:lpstr>   THE GRADE 12 GRAD INFO TEAM      in Microsoft Teams</vt:lpstr>
      <vt:lpstr>MOSCROP’S COUNSELLORS</vt:lpstr>
      <vt:lpstr>GRADE 12  - it’s a big year</vt:lpstr>
      <vt:lpstr>GRADUATION CREDITS CHECKLIST</vt:lpstr>
      <vt:lpstr>PowerPoint Presentation</vt:lpstr>
      <vt:lpstr>POST-SECONDARY OPTIONS</vt:lpstr>
      <vt:lpstr> APPLYING TO POST-SECONDARY </vt:lpstr>
      <vt:lpstr> APPLYING  TO  COLLEGE </vt:lpstr>
      <vt:lpstr> APPLYING  TO  UNIVERSITY </vt:lpstr>
      <vt:lpstr> BEFORE YOU APPLY </vt:lpstr>
      <vt:lpstr> BEFORE    YOU  APPLY </vt:lpstr>
      <vt:lpstr> WHERE TO APPLY </vt:lpstr>
      <vt:lpstr> HOW DO THE COLLEGES/ UNIVERSITIES GET MY MARKS? </vt:lpstr>
      <vt:lpstr> POST-SECONDARY INFORMATION SESSIONS </vt:lpstr>
      <vt:lpstr>UBC ADMISSIONS SUMMARY  </vt:lpstr>
      <vt:lpstr>UBC - supports for applicants</vt:lpstr>
      <vt:lpstr>UBC Personal Profile Questions</vt:lpstr>
      <vt:lpstr>UBC – choosing a program</vt:lpstr>
      <vt:lpstr>PowerPoint Presentation</vt:lpstr>
      <vt:lpstr>SFU  ADMISSIONS SUMMARY </vt:lpstr>
      <vt:lpstr>  SFU  ADMISSIONS  cont'd  </vt:lpstr>
      <vt:lpstr>MONTH-BY-MONTH handout</vt:lpstr>
      <vt:lpstr>MARK YOUR CALENDAR</vt:lpstr>
      <vt:lpstr>FOR MORE INFO…</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12 GRADUATION PRESENTATION</dc:title>
  <dc:creator>Olga Vancic</dc:creator>
  <cp:lastModifiedBy>Olga Vancic</cp:lastModifiedBy>
  <cp:revision>32</cp:revision>
  <cp:lastPrinted>2023-10-23T21:52:34Z</cp:lastPrinted>
  <dcterms:created xsi:type="dcterms:W3CDTF">2022-10-06T23:14:38Z</dcterms:created>
  <dcterms:modified xsi:type="dcterms:W3CDTF">2024-10-09T00:33:00Z</dcterms:modified>
</cp:coreProperties>
</file>