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6"/>
  </p:notesMasterIdLst>
  <p:sldIdLst>
    <p:sldId id="271" r:id="rId2"/>
    <p:sldId id="285" r:id="rId3"/>
    <p:sldId id="257" r:id="rId4"/>
    <p:sldId id="260" r:id="rId5"/>
    <p:sldId id="268" r:id="rId6"/>
    <p:sldId id="261" r:id="rId7"/>
    <p:sldId id="283" r:id="rId8"/>
    <p:sldId id="284" r:id="rId9"/>
    <p:sldId id="256" r:id="rId10"/>
    <p:sldId id="263" r:id="rId11"/>
    <p:sldId id="270" r:id="rId12"/>
    <p:sldId id="286" r:id="rId13"/>
    <p:sldId id="287" r:id="rId14"/>
    <p:sldId id="266" r:id="rId1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590254-FA43-1EF4-EB53-413FA056FC50}" v="374" dt="2021-03-02T19:07:47.741"/>
    <p1510:client id="{05A8C849-9A0C-C044-BC34-F5121FF21F2B}" v="2" dt="2021-03-02T19:24:04.313"/>
    <p1510:client id="{3A572EA8-43DB-3041-43CD-18A1255C8E5E}" v="11" dt="2021-03-02T19:30:05.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6" d="100"/>
          <a:sy n="36" d="100"/>
        </p:scale>
        <p:origin x="11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558EEEFB-78E4-4485-9FF2-9EB6EE7C3F8E}" type="datetimeFigureOut">
              <a:rPr lang="en-US" smtClean="0"/>
              <a:t>3/4/2021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42D81D83-E83B-4A06-BFB1-334C3FC86D0E}" type="slidenum">
              <a:rPr lang="en-US" smtClean="0"/>
              <a:t>‹#›</a:t>
            </a:fld>
            <a:endParaRPr lang="en-US"/>
          </a:p>
        </p:txBody>
      </p:sp>
    </p:spTree>
    <p:extLst>
      <p:ext uri="{BB962C8B-B14F-4D97-AF65-F5344CB8AC3E}">
        <p14:creationId xmlns:p14="http://schemas.microsoft.com/office/powerpoint/2010/main" val="202907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PVD</a:t>
            </a:r>
          </a:p>
        </p:txBody>
      </p:sp>
      <p:sp>
        <p:nvSpPr>
          <p:cNvPr id="4" name="Slide Number Placeholder 3"/>
          <p:cNvSpPr>
            <a:spLocks noGrp="1"/>
          </p:cNvSpPr>
          <p:nvPr>
            <p:ph type="sldNum" sz="quarter" idx="5"/>
          </p:nvPr>
        </p:nvSpPr>
        <p:spPr/>
        <p:txBody>
          <a:bodyPr/>
          <a:lstStyle/>
          <a:p>
            <a:fld id="{42D81D83-E83B-4A06-BFB1-334C3FC86D0E}" type="slidenum">
              <a:rPr lang="en-US" smtClean="0"/>
              <a:t>3</a:t>
            </a:fld>
            <a:endParaRPr lang="en-US"/>
          </a:p>
        </p:txBody>
      </p:sp>
    </p:spTree>
    <p:extLst>
      <p:ext uri="{BB962C8B-B14F-4D97-AF65-F5344CB8AC3E}">
        <p14:creationId xmlns:p14="http://schemas.microsoft.com/office/powerpoint/2010/main" val="1797439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PVD</a:t>
            </a:r>
          </a:p>
          <a:p>
            <a:r>
              <a:rPr lang="en-US">
                <a:cs typeface="Calibri" panose="020F0502020204030204"/>
              </a:rPr>
              <a:t>6 minutes to here</a:t>
            </a:r>
          </a:p>
        </p:txBody>
      </p:sp>
      <p:sp>
        <p:nvSpPr>
          <p:cNvPr id="4" name="Slide Number Placeholder 3"/>
          <p:cNvSpPr>
            <a:spLocks noGrp="1"/>
          </p:cNvSpPr>
          <p:nvPr>
            <p:ph type="sldNum" sz="quarter" idx="5"/>
          </p:nvPr>
        </p:nvSpPr>
        <p:spPr/>
        <p:txBody>
          <a:bodyPr/>
          <a:lstStyle/>
          <a:p>
            <a:fld id="{42D81D83-E83B-4A06-BFB1-334C3FC86D0E}" type="slidenum">
              <a:rPr lang="en-US" smtClean="0"/>
              <a:t>4</a:t>
            </a:fld>
            <a:endParaRPr lang="en-US"/>
          </a:p>
        </p:txBody>
      </p:sp>
    </p:spTree>
    <p:extLst>
      <p:ext uri="{BB962C8B-B14F-4D97-AF65-F5344CB8AC3E}">
        <p14:creationId xmlns:p14="http://schemas.microsoft.com/office/powerpoint/2010/main" val="1116020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SV</a:t>
            </a:r>
            <a:endParaRPr lang="en-US"/>
          </a:p>
          <a:p>
            <a:r>
              <a:rPr lang="en-US"/>
              <a:t>Take a minute to note where you are on this model.</a:t>
            </a:r>
            <a:endParaRPr lang="en-US">
              <a:cs typeface="Calibri"/>
            </a:endParaRPr>
          </a:p>
          <a:p>
            <a:r>
              <a:rPr lang="en-US"/>
              <a:t>Go to – and mark down where you are.</a:t>
            </a:r>
          </a:p>
          <a:p>
            <a:r>
              <a:rPr lang="en-US"/>
              <a:t>Breakouts of 2 or 3 where are you at?  10 minutes</a:t>
            </a:r>
            <a:endParaRPr lang="en-US">
              <a:cs typeface="Calibri"/>
            </a:endParaRPr>
          </a:p>
          <a:p>
            <a:endParaRPr lang="en-US">
              <a:cs typeface="Calibri"/>
            </a:endParaRPr>
          </a:p>
          <a:p>
            <a:endParaRPr lang="en-US">
              <a:cs typeface="Calibri"/>
            </a:endParaRPr>
          </a:p>
          <a:p>
            <a:endParaRPr lang="en-US"/>
          </a:p>
          <a:p>
            <a:r>
              <a:rPr lang="en-US"/>
              <a:t>15 minutes total</a:t>
            </a:r>
          </a:p>
        </p:txBody>
      </p:sp>
      <p:sp>
        <p:nvSpPr>
          <p:cNvPr id="4" name="Slide Number Placeholder 3"/>
          <p:cNvSpPr>
            <a:spLocks noGrp="1"/>
          </p:cNvSpPr>
          <p:nvPr>
            <p:ph type="sldNum" sz="quarter" idx="5"/>
          </p:nvPr>
        </p:nvSpPr>
        <p:spPr/>
        <p:txBody>
          <a:bodyPr/>
          <a:lstStyle/>
          <a:p>
            <a:fld id="{42D81D83-E83B-4A06-BFB1-334C3FC86D0E}" type="slidenum">
              <a:rPr lang="en-US" smtClean="0"/>
              <a:t>5</a:t>
            </a:fld>
            <a:endParaRPr lang="en-US"/>
          </a:p>
        </p:txBody>
      </p:sp>
    </p:spTree>
    <p:extLst>
      <p:ext uri="{BB962C8B-B14F-4D97-AF65-F5344CB8AC3E}">
        <p14:creationId xmlns:p14="http://schemas.microsoft.com/office/powerpoint/2010/main" val="2809583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PVD</a:t>
            </a:r>
          </a:p>
        </p:txBody>
      </p:sp>
      <p:sp>
        <p:nvSpPr>
          <p:cNvPr id="4" name="Slide Number Placeholder 3"/>
          <p:cNvSpPr>
            <a:spLocks noGrp="1"/>
          </p:cNvSpPr>
          <p:nvPr>
            <p:ph type="sldNum" sz="quarter" idx="5"/>
          </p:nvPr>
        </p:nvSpPr>
        <p:spPr/>
        <p:txBody>
          <a:bodyPr/>
          <a:lstStyle/>
          <a:p>
            <a:fld id="{42D81D83-E83B-4A06-BFB1-334C3FC86D0E}" type="slidenum">
              <a:rPr lang="en-US" smtClean="0"/>
              <a:t>6</a:t>
            </a:fld>
            <a:endParaRPr lang="en-US"/>
          </a:p>
        </p:txBody>
      </p:sp>
    </p:spTree>
    <p:extLst>
      <p:ext uri="{BB962C8B-B14F-4D97-AF65-F5344CB8AC3E}">
        <p14:creationId xmlns:p14="http://schemas.microsoft.com/office/powerpoint/2010/main" val="2809741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PVD</a:t>
            </a:r>
          </a:p>
        </p:txBody>
      </p:sp>
      <p:sp>
        <p:nvSpPr>
          <p:cNvPr id="4" name="Slide Number Placeholder 3"/>
          <p:cNvSpPr>
            <a:spLocks noGrp="1"/>
          </p:cNvSpPr>
          <p:nvPr>
            <p:ph type="sldNum" sz="quarter" idx="5"/>
          </p:nvPr>
        </p:nvSpPr>
        <p:spPr/>
        <p:txBody>
          <a:bodyPr/>
          <a:lstStyle/>
          <a:p>
            <a:fld id="{42D81D83-E83B-4A06-BFB1-334C3FC86D0E}" type="slidenum">
              <a:rPr lang="en-US" smtClean="0"/>
              <a:t>7</a:t>
            </a:fld>
            <a:endParaRPr lang="en-US"/>
          </a:p>
        </p:txBody>
      </p:sp>
    </p:spTree>
    <p:extLst>
      <p:ext uri="{BB962C8B-B14F-4D97-AF65-F5344CB8AC3E}">
        <p14:creationId xmlns:p14="http://schemas.microsoft.com/office/powerpoint/2010/main" val="771869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PVD</a:t>
            </a:r>
          </a:p>
        </p:txBody>
      </p:sp>
      <p:sp>
        <p:nvSpPr>
          <p:cNvPr id="4" name="Slide Number Placeholder 3"/>
          <p:cNvSpPr>
            <a:spLocks noGrp="1"/>
          </p:cNvSpPr>
          <p:nvPr>
            <p:ph type="sldNum" sz="quarter" idx="5"/>
          </p:nvPr>
        </p:nvSpPr>
        <p:spPr/>
        <p:txBody>
          <a:bodyPr/>
          <a:lstStyle/>
          <a:p>
            <a:fld id="{42D81D83-E83B-4A06-BFB1-334C3FC86D0E}" type="slidenum">
              <a:rPr lang="en-US" smtClean="0"/>
              <a:t>8</a:t>
            </a:fld>
            <a:endParaRPr lang="en-US"/>
          </a:p>
        </p:txBody>
      </p:sp>
    </p:spTree>
    <p:extLst>
      <p:ext uri="{BB962C8B-B14F-4D97-AF65-F5344CB8AC3E}">
        <p14:creationId xmlns:p14="http://schemas.microsoft.com/office/powerpoint/2010/main" val="1192205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PVD</a:t>
            </a:r>
          </a:p>
        </p:txBody>
      </p:sp>
      <p:sp>
        <p:nvSpPr>
          <p:cNvPr id="4" name="Slide Number Placeholder 3"/>
          <p:cNvSpPr>
            <a:spLocks noGrp="1"/>
          </p:cNvSpPr>
          <p:nvPr>
            <p:ph type="sldNum" sz="quarter" idx="5"/>
          </p:nvPr>
        </p:nvSpPr>
        <p:spPr/>
        <p:txBody>
          <a:bodyPr/>
          <a:lstStyle/>
          <a:p>
            <a:fld id="{42D81D83-E83B-4A06-BFB1-334C3FC86D0E}" type="slidenum">
              <a:rPr lang="en-US" smtClean="0"/>
              <a:t>9</a:t>
            </a:fld>
            <a:endParaRPr lang="en-US"/>
          </a:p>
        </p:txBody>
      </p:sp>
    </p:spTree>
    <p:extLst>
      <p:ext uri="{BB962C8B-B14F-4D97-AF65-F5344CB8AC3E}">
        <p14:creationId xmlns:p14="http://schemas.microsoft.com/office/powerpoint/2010/main" val="1850429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PVD</a:t>
            </a:r>
          </a:p>
        </p:txBody>
      </p:sp>
      <p:sp>
        <p:nvSpPr>
          <p:cNvPr id="4" name="Slide Number Placeholder 3"/>
          <p:cNvSpPr>
            <a:spLocks noGrp="1"/>
          </p:cNvSpPr>
          <p:nvPr>
            <p:ph type="sldNum" sz="quarter" idx="5"/>
          </p:nvPr>
        </p:nvSpPr>
        <p:spPr/>
        <p:txBody>
          <a:bodyPr/>
          <a:lstStyle/>
          <a:p>
            <a:fld id="{42D81D83-E83B-4A06-BFB1-334C3FC86D0E}" type="slidenum">
              <a:rPr lang="en-US" smtClean="0"/>
              <a:t>10</a:t>
            </a:fld>
            <a:endParaRPr lang="en-US"/>
          </a:p>
        </p:txBody>
      </p:sp>
    </p:spTree>
    <p:extLst>
      <p:ext uri="{BB962C8B-B14F-4D97-AF65-F5344CB8AC3E}">
        <p14:creationId xmlns:p14="http://schemas.microsoft.com/office/powerpoint/2010/main" val="3726714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SV</a:t>
            </a:r>
          </a:p>
          <a:p>
            <a:pPr>
              <a:lnSpc>
                <a:spcPct val="90000"/>
              </a:lnSpc>
              <a:spcBef>
                <a:spcPts val="1000"/>
              </a:spcBef>
            </a:pPr>
            <a:r>
              <a:rPr lang="en-US"/>
              <a:t>1) Realize that uncertainty is an integral stage between an ending and a new beginning. Don’t expect to know everything or be perfect.</a:t>
            </a:r>
          </a:p>
          <a:p>
            <a:pPr>
              <a:lnSpc>
                <a:spcPct val="90000"/>
              </a:lnSpc>
              <a:spcBef>
                <a:spcPts val="1000"/>
              </a:spcBef>
            </a:pPr>
            <a:endParaRPr lang="en-US"/>
          </a:p>
          <a:p>
            <a:pPr>
              <a:lnSpc>
                <a:spcPct val="90000"/>
              </a:lnSpc>
              <a:spcBef>
                <a:spcPts val="1000"/>
              </a:spcBef>
            </a:pPr>
            <a:r>
              <a:rPr lang="en-US"/>
              <a:t>2) Set short term goals to move through uncertainty. As you advance towards a new beginning, take stock of what you need to accomplish those goals and identify opportunities that will help you move forward.</a:t>
            </a:r>
          </a:p>
          <a:p>
            <a:pPr>
              <a:lnSpc>
                <a:spcPct val="90000"/>
              </a:lnSpc>
              <a:spcBef>
                <a:spcPts val="1000"/>
              </a:spcBef>
            </a:pPr>
            <a:endParaRPr lang="en-US"/>
          </a:p>
          <a:p>
            <a:pPr>
              <a:lnSpc>
                <a:spcPct val="90000"/>
              </a:lnSpc>
              <a:spcBef>
                <a:spcPts val="1000"/>
              </a:spcBef>
            </a:pPr>
            <a:r>
              <a:rPr lang="en-US"/>
              <a:t>3) Look back at the ending and acknowledge what you had. Look forward to the beginning and the possibilities it could create.</a:t>
            </a:r>
          </a:p>
          <a:p>
            <a:pPr>
              <a:lnSpc>
                <a:spcPct val="90000"/>
              </a:lnSpc>
              <a:spcBef>
                <a:spcPts val="1000"/>
              </a:spcBef>
            </a:pPr>
            <a:endParaRPr lang="en-US"/>
          </a:p>
          <a:p>
            <a:pPr>
              <a:lnSpc>
                <a:spcPct val="90000"/>
              </a:lnSpc>
              <a:spcBef>
                <a:spcPts val="1000"/>
              </a:spcBef>
            </a:pPr>
            <a:r>
              <a:rPr lang="en-US"/>
              <a:t>4) Connect to your values. When you feel uncertain and confused, your personal values will provide direction. </a:t>
            </a:r>
          </a:p>
          <a:p>
            <a:endParaRPr lang="en-US">
              <a:cs typeface="Calibri"/>
            </a:endParaRPr>
          </a:p>
          <a:p>
            <a:endParaRPr lang="en-US">
              <a:cs typeface="Calibri"/>
            </a:endParaRPr>
          </a:p>
          <a:p>
            <a:r>
              <a:rPr lang="en-US">
                <a:cs typeface="Calibri"/>
              </a:rPr>
              <a:t>Community – who is your community? How do schools nurture community?</a:t>
            </a:r>
          </a:p>
          <a:p>
            <a:r>
              <a:rPr lang="en-US">
                <a:cs typeface="Calibri"/>
              </a:rPr>
              <a:t>Normalize without minimizing</a:t>
            </a:r>
          </a:p>
          <a:p>
            <a:r>
              <a:rPr lang="en-US">
                <a:cs typeface="Calibri"/>
              </a:rPr>
              <a:t>Support through messy middle – look back and look forward; short term goals</a:t>
            </a:r>
          </a:p>
          <a:p>
            <a:r>
              <a:rPr lang="en-US">
                <a:cs typeface="Calibri"/>
              </a:rPr>
              <a:t>Live by example</a:t>
            </a:r>
          </a:p>
          <a:p>
            <a:r>
              <a:rPr lang="en-US">
                <a:cs typeface="Calibri"/>
              </a:rPr>
              <a:t>How can you help others remember and reconnect to their values. </a:t>
            </a:r>
          </a:p>
        </p:txBody>
      </p:sp>
      <p:sp>
        <p:nvSpPr>
          <p:cNvPr id="4" name="Slide Number Placeholder 3"/>
          <p:cNvSpPr>
            <a:spLocks noGrp="1"/>
          </p:cNvSpPr>
          <p:nvPr>
            <p:ph type="sldNum" sz="quarter" idx="5"/>
          </p:nvPr>
        </p:nvSpPr>
        <p:spPr/>
        <p:txBody>
          <a:bodyPr/>
          <a:lstStyle/>
          <a:p>
            <a:fld id="{42D81D83-E83B-4A06-BFB1-334C3FC86D0E}" type="slidenum">
              <a:rPr lang="en-US" smtClean="0"/>
              <a:t>11</a:t>
            </a:fld>
            <a:endParaRPr lang="en-US"/>
          </a:p>
        </p:txBody>
      </p:sp>
    </p:spTree>
    <p:extLst>
      <p:ext uri="{BB962C8B-B14F-4D97-AF65-F5344CB8AC3E}">
        <p14:creationId xmlns:p14="http://schemas.microsoft.com/office/powerpoint/2010/main" val="53030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2505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9653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4764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68263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1218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1884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795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7204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0347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25128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0500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48707030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kVm5k99PnBk?feature=oembe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HghQSBkW0lI?feature=oembed"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CB9A3-B307-4342-828E-78754EA4B6D7}"/>
              </a:ext>
            </a:extLst>
          </p:cNvPr>
          <p:cNvSpPr>
            <a:spLocks noGrp="1"/>
          </p:cNvSpPr>
          <p:nvPr>
            <p:ph type="ctrTitle"/>
          </p:nvPr>
        </p:nvSpPr>
        <p:spPr>
          <a:xfrm>
            <a:off x="4776425" y="2458974"/>
            <a:ext cx="5681134" cy="2262781"/>
          </a:xfrm>
        </p:spPr>
        <p:txBody>
          <a:bodyPr>
            <a:normAutofit/>
          </a:bodyPr>
          <a:lstStyle/>
          <a:p>
            <a:r>
              <a:rPr lang="en-US" sz="4400">
                <a:latin typeface="Century Gothic"/>
                <a:cs typeface="Calibri Light"/>
              </a:rPr>
              <a:t>Transitions and New Beginnings</a:t>
            </a:r>
            <a:endParaRPr lang="en-US" sz="4400">
              <a:latin typeface="Century Gothic"/>
            </a:endParaRPr>
          </a:p>
        </p:txBody>
      </p:sp>
      <p:pic>
        <p:nvPicPr>
          <p:cNvPr id="5" name="Picture 4">
            <a:extLst>
              <a:ext uri="{FF2B5EF4-FFF2-40B4-BE49-F238E27FC236}">
                <a16:creationId xmlns:a16="http://schemas.microsoft.com/office/drawing/2014/main" id="{E6319049-0025-4D7D-A524-CDA97D58684F}"/>
              </a:ext>
            </a:extLst>
          </p:cNvPr>
          <p:cNvPicPr>
            <a:picLocks noChangeAspect="1"/>
          </p:cNvPicPr>
          <p:nvPr/>
        </p:nvPicPr>
        <p:blipFill rotWithShape="1">
          <a:blip r:embed="rId2"/>
          <a:srcRect l="58412" r="1333" b="4"/>
          <a:stretch/>
        </p:blipFill>
        <p:spPr>
          <a:xfrm>
            <a:off x="-2650" y="10"/>
            <a:ext cx="3681047" cy="6857990"/>
          </a:xfrm>
          <a:prstGeom prst="rect">
            <a:avLst/>
          </a:prstGeom>
        </p:spPr>
      </p:pic>
    </p:spTree>
    <p:extLst>
      <p:ext uri="{BB962C8B-B14F-4D97-AF65-F5344CB8AC3E}">
        <p14:creationId xmlns:p14="http://schemas.microsoft.com/office/powerpoint/2010/main" val="145975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ireworks">
            <a:extLst>
              <a:ext uri="{FF2B5EF4-FFF2-40B4-BE49-F238E27FC236}">
                <a16:creationId xmlns:a16="http://schemas.microsoft.com/office/drawing/2014/main" id="{6C89F237-618C-438B-84D6-6E81AB68031E}"/>
              </a:ext>
            </a:extLst>
          </p:cNvPr>
          <p:cNvPicPr>
            <a:picLocks noChangeAspect="1"/>
          </p:cNvPicPr>
          <p:nvPr/>
        </p:nvPicPr>
        <p:blipFill rotWithShape="1">
          <a:blip r:embed="rId3"/>
          <a:srcRect l="6383" r="52566" b="-3"/>
          <a:stretch/>
        </p:blipFill>
        <p:spPr>
          <a:xfrm>
            <a:off x="7968222" y="10"/>
            <a:ext cx="4223778" cy="6857990"/>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
        <p:nvSpPr>
          <p:cNvPr id="2" name="Title 1"/>
          <p:cNvSpPr>
            <a:spLocks noGrp="1"/>
          </p:cNvSpPr>
          <p:nvPr>
            <p:ph type="ctrTitle"/>
          </p:nvPr>
        </p:nvSpPr>
        <p:spPr>
          <a:xfrm>
            <a:off x="1137034" y="609600"/>
            <a:ext cx="6831188" cy="1322887"/>
          </a:xfrm>
        </p:spPr>
        <p:txBody>
          <a:bodyPr vert="horz" lIns="91440" tIns="45720" rIns="91440" bIns="45720" rtlCol="0" anchor="ctr">
            <a:normAutofit/>
          </a:bodyPr>
          <a:lstStyle/>
          <a:p>
            <a:pPr algn="l"/>
            <a:r>
              <a:rPr lang="en-US" sz="4400">
                <a:latin typeface="Century Gothic"/>
              </a:rPr>
              <a:t>New Beginnings</a:t>
            </a:r>
          </a:p>
        </p:txBody>
      </p:sp>
      <p:sp>
        <p:nvSpPr>
          <p:cNvPr id="3" name="Subtitle 2"/>
          <p:cNvSpPr>
            <a:spLocks noGrp="1"/>
          </p:cNvSpPr>
          <p:nvPr>
            <p:ph type="subTitle" idx="1"/>
          </p:nvPr>
        </p:nvSpPr>
        <p:spPr>
          <a:xfrm>
            <a:off x="1137035" y="2194102"/>
            <a:ext cx="6516216" cy="3908585"/>
          </a:xfrm>
        </p:spPr>
        <p:txBody>
          <a:bodyPr vert="horz" lIns="91440" tIns="45720" rIns="91440" bIns="45720" rtlCol="0" anchor="t">
            <a:normAutofit/>
          </a:bodyPr>
          <a:lstStyle/>
          <a:p>
            <a:pPr marL="342900" indent="-228600" algn="l">
              <a:buFont typeface="Arial" panose="020B0604020202020204" pitchFamily="34" charset="0"/>
              <a:buChar char="•"/>
            </a:pPr>
            <a:r>
              <a:rPr lang="en-US" sz="1600">
                <a:latin typeface="Century Gothic"/>
              </a:rPr>
              <a:t>New Beginnings reactivate some of the old anxieties that were originally triggered by the ending. New Beginnings establish once and for all that the ending was real.</a:t>
            </a:r>
          </a:p>
          <a:p>
            <a:pPr marL="342900" indent="-228600" algn="l">
              <a:buFont typeface="Arial" panose="020B0604020202020204" pitchFamily="34" charset="0"/>
              <a:buChar char="•"/>
            </a:pPr>
            <a:r>
              <a:rPr lang="en-US" sz="1600">
                <a:latin typeface="Century Gothic"/>
              </a:rPr>
              <a:t>The new way of doing things represent a gamble; there is always the possibility it won’t work.</a:t>
            </a:r>
          </a:p>
          <a:p>
            <a:pPr marL="342900" indent="-228600" algn="l">
              <a:buFont typeface="Arial" panose="020B0604020202020204" pitchFamily="34" charset="0"/>
              <a:buChar char="•"/>
            </a:pPr>
            <a:r>
              <a:rPr lang="en-US" sz="1600">
                <a:latin typeface="Century Gothic"/>
              </a:rPr>
              <a:t>The prospect of a risky new beginning will probably resonate with the past.</a:t>
            </a:r>
          </a:p>
          <a:p>
            <a:pPr marL="342900" indent="-228600" algn="l">
              <a:buChar char="•"/>
            </a:pPr>
            <a:r>
              <a:rPr lang="en-US" sz="1600">
                <a:latin typeface="Century Gothic"/>
              </a:rPr>
              <a:t>New Beginnings are psychological phenomena. They are marked by a release of new energy in a new direction – they are the expression of a new identity. </a:t>
            </a:r>
            <a:endParaRPr lang="en-US" sz="1400">
              <a:latin typeface="Calibri" panose="020F0502020204030204"/>
              <a:cs typeface="Calibri"/>
            </a:endParaRPr>
          </a:p>
          <a:p>
            <a:pPr marL="342900" indent="-228600" algn="l">
              <a:buChar char="•"/>
            </a:pPr>
            <a:r>
              <a:rPr lang="en-US" sz="1600">
                <a:latin typeface="Century Gothic"/>
              </a:rPr>
              <a:t>They are much more than the practical and situational “new circumstances” that we might call starts.</a:t>
            </a:r>
            <a:r>
              <a:rPr lang="en-US" sz="1400"/>
              <a:t> </a:t>
            </a:r>
            <a:endParaRPr lang="en-US" sz="1400">
              <a:cs typeface="Calibri"/>
            </a:endParaRPr>
          </a:p>
        </p:txBody>
      </p:sp>
    </p:spTree>
    <p:extLst>
      <p:ext uri="{BB962C8B-B14F-4D97-AF65-F5344CB8AC3E}">
        <p14:creationId xmlns:p14="http://schemas.microsoft.com/office/powerpoint/2010/main" val="2431511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DC721AB-3357-4567-B726-E9C59D8EAB8B}"/>
              </a:ext>
            </a:extLst>
          </p:cNvPr>
          <p:cNvSpPr>
            <a:spLocks noGrp="1"/>
          </p:cNvSpPr>
          <p:nvPr>
            <p:ph type="title"/>
          </p:nvPr>
        </p:nvSpPr>
        <p:spPr>
          <a:xfrm>
            <a:off x="905484" y="1065749"/>
            <a:ext cx="3748810" cy="4726502"/>
          </a:xfrm>
        </p:spPr>
        <p:txBody>
          <a:bodyPr>
            <a:normAutofit/>
          </a:bodyPr>
          <a:lstStyle/>
          <a:p>
            <a:r>
              <a:rPr lang="en-US">
                <a:latin typeface="Century Gothic"/>
              </a:rPr>
              <a:t>Supporting Your Team</a:t>
            </a:r>
          </a:p>
        </p:txBody>
      </p:sp>
      <p:sp>
        <p:nvSpPr>
          <p:cNvPr id="3" name="Content Placeholder 2">
            <a:extLst>
              <a:ext uri="{FF2B5EF4-FFF2-40B4-BE49-F238E27FC236}">
                <a16:creationId xmlns:a16="http://schemas.microsoft.com/office/drawing/2014/main" id="{B7EB3611-50A2-4A95-8AFF-21854FEDC20D}"/>
              </a:ext>
            </a:extLst>
          </p:cNvPr>
          <p:cNvSpPr>
            <a:spLocks noGrp="1"/>
          </p:cNvSpPr>
          <p:nvPr>
            <p:ph idx="1"/>
          </p:nvPr>
        </p:nvSpPr>
        <p:spPr>
          <a:xfrm>
            <a:off x="6400800" y="713313"/>
            <a:ext cx="4953000" cy="5431376"/>
          </a:xfrm>
        </p:spPr>
        <p:txBody>
          <a:bodyPr anchor="ctr">
            <a:normAutofit/>
          </a:bodyPr>
          <a:lstStyle/>
          <a:p>
            <a:r>
              <a:rPr lang="en-US" sz="2000">
                <a:latin typeface="Century Gothic"/>
              </a:rPr>
              <a:t>Schools are community, and we need community more than ever.</a:t>
            </a:r>
          </a:p>
          <a:p>
            <a:r>
              <a:rPr lang="en-US" sz="2000">
                <a:latin typeface="Century Gothic"/>
              </a:rPr>
              <a:t>Recognize the psychological process people go through in times of change.</a:t>
            </a:r>
          </a:p>
          <a:p>
            <a:r>
              <a:rPr lang="en-US" sz="2000">
                <a:latin typeface="Century Gothic"/>
              </a:rPr>
              <a:t>Support people through the “messy middle” of change.</a:t>
            </a:r>
          </a:p>
          <a:p>
            <a:r>
              <a:rPr lang="en-US" sz="2000">
                <a:latin typeface="Century Gothic"/>
              </a:rPr>
              <a:t>Prioritize self-care, not productivity.</a:t>
            </a:r>
          </a:p>
          <a:p>
            <a:r>
              <a:rPr lang="en-US" sz="2000">
                <a:latin typeface="Century Gothic"/>
              </a:rPr>
              <a:t>Live into your values and help others do the same.</a:t>
            </a:r>
          </a:p>
        </p:txBody>
      </p:sp>
    </p:spTree>
    <p:extLst>
      <p:ext uri="{BB962C8B-B14F-4D97-AF65-F5344CB8AC3E}">
        <p14:creationId xmlns:p14="http://schemas.microsoft.com/office/powerpoint/2010/main" val="595654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BFAB4CB-AFD9-4187-824C-745374BEA7DA}"/>
              </a:ext>
            </a:extLst>
          </p:cNvPr>
          <p:cNvSpPr>
            <a:spLocks noGrp="1"/>
          </p:cNvSpPr>
          <p:nvPr>
            <p:ph type="title"/>
          </p:nvPr>
        </p:nvSpPr>
        <p:spPr>
          <a:xfrm>
            <a:off x="965199" y="851517"/>
            <a:ext cx="5130795" cy="1461778"/>
          </a:xfrm>
        </p:spPr>
        <p:txBody>
          <a:bodyPr>
            <a:normAutofit/>
          </a:bodyPr>
          <a:lstStyle/>
          <a:p>
            <a:r>
              <a:rPr lang="en-US" sz="3600">
                <a:latin typeface="Century Gothic"/>
                <a:cs typeface="Calibri Light"/>
              </a:rPr>
              <a:t>Reflection Question 1</a:t>
            </a:r>
            <a:endParaRPr lang="en-US" sz="3600">
              <a:latin typeface="Century Gothic"/>
            </a:endParaRPr>
          </a:p>
        </p:txBody>
      </p:sp>
      <p:sp>
        <p:nvSpPr>
          <p:cNvPr id="3" name="Content Placeholder 2">
            <a:extLst>
              <a:ext uri="{FF2B5EF4-FFF2-40B4-BE49-F238E27FC236}">
                <a16:creationId xmlns:a16="http://schemas.microsoft.com/office/drawing/2014/main" id="{F2B372D5-CC36-4A9C-8B08-F75BA14EEDCE}"/>
              </a:ext>
            </a:extLst>
          </p:cNvPr>
          <p:cNvSpPr>
            <a:spLocks noGrp="1"/>
          </p:cNvSpPr>
          <p:nvPr>
            <p:ph idx="1"/>
          </p:nvPr>
        </p:nvSpPr>
        <p:spPr>
          <a:xfrm>
            <a:off x="965200" y="2470248"/>
            <a:ext cx="4048344" cy="3536236"/>
          </a:xfrm>
        </p:spPr>
        <p:txBody>
          <a:bodyPr vert="horz" lIns="91440" tIns="45720" rIns="91440" bIns="45720" rtlCol="0">
            <a:normAutofit/>
          </a:bodyPr>
          <a:lstStyle/>
          <a:p>
            <a:pPr marL="0" indent="0">
              <a:buNone/>
            </a:pPr>
            <a:r>
              <a:rPr lang="en-US" sz="2200">
                <a:latin typeface="Century Gothic"/>
                <a:ea typeface="+mn-lt"/>
                <a:cs typeface="+mn-lt"/>
              </a:rPr>
              <a:t>The Neutral Zone can be a time for expansive change in thoughts and feelings and the journey through this phase can seem daunting. </a:t>
            </a:r>
            <a:endParaRPr lang="en-US" sz="2200">
              <a:latin typeface="Century Gothic"/>
            </a:endParaRPr>
          </a:p>
          <a:p>
            <a:pPr marL="0" indent="0">
              <a:buNone/>
            </a:pPr>
            <a:endParaRPr lang="en-US" sz="2200">
              <a:latin typeface="Century Gothic"/>
              <a:ea typeface="+mn-lt"/>
              <a:cs typeface="+mn-lt"/>
            </a:endParaRPr>
          </a:p>
          <a:p>
            <a:pPr marL="0" indent="0">
              <a:buNone/>
            </a:pPr>
            <a:r>
              <a:rPr lang="en-US" sz="2200">
                <a:latin typeface="Century Gothic"/>
                <a:ea typeface="+mn-lt"/>
                <a:cs typeface="+mn-lt"/>
              </a:rPr>
              <a:t>What growth have you encountered through this phase?</a:t>
            </a:r>
            <a:endParaRPr lang="en-US" sz="2200">
              <a:latin typeface="Century Gothic"/>
              <a:cs typeface="Calibri"/>
            </a:endParaRPr>
          </a:p>
        </p:txBody>
      </p:sp>
    </p:spTree>
    <p:extLst>
      <p:ext uri="{BB962C8B-B14F-4D97-AF65-F5344CB8AC3E}">
        <p14:creationId xmlns:p14="http://schemas.microsoft.com/office/powerpoint/2010/main" val="3351342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BFAB4CB-AFD9-4187-824C-745374BEA7DA}"/>
              </a:ext>
            </a:extLst>
          </p:cNvPr>
          <p:cNvSpPr>
            <a:spLocks noGrp="1"/>
          </p:cNvSpPr>
          <p:nvPr>
            <p:ph type="title"/>
          </p:nvPr>
        </p:nvSpPr>
        <p:spPr>
          <a:xfrm>
            <a:off x="965199" y="851517"/>
            <a:ext cx="5130795" cy="1461778"/>
          </a:xfrm>
        </p:spPr>
        <p:txBody>
          <a:bodyPr>
            <a:normAutofit/>
          </a:bodyPr>
          <a:lstStyle/>
          <a:p>
            <a:r>
              <a:rPr lang="en-US" sz="3600">
                <a:latin typeface="Century Gothic"/>
                <a:cs typeface="Calibri Light"/>
              </a:rPr>
              <a:t>Reflection Question 2</a:t>
            </a:r>
            <a:endParaRPr lang="en-US" sz="3600">
              <a:latin typeface="Century Gothic"/>
            </a:endParaRPr>
          </a:p>
        </p:txBody>
      </p:sp>
      <p:sp>
        <p:nvSpPr>
          <p:cNvPr id="5" name="Content Placeholder 4">
            <a:extLst>
              <a:ext uri="{FF2B5EF4-FFF2-40B4-BE49-F238E27FC236}">
                <a16:creationId xmlns:a16="http://schemas.microsoft.com/office/drawing/2014/main" id="{D5FA94A4-EEEE-4614-BB78-A5FDAA2EE3AB}"/>
              </a:ext>
            </a:extLst>
          </p:cNvPr>
          <p:cNvSpPr>
            <a:spLocks noGrp="1"/>
          </p:cNvSpPr>
          <p:nvPr>
            <p:ph idx="1"/>
          </p:nvPr>
        </p:nvSpPr>
        <p:spPr>
          <a:xfrm>
            <a:off x="968298" y="2531869"/>
            <a:ext cx="4373137" cy="3821656"/>
          </a:xfrm>
        </p:spPr>
        <p:txBody>
          <a:bodyPr vert="horz" lIns="91440" tIns="45720" rIns="91440" bIns="45720" rtlCol="0" anchor="t">
            <a:normAutofit lnSpcReduction="10000"/>
          </a:bodyPr>
          <a:lstStyle/>
          <a:p>
            <a:pPr marL="0" indent="0">
              <a:buNone/>
            </a:pPr>
            <a:r>
              <a:rPr lang="en-US" sz="2200">
                <a:latin typeface="Century Gothic"/>
              </a:rPr>
              <a:t>New Beginnings are a psychological phenomenon. They are where the power is and where we begin to feel control.</a:t>
            </a:r>
            <a:endParaRPr lang="en-US" sz="2200">
              <a:latin typeface="Calibri" panose="020F0502020204030204"/>
              <a:cs typeface="Calibri" panose="020F0502020204030204"/>
            </a:endParaRPr>
          </a:p>
          <a:p>
            <a:pPr marL="0" indent="0">
              <a:buNone/>
            </a:pPr>
            <a:endParaRPr lang="en-US" sz="2200">
              <a:latin typeface="Century Gothic"/>
            </a:endParaRPr>
          </a:p>
          <a:p>
            <a:pPr marL="0" indent="0">
              <a:buNone/>
            </a:pPr>
            <a:r>
              <a:rPr lang="en-US" sz="2200">
                <a:latin typeface="Century Gothic"/>
              </a:rPr>
              <a:t>What will your New Beginning look like? </a:t>
            </a:r>
            <a:endParaRPr lang="en-US" sz="2200">
              <a:latin typeface="Calibri" panose="020F0502020204030204"/>
              <a:cs typeface="Calibri" panose="020F0502020204030204"/>
            </a:endParaRPr>
          </a:p>
          <a:p>
            <a:pPr marL="0" indent="0">
              <a:buNone/>
            </a:pPr>
            <a:endParaRPr lang="en-US" sz="2200">
              <a:latin typeface="Century Gothic"/>
            </a:endParaRPr>
          </a:p>
          <a:p>
            <a:pPr marL="0" indent="0">
              <a:buNone/>
            </a:pPr>
            <a:r>
              <a:rPr lang="en-US" sz="2200">
                <a:latin typeface="Century Gothic"/>
              </a:rPr>
              <a:t>How can you play a part in the future? </a:t>
            </a:r>
            <a:endParaRPr lang="en-US" sz="2200">
              <a:latin typeface="Century Gothic"/>
              <a:cs typeface="Calibri"/>
            </a:endParaRPr>
          </a:p>
        </p:txBody>
      </p:sp>
    </p:spTree>
    <p:extLst>
      <p:ext uri="{BB962C8B-B14F-4D97-AF65-F5344CB8AC3E}">
        <p14:creationId xmlns:p14="http://schemas.microsoft.com/office/powerpoint/2010/main" val="179887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a:hlinkClick r:id="" action="ppaction://media"/>
            <a:extLst>
              <a:ext uri="{FF2B5EF4-FFF2-40B4-BE49-F238E27FC236}">
                <a16:creationId xmlns:a16="http://schemas.microsoft.com/office/drawing/2014/main" id="{DB1AAB82-C701-4D0B-AC60-3BFA1EA6333D}"/>
              </a:ext>
            </a:extLst>
          </p:cNvPr>
          <p:cNvPicPr>
            <a:picLocks noGrp="1" noRot="1" noChangeAspect="1"/>
          </p:cNvPicPr>
          <p:nvPr>
            <p:ph idx="1"/>
            <a:videoFile r:link="rId1"/>
          </p:nvPr>
        </p:nvPicPr>
        <p:blipFill>
          <a:blip r:embed="rId3"/>
          <a:stretch>
            <a:fillRect/>
          </a:stretch>
        </p:blipFill>
        <p:spPr>
          <a:xfrm>
            <a:off x="2381955" y="643466"/>
            <a:ext cx="7428089" cy="5571067"/>
          </a:xfrm>
          <a:prstGeom prst="rect">
            <a:avLst/>
          </a:prstGeom>
        </p:spPr>
      </p:pic>
    </p:spTree>
    <p:extLst>
      <p:ext uri="{BB962C8B-B14F-4D97-AF65-F5344CB8AC3E}">
        <p14:creationId xmlns:p14="http://schemas.microsoft.com/office/powerpoint/2010/main" val="3024728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043E0-5039-4A5F-9941-9C26A5686884}"/>
              </a:ext>
            </a:extLst>
          </p:cNvPr>
          <p:cNvSpPr>
            <a:spLocks noGrp="1"/>
          </p:cNvSpPr>
          <p:nvPr>
            <p:ph type="title"/>
          </p:nvPr>
        </p:nvSpPr>
        <p:spPr/>
        <p:txBody>
          <a:bodyPr/>
          <a:lstStyle/>
          <a:p>
            <a:pPr algn="ctr"/>
            <a:r>
              <a:rPr lang="en-US">
                <a:cs typeface="Calibri Light"/>
              </a:rPr>
              <a:t>Tom Schimmer – Learning Loss Illusion</a:t>
            </a:r>
          </a:p>
        </p:txBody>
      </p:sp>
      <p:pic>
        <p:nvPicPr>
          <p:cNvPr id="4" name="Picture 4">
            <a:hlinkClick r:id="" action="ppaction://media"/>
            <a:extLst>
              <a:ext uri="{FF2B5EF4-FFF2-40B4-BE49-F238E27FC236}">
                <a16:creationId xmlns:a16="http://schemas.microsoft.com/office/drawing/2014/main" id="{E8A7A47A-C627-4598-9EE2-3889AB07AA3A}"/>
              </a:ext>
            </a:extLst>
          </p:cNvPr>
          <p:cNvPicPr>
            <a:picLocks noGrp="1" noRot="1" noChangeAspect="1"/>
          </p:cNvPicPr>
          <p:nvPr>
            <p:ph idx="1"/>
            <a:videoFile r:link="rId1"/>
          </p:nvPr>
        </p:nvPicPr>
        <p:blipFill>
          <a:blip r:embed="rId3"/>
          <a:stretch>
            <a:fillRect/>
          </a:stretch>
        </p:blipFill>
        <p:spPr>
          <a:xfrm>
            <a:off x="2223370" y="1556109"/>
            <a:ext cx="7745260" cy="5182643"/>
          </a:xfrm>
        </p:spPr>
      </p:pic>
    </p:spTree>
    <p:extLst>
      <p:ext uri="{BB962C8B-B14F-4D97-AF65-F5344CB8AC3E}">
        <p14:creationId xmlns:p14="http://schemas.microsoft.com/office/powerpoint/2010/main" val="26089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30FC8B59-B377-4A38-BB98-C1C749D70B2B}"/>
              </a:ext>
            </a:extLst>
          </p:cNvPr>
          <p:cNvSpPr>
            <a:spLocks noGrp="1"/>
          </p:cNvSpPr>
          <p:nvPr>
            <p:ph type="title"/>
          </p:nvPr>
        </p:nvSpPr>
        <p:spPr>
          <a:xfrm>
            <a:off x="1139044" y="2090114"/>
            <a:ext cx="3382890" cy="2481886"/>
          </a:xfrm>
        </p:spPr>
        <p:txBody>
          <a:bodyPr>
            <a:normAutofit/>
          </a:bodyPr>
          <a:lstStyle/>
          <a:p>
            <a:pPr algn="ctr"/>
            <a:r>
              <a:rPr lang="en-US" sz="4100">
                <a:latin typeface="Century Gothic"/>
              </a:rPr>
              <a:t>William Bridges Transition Model</a:t>
            </a:r>
          </a:p>
        </p:txBody>
      </p:sp>
      <p:sp>
        <p:nvSpPr>
          <p:cNvPr id="3" name="Content Placeholder 2">
            <a:extLst>
              <a:ext uri="{FF2B5EF4-FFF2-40B4-BE49-F238E27FC236}">
                <a16:creationId xmlns:a16="http://schemas.microsoft.com/office/drawing/2014/main" id="{AC0237CE-769A-426E-84AE-C6DED2029C0F}"/>
              </a:ext>
            </a:extLst>
          </p:cNvPr>
          <p:cNvSpPr>
            <a:spLocks noGrp="1"/>
          </p:cNvSpPr>
          <p:nvPr>
            <p:ph idx="1"/>
          </p:nvPr>
        </p:nvSpPr>
        <p:spPr>
          <a:xfrm>
            <a:off x="5468264" y="962849"/>
            <a:ext cx="6068786" cy="4928300"/>
          </a:xfrm>
        </p:spPr>
        <p:txBody>
          <a:bodyPr anchor="ctr">
            <a:normAutofit lnSpcReduction="10000"/>
          </a:bodyPr>
          <a:lstStyle/>
          <a:p>
            <a:pPr marL="0" indent="0">
              <a:buNone/>
            </a:pPr>
            <a:r>
              <a:rPr lang="en-US" sz="1700">
                <a:solidFill>
                  <a:srgbClr val="FF0000"/>
                </a:solidFill>
                <a:latin typeface="Century Gothic"/>
              </a:rPr>
              <a:t>Ending, Losing, Letting Go </a:t>
            </a:r>
          </a:p>
          <a:p>
            <a:pPr marL="0" indent="0">
              <a:buNone/>
            </a:pPr>
            <a:r>
              <a:rPr lang="en-US" sz="1700">
                <a:latin typeface="Century Gothic"/>
              </a:rPr>
              <a:t>Letting go of the old ways and the old identity people had. This first phase of transition is an ending and the time you need to help people deal with their losses.</a:t>
            </a:r>
          </a:p>
          <a:p>
            <a:endParaRPr lang="en-US" sz="1700">
              <a:latin typeface="Century Gothic"/>
            </a:endParaRPr>
          </a:p>
          <a:p>
            <a:pPr marL="0" indent="0">
              <a:buNone/>
            </a:pPr>
            <a:r>
              <a:rPr lang="en-US" sz="1700">
                <a:solidFill>
                  <a:srgbClr val="FF0000"/>
                </a:solidFill>
                <a:latin typeface="Century Gothic"/>
              </a:rPr>
              <a:t>The Neutral Zone </a:t>
            </a:r>
          </a:p>
          <a:p>
            <a:pPr marL="0" indent="0">
              <a:buNone/>
            </a:pPr>
            <a:r>
              <a:rPr lang="en-US" sz="1700">
                <a:latin typeface="Century Gothic"/>
              </a:rPr>
              <a:t>Going through an in-between time when the old is gone but the new isn’t fully operational. We call this time the “neutral zone”: it’s when the critical psychological realignments and </a:t>
            </a:r>
            <a:r>
              <a:rPr lang="en-US" sz="1700" err="1">
                <a:latin typeface="Century Gothic"/>
              </a:rPr>
              <a:t>repatternings</a:t>
            </a:r>
            <a:r>
              <a:rPr lang="en-US" sz="1700">
                <a:latin typeface="Century Gothic"/>
              </a:rPr>
              <a:t> take place.</a:t>
            </a:r>
          </a:p>
          <a:p>
            <a:endParaRPr lang="en-US" sz="1700">
              <a:latin typeface="Century Gothic"/>
            </a:endParaRPr>
          </a:p>
          <a:p>
            <a:pPr marL="0" indent="0">
              <a:buNone/>
            </a:pPr>
            <a:r>
              <a:rPr lang="en-US" sz="1700">
                <a:solidFill>
                  <a:srgbClr val="FF0000"/>
                </a:solidFill>
                <a:latin typeface="Century Gothic"/>
              </a:rPr>
              <a:t>The New Beginning</a:t>
            </a:r>
          </a:p>
          <a:p>
            <a:pPr marL="0" indent="0">
              <a:buNone/>
            </a:pPr>
            <a:r>
              <a:rPr lang="en-US" sz="1700">
                <a:latin typeface="Century Gothic"/>
              </a:rPr>
              <a:t>Coming out of the transition and making a new beginning. This is when people develop the new identity, experience the new energy, and discover the new sense of purpose that makes the change begin to work.</a:t>
            </a:r>
          </a:p>
        </p:txBody>
      </p:sp>
    </p:spTree>
    <p:extLst>
      <p:ext uri="{BB962C8B-B14F-4D97-AF65-F5344CB8AC3E}">
        <p14:creationId xmlns:p14="http://schemas.microsoft.com/office/powerpoint/2010/main" val="234791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p:cNvSpPr>
            <a:spLocks noGrp="1"/>
          </p:cNvSpPr>
          <p:nvPr>
            <p:ph type="ctrTitle"/>
          </p:nvPr>
        </p:nvSpPr>
        <p:spPr>
          <a:xfrm>
            <a:off x="1139044" y="2090114"/>
            <a:ext cx="3382890" cy="2481886"/>
          </a:xfrm>
        </p:spPr>
        <p:txBody>
          <a:bodyPr vert="horz" lIns="91440" tIns="45720" rIns="91440" bIns="45720" rtlCol="0" anchor="ctr">
            <a:normAutofit/>
          </a:bodyPr>
          <a:lstStyle/>
          <a:p>
            <a:r>
              <a:rPr lang="en-US" sz="4400" kern="1200">
                <a:latin typeface="Century Gothic"/>
              </a:rPr>
              <a:t>Change vs Transition</a:t>
            </a:r>
          </a:p>
        </p:txBody>
      </p:sp>
      <p:sp>
        <p:nvSpPr>
          <p:cNvPr id="3" name="Subtitle 2"/>
          <p:cNvSpPr>
            <a:spLocks noGrp="1"/>
          </p:cNvSpPr>
          <p:nvPr>
            <p:ph type="subTitle" idx="1"/>
          </p:nvPr>
        </p:nvSpPr>
        <p:spPr>
          <a:xfrm>
            <a:off x="5296220" y="1301026"/>
            <a:ext cx="6068786" cy="4928300"/>
          </a:xfrm>
        </p:spPr>
        <p:txBody>
          <a:bodyPr vert="horz" lIns="91440" tIns="45720" rIns="91440" bIns="45720" rtlCol="0" anchor="ctr">
            <a:normAutofit/>
          </a:bodyPr>
          <a:lstStyle/>
          <a:p>
            <a:pPr indent="-228600" algn="l">
              <a:buFont typeface="Arial" panose="020B0604020202020204" pitchFamily="34" charset="0"/>
              <a:buChar char="•"/>
            </a:pPr>
            <a:r>
              <a:rPr lang="en-US" sz="1700">
                <a:latin typeface="Century Gothic"/>
              </a:rPr>
              <a:t>The main strength of the model is that it focuses on transitions, not change. The difference between these is subtle but important. </a:t>
            </a:r>
          </a:p>
          <a:p>
            <a:pPr indent="-228600" algn="l">
              <a:buFont typeface="Arial" panose="020B0604020202020204" pitchFamily="34" charset="0"/>
              <a:buChar char="•"/>
            </a:pPr>
            <a:endParaRPr lang="en-US" sz="1700">
              <a:latin typeface="Century Gothic"/>
            </a:endParaRPr>
          </a:p>
          <a:p>
            <a:pPr indent="-228600" algn="l">
              <a:buFont typeface="Arial" panose="020B0604020202020204" pitchFamily="34" charset="0"/>
              <a:buChar char="•"/>
            </a:pPr>
            <a:r>
              <a:rPr lang="en-US" sz="1700">
                <a:latin typeface="Century Gothic"/>
              </a:rPr>
              <a:t>Change is something that happens to people, even if they don’t agree with it. Transition on the other hand, is internal, its what’s happening in people's minds as they go through change. </a:t>
            </a:r>
          </a:p>
          <a:p>
            <a:pPr indent="-228600" algn="l">
              <a:buFont typeface="Arial" panose="020B0604020202020204" pitchFamily="34" charset="0"/>
              <a:buChar char="•"/>
            </a:pPr>
            <a:endParaRPr lang="en-US" sz="1700">
              <a:latin typeface="Century Gothic"/>
            </a:endParaRPr>
          </a:p>
          <a:p>
            <a:pPr indent="-228600" algn="l">
              <a:buFont typeface="Arial" panose="020B0604020202020204" pitchFamily="34" charset="0"/>
              <a:buChar char="•"/>
            </a:pPr>
            <a:r>
              <a:rPr lang="en-US" sz="1700">
                <a:latin typeface="Century Gothic"/>
              </a:rPr>
              <a:t>Change can happen very quickly, while transition usually occurs more slowly.</a:t>
            </a:r>
          </a:p>
          <a:p>
            <a:pPr indent="-228600" algn="l">
              <a:buFont typeface="Arial" panose="020B0604020202020204" pitchFamily="34" charset="0"/>
              <a:buChar char="•"/>
            </a:pPr>
            <a:endParaRPr lang="en-US" sz="1700">
              <a:latin typeface="Century Gothic"/>
            </a:endParaRPr>
          </a:p>
          <a:p>
            <a:pPr indent="-228600" algn="l">
              <a:buFont typeface="Arial" panose="020B0604020202020204" pitchFamily="34" charset="0"/>
              <a:buChar char="•"/>
            </a:pPr>
            <a:r>
              <a:rPr lang="en-US" sz="1700">
                <a:latin typeface="Century Gothic"/>
              </a:rPr>
              <a:t>Change is situational, transition on the other hand is psychological; it’s a three-phase process that people go through as they internalize and come to terms with the details of the new situation that the change brings about.</a:t>
            </a:r>
          </a:p>
          <a:p>
            <a:pPr indent="-228600" algn="l">
              <a:buChar char="•"/>
            </a:pPr>
            <a:endParaRPr lang="en-US" sz="1700">
              <a:latin typeface="Century Gothic"/>
            </a:endParaRPr>
          </a:p>
          <a:p>
            <a:pPr indent="-228600" algn="l">
              <a:buFont typeface="Arial" panose="020B0604020202020204" pitchFamily="34" charset="0"/>
              <a:buChar char="•"/>
            </a:pPr>
            <a:endParaRPr lang="en-US" sz="1700">
              <a:latin typeface="Calibri" panose="020F0502020204030204"/>
              <a:cs typeface="Calibri" panose="020F0502020204030204"/>
            </a:endParaRPr>
          </a:p>
        </p:txBody>
      </p:sp>
    </p:spTree>
    <p:extLst>
      <p:ext uri="{BB962C8B-B14F-4D97-AF65-F5344CB8AC3E}">
        <p14:creationId xmlns:p14="http://schemas.microsoft.com/office/powerpoint/2010/main" val="227855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559D998-AB6C-46E1-B394-118E9A1E2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3BECE0BA-3514-4EA8-8736-4165FDC300AE}"/>
              </a:ext>
            </a:extLst>
          </p:cNvPr>
          <p:cNvPicPr>
            <a:picLocks noGrp="1"/>
          </p:cNvPicPr>
          <p:nvPr>
            <p:ph idx="1"/>
          </p:nvPr>
        </p:nvPicPr>
        <p:blipFill rotWithShape="1">
          <a:blip r:embed="rId3"/>
          <a:srcRect b="2485"/>
          <a:stretch/>
        </p:blipFill>
        <p:spPr>
          <a:xfrm>
            <a:off x="20" y="10"/>
            <a:ext cx="12191980" cy="6865943"/>
          </a:xfrm>
          <a:custGeom>
            <a:avLst/>
            <a:gdLst/>
            <a:ahLst/>
            <a:cxnLst/>
            <a:rect l="l" t="t" r="r" b="b"/>
            <a:pathLst>
              <a:path w="12192000" h="6857681">
                <a:moveTo>
                  <a:pt x="0" y="0"/>
                </a:moveTo>
                <a:lnTo>
                  <a:pt x="6033794" y="0"/>
                </a:lnTo>
                <a:lnTo>
                  <a:pt x="6104632" y="17448"/>
                </a:lnTo>
                <a:cubicBezTo>
                  <a:pt x="6167597" y="23966"/>
                  <a:pt x="6148747" y="27214"/>
                  <a:pt x="6198111" y="26888"/>
                </a:cubicBezTo>
                <a:cubicBezTo>
                  <a:pt x="6203032" y="26525"/>
                  <a:pt x="6212450" y="35708"/>
                  <a:pt x="6231511" y="33431"/>
                </a:cubicBezTo>
                <a:cubicBezTo>
                  <a:pt x="6261681" y="37362"/>
                  <a:pt x="6245025" y="48416"/>
                  <a:pt x="6283668" y="52056"/>
                </a:cubicBezTo>
                <a:cubicBezTo>
                  <a:pt x="6280095" y="55478"/>
                  <a:pt x="6317954" y="53783"/>
                  <a:pt x="6321602" y="65933"/>
                </a:cubicBezTo>
                <a:cubicBezTo>
                  <a:pt x="6338020" y="69803"/>
                  <a:pt x="6363241" y="73066"/>
                  <a:pt x="6382175" y="75274"/>
                </a:cubicBezTo>
                <a:cubicBezTo>
                  <a:pt x="6410543" y="81224"/>
                  <a:pt x="6424665" y="87641"/>
                  <a:pt x="6428857" y="91880"/>
                </a:cubicBezTo>
                <a:cubicBezTo>
                  <a:pt x="6457257" y="98611"/>
                  <a:pt x="6454186" y="99822"/>
                  <a:pt x="6491478" y="114104"/>
                </a:cubicBezTo>
                <a:cubicBezTo>
                  <a:pt x="6513363" y="108974"/>
                  <a:pt x="6532168" y="120070"/>
                  <a:pt x="6541328" y="130204"/>
                </a:cubicBezTo>
                <a:cubicBezTo>
                  <a:pt x="6566101" y="139804"/>
                  <a:pt x="6619910" y="162727"/>
                  <a:pt x="6655300" y="165762"/>
                </a:cubicBezTo>
                <a:cubicBezTo>
                  <a:pt x="6709422" y="165032"/>
                  <a:pt x="6694278" y="176304"/>
                  <a:pt x="6718357" y="184874"/>
                </a:cubicBezTo>
                <a:cubicBezTo>
                  <a:pt x="6737101" y="195527"/>
                  <a:pt x="6734493" y="186329"/>
                  <a:pt x="6754054" y="199796"/>
                </a:cubicBezTo>
                <a:lnTo>
                  <a:pt x="6790284" y="215417"/>
                </a:lnTo>
                <a:lnTo>
                  <a:pt x="6833979" y="239878"/>
                </a:lnTo>
                <a:lnTo>
                  <a:pt x="6843981" y="246602"/>
                </a:lnTo>
                <a:cubicBezTo>
                  <a:pt x="6849111" y="246626"/>
                  <a:pt x="6852366" y="247045"/>
                  <a:pt x="6854445" y="247782"/>
                </a:cubicBezTo>
                <a:cubicBezTo>
                  <a:pt x="6854496" y="247881"/>
                  <a:pt x="6854549" y="247980"/>
                  <a:pt x="6854600" y="248079"/>
                </a:cubicBezTo>
                <a:lnTo>
                  <a:pt x="6869364" y="251040"/>
                </a:lnTo>
                <a:cubicBezTo>
                  <a:pt x="6886479" y="251404"/>
                  <a:pt x="6920818" y="277370"/>
                  <a:pt x="6937072" y="276678"/>
                </a:cubicBezTo>
                <a:cubicBezTo>
                  <a:pt x="6944247" y="293133"/>
                  <a:pt x="6941053" y="265766"/>
                  <a:pt x="6968404" y="280704"/>
                </a:cubicBezTo>
                <a:cubicBezTo>
                  <a:pt x="6980596" y="282696"/>
                  <a:pt x="6985722" y="284716"/>
                  <a:pt x="6995938" y="286247"/>
                </a:cubicBezTo>
                <a:cubicBezTo>
                  <a:pt x="6996079" y="286667"/>
                  <a:pt x="7029560" y="289467"/>
                  <a:pt x="7029701" y="289887"/>
                </a:cubicBezTo>
                <a:lnTo>
                  <a:pt x="7054104" y="293980"/>
                </a:lnTo>
                <a:lnTo>
                  <a:pt x="7059678" y="296051"/>
                </a:lnTo>
                <a:lnTo>
                  <a:pt x="7092167" y="292851"/>
                </a:lnTo>
                <a:lnTo>
                  <a:pt x="7108387" y="292672"/>
                </a:lnTo>
                <a:lnTo>
                  <a:pt x="7114139" y="289579"/>
                </a:lnTo>
                <a:cubicBezTo>
                  <a:pt x="7119705" y="287930"/>
                  <a:pt x="7126840" y="287741"/>
                  <a:pt x="7137488" y="290860"/>
                </a:cubicBezTo>
                <a:lnTo>
                  <a:pt x="7139729" y="292153"/>
                </a:lnTo>
                <a:lnTo>
                  <a:pt x="7172532" y="286561"/>
                </a:lnTo>
                <a:cubicBezTo>
                  <a:pt x="7179544" y="284784"/>
                  <a:pt x="7207552" y="294171"/>
                  <a:pt x="7213458" y="290616"/>
                </a:cubicBezTo>
                <a:cubicBezTo>
                  <a:pt x="7269364" y="295457"/>
                  <a:pt x="7303569" y="278925"/>
                  <a:pt x="7371827" y="290351"/>
                </a:cubicBezTo>
                <a:cubicBezTo>
                  <a:pt x="7417519" y="294938"/>
                  <a:pt x="7443196" y="294841"/>
                  <a:pt x="7472683" y="298450"/>
                </a:cubicBezTo>
                <a:cubicBezTo>
                  <a:pt x="7502170" y="302059"/>
                  <a:pt x="7529752" y="308462"/>
                  <a:pt x="7548749" y="312007"/>
                </a:cubicBezTo>
                <a:cubicBezTo>
                  <a:pt x="7567746" y="315552"/>
                  <a:pt x="7562619" y="317217"/>
                  <a:pt x="7586664" y="319723"/>
                </a:cubicBezTo>
                <a:cubicBezTo>
                  <a:pt x="7610709" y="322229"/>
                  <a:pt x="7669675" y="320322"/>
                  <a:pt x="7693021" y="327043"/>
                </a:cubicBezTo>
                <a:cubicBezTo>
                  <a:pt x="7718238" y="326359"/>
                  <a:pt x="7721537" y="337391"/>
                  <a:pt x="7735314" y="336075"/>
                </a:cubicBezTo>
                <a:cubicBezTo>
                  <a:pt x="7806549" y="352546"/>
                  <a:pt x="7865892" y="349618"/>
                  <a:pt x="7952583" y="346950"/>
                </a:cubicBezTo>
                <a:cubicBezTo>
                  <a:pt x="8009730" y="351831"/>
                  <a:pt x="8008698" y="354607"/>
                  <a:pt x="8033745" y="357420"/>
                </a:cubicBezTo>
                <a:cubicBezTo>
                  <a:pt x="8041390" y="360247"/>
                  <a:pt x="8045181" y="350414"/>
                  <a:pt x="8052068" y="354306"/>
                </a:cubicBezTo>
                <a:lnTo>
                  <a:pt x="8087434" y="359505"/>
                </a:lnTo>
                <a:lnTo>
                  <a:pt x="8113399" y="369645"/>
                </a:lnTo>
                <a:lnTo>
                  <a:pt x="8137804" y="376078"/>
                </a:lnTo>
                <a:lnTo>
                  <a:pt x="8167138" y="378809"/>
                </a:lnTo>
                <a:cubicBezTo>
                  <a:pt x="8176124" y="381225"/>
                  <a:pt x="8176713" y="389019"/>
                  <a:pt x="8188557" y="388892"/>
                </a:cubicBezTo>
                <a:cubicBezTo>
                  <a:pt x="8224517" y="394064"/>
                  <a:pt x="8289287" y="398547"/>
                  <a:pt x="8338182" y="404244"/>
                </a:cubicBezTo>
                <a:cubicBezTo>
                  <a:pt x="8362404" y="400849"/>
                  <a:pt x="8397142" y="407351"/>
                  <a:pt x="8407187" y="417040"/>
                </a:cubicBezTo>
                <a:cubicBezTo>
                  <a:pt x="8419182" y="419735"/>
                  <a:pt x="8448098" y="419784"/>
                  <a:pt x="8459765" y="417876"/>
                </a:cubicBezTo>
                <a:cubicBezTo>
                  <a:pt x="8470121" y="418155"/>
                  <a:pt x="8471999" y="421843"/>
                  <a:pt x="8485759" y="423277"/>
                </a:cubicBezTo>
                <a:cubicBezTo>
                  <a:pt x="8500778" y="426656"/>
                  <a:pt x="8533354" y="442668"/>
                  <a:pt x="8547497" y="447675"/>
                </a:cubicBezTo>
                <a:cubicBezTo>
                  <a:pt x="8561640" y="452682"/>
                  <a:pt x="8547256" y="447497"/>
                  <a:pt x="8570615" y="453317"/>
                </a:cubicBezTo>
                <a:cubicBezTo>
                  <a:pt x="8578949" y="455301"/>
                  <a:pt x="8577204" y="463036"/>
                  <a:pt x="8595122" y="466725"/>
                </a:cubicBezTo>
                <a:cubicBezTo>
                  <a:pt x="8613041" y="470415"/>
                  <a:pt x="8653176" y="474680"/>
                  <a:pt x="8678126" y="475454"/>
                </a:cubicBezTo>
                <a:cubicBezTo>
                  <a:pt x="8706000" y="462935"/>
                  <a:pt x="8696233" y="479979"/>
                  <a:pt x="8747203" y="464224"/>
                </a:cubicBezTo>
                <a:cubicBezTo>
                  <a:pt x="8748514" y="466239"/>
                  <a:pt x="8769343" y="465372"/>
                  <a:pt x="8790692" y="466720"/>
                </a:cubicBezTo>
                <a:cubicBezTo>
                  <a:pt x="8812041" y="468068"/>
                  <a:pt x="8857501" y="479363"/>
                  <a:pt x="8875298" y="472310"/>
                </a:cubicBezTo>
                <a:lnTo>
                  <a:pt x="9032306" y="471571"/>
                </a:lnTo>
                <a:lnTo>
                  <a:pt x="9122435" y="483407"/>
                </a:lnTo>
                <a:cubicBezTo>
                  <a:pt x="9153775" y="485302"/>
                  <a:pt x="9159039" y="493942"/>
                  <a:pt x="9179171" y="490552"/>
                </a:cubicBezTo>
                <a:cubicBezTo>
                  <a:pt x="9213108" y="492737"/>
                  <a:pt x="9191622" y="508779"/>
                  <a:pt x="9230778" y="495862"/>
                </a:cubicBezTo>
                <a:cubicBezTo>
                  <a:pt x="9220076" y="509598"/>
                  <a:pt x="9249178" y="492136"/>
                  <a:pt x="9269314" y="503195"/>
                </a:cubicBezTo>
                <a:cubicBezTo>
                  <a:pt x="9297556" y="495041"/>
                  <a:pt x="9326591" y="505312"/>
                  <a:pt x="9343734" y="506508"/>
                </a:cubicBezTo>
                <a:cubicBezTo>
                  <a:pt x="9360877" y="507704"/>
                  <a:pt x="9347612" y="511465"/>
                  <a:pt x="9372172" y="510372"/>
                </a:cubicBezTo>
                <a:lnTo>
                  <a:pt x="9406856" y="515908"/>
                </a:lnTo>
                <a:cubicBezTo>
                  <a:pt x="9405045" y="511337"/>
                  <a:pt x="9410063" y="512684"/>
                  <a:pt x="9423824" y="513399"/>
                </a:cubicBezTo>
                <a:lnTo>
                  <a:pt x="9460782" y="509325"/>
                </a:lnTo>
                <a:lnTo>
                  <a:pt x="9486144" y="513434"/>
                </a:lnTo>
                <a:cubicBezTo>
                  <a:pt x="9489544" y="513295"/>
                  <a:pt x="9513720" y="508821"/>
                  <a:pt x="9513235" y="505310"/>
                </a:cubicBezTo>
                <a:cubicBezTo>
                  <a:pt x="9539685" y="520038"/>
                  <a:pt x="9542332" y="510786"/>
                  <a:pt x="9569455" y="507032"/>
                </a:cubicBezTo>
                <a:cubicBezTo>
                  <a:pt x="9592710" y="508415"/>
                  <a:pt x="9572665" y="508880"/>
                  <a:pt x="9628861" y="510620"/>
                </a:cubicBezTo>
                <a:cubicBezTo>
                  <a:pt x="9650737" y="526789"/>
                  <a:pt x="9635011" y="498901"/>
                  <a:pt x="9677951" y="521543"/>
                </a:cubicBezTo>
                <a:cubicBezTo>
                  <a:pt x="9680053" y="519778"/>
                  <a:pt x="9706563" y="521397"/>
                  <a:pt x="9720438" y="523172"/>
                </a:cubicBezTo>
                <a:cubicBezTo>
                  <a:pt x="9734313" y="524947"/>
                  <a:pt x="9746849" y="522784"/>
                  <a:pt x="9761204" y="532196"/>
                </a:cubicBezTo>
                <a:cubicBezTo>
                  <a:pt x="9771692" y="535091"/>
                  <a:pt x="9752949" y="530854"/>
                  <a:pt x="9785747" y="535781"/>
                </a:cubicBezTo>
                <a:cubicBezTo>
                  <a:pt x="9818545" y="540708"/>
                  <a:pt x="9925449" y="557390"/>
                  <a:pt x="9957993" y="561756"/>
                </a:cubicBezTo>
                <a:cubicBezTo>
                  <a:pt x="9990537" y="566122"/>
                  <a:pt x="9967648" y="568686"/>
                  <a:pt x="9981009" y="569119"/>
                </a:cubicBezTo>
                <a:cubicBezTo>
                  <a:pt x="9994370" y="569552"/>
                  <a:pt x="10023139" y="562486"/>
                  <a:pt x="10038159" y="564356"/>
                </a:cubicBezTo>
                <a:cubicBezTo>
                  <a:pt x="10057015" y="566262"/>
                  <a:pt x="10059811" y="573563"/>
                  <a:pt x="10071129" y="573194"/>
                </a:cubicBezTo>
                <a:cubicBezTo>
                  <a:pt x="10081593" y="562977"/>
                  <a:pt x="10092704" y="563090"/>
                  <a:pt x="10110830" y="569286"/>
                </a:cubicBezTo>
                <a:cubicBezTo>
                  <a:pt x="10144643" y="572070"/>
                  <a:pt x="10144670" y="561560"/>
                  <a:pt x="10177323" y="563075"/>
                </a:cubicBezTo>
                <a:cubicBezTo>
                  <a:pt x="10191652" y="562496"/>
                  <a:pt x="10199318" y="565790"/>
                  <a:pt x="10223224" y="562516"/>
                </a:cubicBezTo>
                <a:cubicBezTo>
                  <a:pt x="10240245" y="563214"/>
                  <a:pt x="10274444" y="564970"/>
                  <a:pt x="10297489" y="554688"/>
                </a:cubicBezTo>
                <a:cubicBezTo>
                  <a:pt x="10322484" y="553379"/>
                  <a:pt x="10304332" y="552915"/>
                  <a:pt x="10331612" y="555505"/>
                </a:cubicBezTo>
                <a:cubicBezTo>
                  <a:pt x="10364938" y="556023"/>
                  <a:pt x="10378810" y="549792"/>
                  <a:pt x="10398068" y="551274"/>
                </a:cubicBezTo>
                <a:cubicBezTo>
                  <a:pt x="10410608" y="547019"/>
                  <a:pt x="10396406" y="552090"/>
                  <a:pt x="10444604" y="546749"/>
                </a:cubicBezTo>
                <a:cubicBezTo>
                  <a:pt x="10463706" y="556208"/>
                  <a:pt x="10480046" y="543272"/>
                  <a:pt x="10496391" y="545310"/>
                </a:cubicBezTo>
                <a:cubicBezTo>
                  <a:pt x="10522313" y="544276"/>
                  <a:pt x="10586025" y="544389"/>
                  <a:pt x="10609659" y="542925"/>
                </a:cubicBezTo>
                <a:cubicBezTo>
                  <a:pt x="10633293" y="541461"/>
                  <a:pt x="10608137" y="539280"/>
                  <a:pt x="10638198" y="536528"/>
                </a:cubicBezTo>
                <a:cubicBezTo>
                  <a:pt x="10693566" y="548777"/>
                  <a:pt x="10724464" y="526732"/>
                  <a:pt x="10780502" y="524034"/>
                </a:cubicBezTo>
                <a:cubicBezTo>
                  <a:pt x="10814519" y="506962"/>
                  <a:pt x="10838626" y="524696"/>
                  <a:pt x="10875821" y="511631"/>
                </a:cubicBezTo>
                <a:cubicBezTo>
                  <a:pt x="10900992" y="507636"/>
                  <a:pt x="10904648" y="511453"/>
                  <a:pt x="10918825" y="509588"/>
                </a:cubicBezTo>
                <a:cubicBezTo>
                  <a:pt x="10933002" y="507723"/>
                  <a:pt x="10948992" y="503227"/>
                  <a:pt x="10960884" y="500440"/>
                </a:cubicBezTo>
                <a:cubicBezTo>
                  <a:pt x="10967249" y="504078"/>
                  <a:pt x="11016720" y="497668"/>
                  <a:pt x="11015578" y="492864"/>
                </a:cubicBezTo>
                <a:cubicBezTo>
                  <a:pt x="11022928" y="494510"/>
                  <a:pt x="11043247" y="500882"/>
                  <a:pt x="11045541" y="493276"/>
                </a:cubicBezTo>
                <a:cubicBezTo>
                  <a:pt x="11083069" y="493195"/>
                  <a:pt x="11104152" y="492128"/>
                  <a:pt x="11136980" y="502266"/>
                </a:cubicBezTo>
                <a:cubicBezTo>
                  <a:pt x="11160311" y="506043"/>
                  <a:pt x="11144016" y="504016"/>
                  <a:pt x="11158537" y="506413"/>
                </a:cubicBezTo>
                <a:cubicBezTo>
                  <a:pt x="11173058" y="508810"/>
                  <a:pt x="11197248" y="504516"/>
                  <a:pt x="11220930" y="503946"/>
                </a:cubicBezTo>
                <a:cubicBezTo>
                  <a:pt x="11244941" y="504078"/>
                  <a:pt x="11272916" y="508160"/>
                  <a:pt x="11290697" y="509588"/>
                </a:cubicBezTo>
                <a:cubicBezTo>
                  <a:pt x="11308478" y="511016"/>
                  <a:pt x="11312720" y="510673"/>
                  <a:pt x="11327615" y="512515"/>
                </a:cubicBezTo>
                <a:cubicBezTo>
                  <a:pt x="11352471" y="509065"/>
                  <a:pt x="11373358" y="510883"/>
                  <a:pt x="11391973" y="518258"/>
                </a:cubicBezTo>
                <a:cubicBezTo>
                  <a:pt x="11406458" y="520151"/>
                  <a:pt x="11399034" y="524460"/>
                  <a:pt x="11409760" y="526257"/>
                </a:cubicBezTo>
                <a:cubicBezTo>
                  <a:pt x="11420486" y="528054"/>
                  <a:pt x="11427325" y="519930"/>
                  <a:pt x="11456330" y="521896"/>
                </a:cubicBezTo>
                <a:cubicBezTo>
                  <a:pt x="11466649" y="522293"/>
                  <a:pt x="11466304" y="529914"/>
                  <a:pt x="11488341" y="531019"/>
                </a:cubicBezTo>
                <a:cubicBezTo>
                  <a:pt x="11510378" y="532124"/>
                  <a:pt x="11598983" y="536881"/>
                  <a:pt x="11631415" y="538053"/>
                </a:cubicBezTo>
                <a:cubicBezTo>
                  <a:pt x="11663847" y="539225"/>
                  <a:pt x="11650717" y="536007"/>
                  <a:pt x="11666264" y="535672"/>
                </a:cubicBezTo>
                <a:cubicBezTo>
                  <a:pt x="11681811" y="535337"/>
                  <a:pt x="11700204" y="526934"/>
                  <a:pt x="11724698" y="536041"/>
                </a:cubicBezTo>
                <a:cubicBezTo>
                  <a:pt x="11743020" y="531196"/>
                  <a:pt x="11743491" y="542315"/>
                  <a:pt x="11763807" y="545183"/>
                </a:cubicBezTo>
                <a:cubicBezTo>
                  <a:pt x="11775016" y="549241"/>
                  <a:pt x="11789046" y="548064"/>
                  <a:pt x="11798300" y="550863"/>
                </a:cubicBezTo>
                <a:cubicBezTo>
                  <a:pt x="11807554" y="553662"/>
                  <a:pt x="11814870" y="554166"/>
                  <a:pt x="11821716" y="557213"/>
                </a:cubicBezTo>
                <a:cubicBezTo>
                  <a:pt x="11828562" y="560260"/>
                  <a:pt x="11830643" y="566367"/>
                  <a:pt x="11839374" y="569145"/>
                </a:cubicBezTo>
                <a:cubicBezTo>
                  <a:pt x="11848105" y="571923"/>
                  <a:pt x="11861759" y="576813"/>
                  <a:pt x="11871722" y="578644"/>
                </a:cubicBezTo>
                <a:cubicBezTo>
                  <a:pt x="11881685" y="580475"/>
                  <a:pt x="11880173" y="577641"/>
                  <a:pt x="11899154" y="580133"/>
                </a:cubicBezTo>
                <a:cubicBezTo>
                  <a:pt x="11930093" y="585454"/>
                  <a:pt x="11957956" y="589309"/>
                  <a:pt x="11992753" y="588833"/>
                </a:cubicBezTo>
                <a:cubicBezTo>
                  <a:pt x="11999276" y="598540"/>
                  <a:pt x="12009663" y="594134"/>
                  <a:pt x="12023554" y="588997"/>
                </a:cubicBezTo>
                <a:cubicBezTo>
                  <a:pt x="12049522" y="596077"/>
                  <a:pt x="12093380" y="601562"/>
                  <a:pt x="12137802" y="617391"/>
                </a:cubicBezTo>
                <a:cubicBezTo>
                  <a:pt x="12156710" y="627093"/>
                  <a:pt x="12160884" y="628759"/>
                  <a:pt x="12174434" y="631430"/>
                </a:cubicBezTo>
                <a:lnTo>
                  <a:pt x="12192000" y="634770"/>
                </a:lnTo>
                <a:lnTo>
                  <a:pt x="12192000" y="6857681"/>
                </a:lnTo>
                <a:lnTo>
                  <a:pt x="9979612" y="6857681"/>
                </a:lnTo>
                <a:lnTo>
                  <a:pt x="9971269" y="6854457"/>
                </a:lnTo>
                <a:cubicBezTo>
                  <a:pt x="9959912" y="6851181"/>
                  <a:pt x="9949163" y="6849764"/>
                  <a:pt x="9939502" y="6851921"/>
                </a:cubicBezTo>
                <a:cubicBezTo>
                  <a:pt x="9891606" y="6835635"/>
                  <a:pt x="9864404" y="6844006"/>
                  <a:pt x="9834453" y="6832151"/>
                </a:cubicBezTo>
                <a:cubicBezTo>
                  <a:pt x="9804501" y="6820296"/>
                  <a:pt x="9801374" y="6798259"/>
                  <a:pt x="9759795" y="6780787"/>
                </a:cubicBezTo>
                <a:cubicBezTo>
                  <a:pt x="9718217" y="6763314"/>
                  <a:pt x="9629817" y="6740362"/>
                  <a:pt x="9584980" y="6727313"/>
                </a:cubicBezTo>
                <a:cubicBezTo>
                  <a:pt x="9546420" y="6722010"/>
                  <a:pt x="9530408" y="6725469"/>
                  <a:pt x="9490770" y="6702489"/>
                </a:cubicBezTo>
                <a:cubicBezTo>
                  <a:pt x="9443320" y="6701025"/>
                  <a:pt x="9424336" y="6690023"/>
                  <a:pt x="9380405" y="6676541"/>
                </a:cubicBezTo>
                <a:cubicBezTo>
                  <a:pt x="9335978" y="6675243"/>
                  <a:pt x="9297645" y="6680915"/>
                  <a:pt x="9259939" y="6674414"/>
                </a:cubicBezTo>
                <a:cubicBezTo>
                  <a:pt x="9244772" y="6679394"/>
                  <a:pt x="9230416" y="6681084"/>
                  <a:pt x="9216296" y="6672209"/>
                </a:cubicBezTo>
                <a:cubicBezTo>
                  <a:pt x="9174886" y="6673387"/>
                  <a:pt x="9165078" y="6684906"/>
                  <a:pt x="9138624" y="6674601"/>
                </a:cubicBezTo>
                <a:cubicBezTo>
                  <a:pt x="9108454" y="6672027"/>
                  <a:pt x="9060163" y="6657862"/>
                  <a:pt x="9035273" y="6656766"/>
                </a:cubicBezTo>
                <a:cubicBezTo>
                  <a:pt x="9043993" y="6670577"/>
                  <a:pt x="8988276" y="6655711"/>
                  <a:pt x="8989286" y="6668016"/>
                </a:cubicBezTo>
                <a:cubicBezTo>
                  <a:pt x="8965548" y="6651220"/>
                  <a:pt x="8960144" y="6673151"/>
                  <a:pt x="8932387" y="6668707"/>
                </a:cubicBezTo>
                <a:cubicBezTo>
                  <a:pt x="8918435" y="6662528"/>
                  <a:pt x="8909159" y="6661716"/>
                  <a:pt x="8898375" y="6669282"/>
                </a:cubicBezTo>
                <a:cubicBezTo>
                  <a:pt x="8833747" y="6639096"/>
                  <a:pt x="8863155" y="6669089"/>
                  <a:pt x="8806495" y="6658618"/>
                </a:cubicBezTo>
                <a:cubicBezTo>
                  <a:pt x="8757168" y="6647242"/>
                  <a:pt x="8702613" y="6640665"/>
                  <a:pt x="8650927" y="6611139"/>
                </a:cubicBezTo>
                <a:cubicBezTo>
                  <a:pt x="8640770" y="6602610"/>
                  <a:pt x="8619775" y="6599998"/>
                  <a:pt x="8604033" y="6605300"/>
                </a:cubicBezTo>
                <a:cubicBezTo>
                  <a:pt x="8601324" y="6606213"/>
                  <a:pt x="8598878" y="6607331"/>
                  <a:pt x="8596767" y="6608618"/>
                </a:cubicBezTo>
                <a:cubicBezTo>
                  <a:pt x="8565299" y="6587556"/>
                  <a:pt x="8548876" y="6598771"/>
                  <a:pt x="8533762" y="6584302"/>
                </a:cubicBezTo>
                <a:cubicBezTo>
                  <a:pt x="8487059" y="6579247"/>
                  <a:pt x="8451683" y="6594395"/>
                  <a:pt x="8437660" y="6581725"/>
                </a:cubicBezTo>
                <a:cubicBezTo>
                  <a:pt x="8414209" y="6582991"/>
                  <a:pt x="8383722" y="6598678"/>
                  <a:pt x="8364494" y="6585073"/>
                </a:cubicBezTo>
                <a:cubicBezTo>
                  <a:pt x="8363342" y="6596536"/>
                  <a:pt x="8336540" y="6576888"/>
                  <a:pt x="8323751" y="6584665"/>
                </a:cubicBezTo>
                <a:cubicBezTo>
                  <a:pt x="8314841" y="6591411"/>
                  <a:pt x="8304634" y="6587022"/>
                  <a:pt x="8293791" y="6586903"/>
                </a:cubicBezTo>
                <a:cubicBezTo>
                  <a:pt x="8280721" y="6592424"/>
                  <a:pt x="8232642" y="6585021"/>
                  <a:pt x="8219223" y="6578961"/>
                </a:cubicBezTo>
                <a:cubicBezTo>
                  <a:pt x="8185638" y="6557431"/>
                  <a:pt x="8123924" y="6576522"/>
                  <a:pt x="8096330" y="6560092"/>
                </a:cubicBezTo>
                <a:cubicBezTo>
                  <a:pt x="8087121" y="6557869"/>
                  <a:pt x="8078422" y="6557144"/>
                  <a:pt x="8070086" y="6557355"/>
                </a:cubicBezTo>
                <a:lnTo>
                  <a:pt x="8047207" y="6560092"/>
                </a:lnTo>
                <a:lnTo>
                  <a:pt x="8041620" y="6565163"/>
                </a:lnTo>
                <a:lnTo>
                  <a:pt x="8027134" y="6564473"/>
                </a:lnTo>
                <a:lnTo>
                  <a:pt x="8023214" y="6565355"/>
                </a:lnTo>
                <a:cubicBezTo>
                  <a:pt x="8015729" y="6567060"/>
                  <a:pt x="8008307" y="6568574"/>
                  <a:pt x="8000801" y="6569339"/>
                </a:cubicBezTo>
                <a:cubicBezTo>
                  <a:pt x="8005606" y="6544751"/>
                  <a:pt x="7937754" y="6571777"/>
                  <a:pt x="7954618" y="6551428"/>
                </a:cubicBezTo>
                <a:cubicBezTo>
                  <a:pt x="7914215" y="6551344"/>
                  <a:pt x="7940865" y="6531998"/>
                  <a:pt x="7896427" y="6551123"/>
                </a:cubicBezTo>
                <a:lnTo>
                  <a:pt x="7643090" y="6532163"/>
                </a:lnTo>
                <a:cubicBezTo>
                  <a:pt x="7673996" y="6576436"/>
                  <a:pt x="7562550" y="6494154"/>
                  <a:pt x="7553164" y="6525457"/>
                </a:cubicBezTo>
                <a:cubicBezTo>
                  <a:pt x="7546247" y="6496957"/>
                  <a:pt x="7465610" y="6497391"/>
                  <a:pt x="7421154" y="6476273"/>
                </a:cubicBezTo>
                <a:cubicBezTo>
                  <a:pt x="7361551" y="6472649"/>
                  <a:pt x="7315144" y="6450550"/>
                  <a:pt x="7255968" y="6462166"/>
                </a:cubicBezTo>
                <a:cubicBezTo>
                  <a:pt x="7253251" y="6458417"/>
                  <a:pt x="7249451" y="6455333"/>
                  <a:pt x="7244911" y="6452730"/>
                </a:cubicBezTo>
                <a:lnTo>
                  <a:pt x="7230265" y="6446549"/>
                </a:lnTo>
                <a:lnTo>
                  <a:pt x="7227815" y="6447125"/>
                </a:lnTo>
                <a:cubicBezTo>
                  <a:pt x="7217801" y="6447570"/>
                  <a:pt x="7212312" y="6446146"/>
                  <a:pt x="7208840" y="6443899"/>
                </a:cubicBezTo>
                <a:lnTo>
                  <a:pt x="7205995" y="6440529"/>
                </a:lnTo>
                <a:lnTo>
                  <a:pt x="7193384" y="6437481"/>
                </a:lnTo>
                <a:lnTo>
                  <a:pt x="7169652" y="6429226"/>
                </a:lnTo>
                <a:lnTo>
                  <a:pt x="7164173" y="6429791"/>
                </a:lnTo>
                <a:lnTo>
                  <a:pt x="7126763" y="6420626"/>
                </a:lnTo>
                <a:lnTo>
                  <a:pt x="7125753" y="6421501"/>
                </a:lnTo>
                <a:cubicBezTo>
                  <a:pt x="7122639" y="6423254"/>
                  <a:pt x="7118733" y="6424154"/>
                  <a:pt x="7113057" y="6423293"/>
                </a:cubicBezTo>
                <a:cubicBezTo>
                  <a:pt x="7114552" y="6439288"/>
                  <a:pt x="7106783" y="6428384"/>
                  <a:pt x="7089914" y="6424434"/>
                </a:cubicBezTo>
                <a:cubicBezTo>
                  <a:pt x="7088470" y="6448394"/>
                  <a:pt x="7044915" y="6428308"/>
                  <a:pt x="7030458" y="6439456"/>
                </a:cubicBezTo>
                <a:cubicBezTo>
                  <a:pt x="7018098" y="6436014"/>
                  <a:pt x="7005002" y="6432811"/>
                  <a:pt x="6991398" y="6430012"/>
                </a:cubicBezTo>
                <a:lnTo>
                  <a:pt x="6983250" y="6428652"/>
                </a:lnTo>
                <a:lnTo>
                  <a:pt x="6982969" y="6428851"/>
                </a:lnTo>
                <a:cubicBezTo>
                  <a:pt x="6980946" y="6429033"/>
                  <a:pt x="6978171" y="6428766"/>
                  <a:pt x="6974140" y="6427864"/>
                </a:cubicBezTo>
                <a:lnTo>
                  <a:pt x="6968396" y="6426177"/>
                </a:lnTo>
                <a:lnTo>
                  <a:pt x="6952590" y="6423541"/>
                </a:lnTo>
                <a:lnTo>
                  <a:pt x="6946361" y="6424122"/>
                </a:lnTo>
                <a:lnTo>
                  <a:pt x="6942752" y="6426497"/>
                </a:lnTo>
                <a:lnTo>
                  <a:pt x="6941472" y="6425953"/>
                </a:lnTo>
                <a:cubicBezTo>
                  <a:pt x="6933258" y="6419432"/>
                  <a:pt x="6934084" y="6412085"/>
                  <a:pt x="6907932" y="6428597"/>
                </a:cubicBezTo>
                <a:cubicBezTo>
                  <a:pt x="6887113" y="6416820"/>
                  <a:pt x="6874835" y="6427475"/>
                  <a:pt x="6837100" y="6425985"/>
                </a:cubicBezTo>
                <a:cubicBezTo>
                  <a:pt x="6826990" y="6416391"/>
                  <a:pt x="6813527" y="6417132"/>
                  <a:pt x="6798354" y="6421041"/>
                </a:cubicBezTo>
                <a:cubicBezTo>
                  <a:pt x="6766250" y="6412267"/>
                  <a:pt x="6729955" y="6415375"/>
                  <a:pt x="6690235" y="6411268"/>
                </a:cubicBezTo>
                <a:cubicBezTo>
                  <a:pt x="6654585" y="6395260"/>
                  <a:pt x="6622599" y="6408785"/>
                  <a:pt x="6580197" y="6404322"/>
                </a:cubicBezTo>
                <a:cubicBezTo>
                  <a:pt x="6554864" y="6382418"/>
                  <a:pt x="6541862" y="6413854"/>
                  <a:pt x="6516748" y="6416928"/>
                </a:cubicBezTo>
                <a:lnTo>
                  <a:pt x="6510427" y="6416567"/>
                </a:lnTo>
                <a:lnTo>
                  <a:pt x="6496409" y="6411723"/>
                </a:lnTo>
                <a:lnTo>
                  <a:pt x="6491671" y="6409264"/>
                </a:lnTo>
                <a:cubicBezTo>
                  <a:pt x="6488210" y="6407807"/>
                  <a:pt x="6485652" y="6407144"/>
                  <a:pt x="6483603" y="6407023"/>
                </a:cubicBezTo>
                <a:lnTo>
                  <a:pt x="6483235" y="6407169"/>
                </a:lnTo>
                <a:lnTo>
                  <a:pt x="6476007" y="6404672"/>
                </a:lnTo>
                <a:cubicBezTo>
                  <a:pt x="6464202" y="6399995"/>
                  <a:pt x="6453088" y="6395002"/>
                  <a:pt x="6442802" y="6389891"/>
                </a:cubicBezTo>
                <a:cubicBezTo>
                  <a:pt x="6423332" y="6398448"/>
                  <a:pt x="6390988" y="6372810"/>
                  <a:pt x="6377838" y="6395551"/>
                </a:cubicBezTo>
                <a:cubicBezTo>
                  <a:pt x="6363436" y="6389290"/>
                  <a:pt x="6361258" y="6377704"/>
                  <a:pt x="6354860" y="6393247"/>
                </a:cubicBezTo>
                <a:cubicBezTo>
                  <a:pt x="6349784" y="6391587"/>
                  <a:pt x="6345558" y="6391878"/>
                  <a:pt x="6341683" y="6393098"/>
                </a:cubicBezTo>
                <a:lnTo>
                  <a:pt x="6340276" y="6393789"/>
                </a:lnTo>
                <a:lnTo>
                  <a:pt x="6308531" y="6379516"/>
                </a:lnTo>
                <a:lnTo>
                  <a:pt x="6302948" y="6379253"/>
                </a:lnTo>
                <a:cubicBezTo>
                  <a:pt x="6248814" y="6382108"/>
                  <a:pt x="6205926" y="6362006"/>
                  <a:pt x="6140607" y="6334265"/>
                </a:cubicBezTo>
                <a:cubicBezTo>
                  <a:pt x="6137487" y="6331108"/>
                  <a:pt x="6051161" y="6339116"/>
                  <a:pt x="6050365" y="6335126"/>
                </a:cubicBezTo>
                <a:cubicBezTo>
                  <a:pt x="6006576" y="6331181"/>
                  <a:pt x="6035144" y="6327580"/>
                  <a:pt x="5978838" y="6322018"/>
                </a:cubicBezTo>
                <a:cubicBezTo>
                  <a:pt x="5962530" y="6314338"/>
                  <a:pt x="5894920" y="6289616"/>
                  <a:pt x="5897645" y="6301654"/>
                </a:cubicBezTo>
                <a:lnTo>
                  <a:pt x="5796158" y="6279213"/>
                </a:lnTo>
                <a:lnTo>
                  <a:pt x="5664797" y="6258481"/>
                </a:lnTo>
                <a:lnTo>
                  <a:pt x="5558293" y="6242384"/>
                </a:lnTo>
                <a:lnTo>
                  <a:pt x="5549921" y="6243309"/>
                </a:lnTo>
                <a:lnTo>
                  <a:pt x="5528450" y="6240218"/>
                </a:lnTo>
                <a:lnTo>
                  <a:pt x="5520604" y="6238128"/>
                </a:lnTo>
                <a:cubicBezTo>
                  <a:pt x="5515114" y="6237034"/>
                  <a:pt x="5511354" y="6236750"/>
                  <a:pt x="5508634" y="6237043"/>
                </a:cubicBezTo>
                <a:lnTo>
                  <a:pt x="5508268" y="6237311"/>
                </a:lnTo>
                <a:lnTo>
                  <a:pt x="5497199" y="6235718"/>
                </a:lnTo>
                <a:cubicBezTo>
                  <a:pt x="5478687" y="6232353"/>
                  <a:pt x="5460838" y="6228438"/>
                  <a:pt x="5443971" y="6224189"/>
                </a:cubicBezTo>
                <a:cubicBezTo>
                  <a:pt x="5425088" y="6239333"/>
                  <a:pt x="5365198" y="6213813"/>
                  <a:pt x="5364587" y="6245607"/>
                </a:cubicBezTo>
                <a:cubicBezTo>
                  <a:pt x="5341603" y="6240798"/>
                  <a:pt x="5330518" y="6226543"/>
                  <a:pt x="5333425" y="6247706"/>
                </a:cubicBezTo>
                <a:cubicBezTo>
                  <a:pt x="5325718" y="6246708"/>
                  <a:pt x="5320498" y="6247999"/>
                  <a:pt x="5316391" y="6250403"/>
                </a:cubicBezTo>
                <a:lnTo>
                  <a:pt x="5315083" y="6251588"/>
                </a:lnTo>
                <a:lnTo>
                  <a:pt x="5264093" y="6240388"/>
                </a:lnTo>
                <a:lnTo>
                  <a:pt x="5256734" y="6241276"/>
                </a:lnTo>
                <a:lnTo>
                  <a:pt x="5224251" y="6230935"/>
                </a:lnTo>
                <a:lnTo>
                  <a:pt x="5207068" y="6227214"/>
                </a:lnTo>
                <a:lnTo>
                  <a:pt x="5203042" y="6222819"/>
                </a:lnTo>
                <a:lnTo>
                  <a:pt x="5013633" y="6212104"/>
                </a:lnTo>
                <a:cubicBezTo>
                  <a:pt x="5007363" y="6208771"/>
                  <a:pt x="4867451" y="6189553"/>
                  <a:pt x="4863573" y="6184654"/>
                </a:cubicBezTo>
                <a:lnTo>
                  <a:pt x="4651416" y="6166539"/>
                </a:lnTo>
                <a:cubicBezTo>
                  <a:pt x="4624977" y="6160344"/>
                  <a:pt x="4469364" y="6128170"/>
                  <a:pt x="4481486" y="6142882"/>
                </a:cubicBezTo>
                <a:cubicBezTo>
                  <a:pt x="4405439" y="6106748"/>
                  <a:pt x="4365783" y="6101727"/>
                  <a:pt x="4269331" y="6098123"/>
                </a:cubicBezTo>
                <a:cubicBezTo>
                  <a:pt x="4210440" y="6124597"/>
                  <a:pt x="4245321" y="6098279"/>
                  <a:pt x="4190801" y="6099192"/>
                </a:cubicBezTo>
                <a:cubicBezTo>
                  <a:pt x="4212420" y="6071793"/>
                  <a:pt x="4151268" y="6084104"/>
                  <a:pt x="4127486" y="6076624"/>
                </a:cubicBezTo>
                <a:cubicBezTo>
                  <a:pt x="4117403" y="6077826"/>
                  <a:pt x="4107474" y="6080022"/>
                  <a:pt x="4097468" y="6082472"/>
                </a:cubicBezTo>
                <a:lnTo>
                  <a:pt x="4092230" y="6083737"/>
                </a:lnTo>
                <a:lnTo>
                  <a:pt x="4072646" y="6083192"/>
                </a:lnTo>
                <a:lnTo>
                  <a:pt x="4065392" y="6090055"/>
                </a:lnTo>
                <a:lnTo>
                  <a:pt x="4034674" y="6094262"/>
                </a:lnTo>
                <a:cubicBezTo>
                  <a:pt x="4023438" y="6094753"/>
                  <a:pt x="4011659" y="6094013"/>
                  <a:pt x="3999109" y="6091300"/>
                </a:cubicBezTo>
                <a:cubicBezTo>
                  <a:pt x="3960965" y="6070220"/>
                  <a:pt x="3878759" y="6097089"/>
                  <a:pt x="3832245" y="6069403"/>
                </a:cubicBezTo>
                <a:cubicBezTo>
                  <a:pt x="3780875" y="6064935"/>
                  <a:pt x="3723613" y="6065226"/>
                  <a:pt x="3690889" y="6064489"/>
                </a:cubicBezTo>
                <a:cubicBezTo>
                  <a:pt x="3674068" y="6075123"/>
                  <a:pt x="3636813" y="6049759"/>
                  <a:pt x="3635899" y="6064980"/>
                </a:cubicBezTo>
                <a:lnTo>
                  <a:pt x="3620576" y="6070271"/>
                </a:lnTo>
                <a:lnTo>
                  <a:pt x="3604087" y="6064439"/>
                </a:lnTo>
                <a:cubicBezTo>
                  <a:pt x="3590166" y="6069757"/>
                  <a:pt x="3579308" y="6073243"/>
                  <a:pt x="3568387" y="6069146"/>
                </a:cubicBezTo>
                <a:lnTo>
                  <a:pt x="3503818" y="6089506"/>
                </a:lnTo>
                <a:cubicBezTo>
                  <a:pt x="3510915" y="6100196"/>
                  <a:pt x="3472416" y="6088681"/>
                  <a:pt x="3466246" y="6098777"/>
                </a:cubicBezTo>
                <a:cubicBezTo>
                  <a:pt x="3462890" y="6107015"/>
                  <a:pt x="3450430" y="6105442"/>
                  <a:pt x="3440422" y="6107901"/>
                </a:cubicBezTo>
                <a:cubicBezTo>
                  <a:pt x="3432391" y="6116010"/>
                  <a:pt x="3383132" y="6120663"/>
                  <a:pt x="3366542" y="6118330"/>
                </a:cubicBezTo>
                <a:cubicBezTo>
                  <a:pt x="3311828" y="6124732"/>
                  <a:pt x="3277604" y="6138667"/>
                  <a:pt x="3240669" y="6130264"/>
                </a:cubicBezTo>
                <a:cubicBezTo>
                  <a:pt x="3230661" y="6130422"/>
                  <a:pt x="3222184" y="6131822"/>
                  <a:pt x="3214708" y="6133988"/>
                </a:cubicBezTo>
                <a:lnTo>
                  <a:pt x="3194214" y="6147821"/>
                </a:lnTo>
                <a:lnTo>
                  <a:pt x="3180468" y="6150623"/>
                </a:lnTo>
                <a:lnTo>
                  <a:pt x="3177508" y="6152351"/>
                </a:lnTo>
                <a:cubicBezTo>
                  <a:pt x="3171873" y="6155673"/>
                  <a:pt x="3166158" y="6158806"/>
                  <a:pt x="3159834" y="6161276"/>
                </a:cubicBezTo>
                <a:cubicBezTo>
                  <a:pt x="3135185" y="6159416"/>
                  <a:pt x="3121213" y="6160394"/>
                  <a:pt x="3104835" y="6155927"/>
                </a:cubicBezTo>
                <a:cubicBezTo>
                  <a:pt x="3067805" y="6165414"/>
                  <a:pt x="3078432" y="6141523"/>
                  <a:pt x="3051373" y="6169421"/>
                </a:cubicBezTo>
                <a:cubicBezTo>
                  <a:pt x="2978033" y="6169169"/>
                  <a:pt x="2947947" y="6220998"/>
                  <a:pt x="2877306" y="6208324"/>
                </a:cubicBezTo>
                <a:cubicBezTo>
                  <a:pt x="2821913" y="6217975"/>
                  <a:pt x="2762952" y="6223226"/>
                  <a:pt x="2719018" y="6227333"/>
                </a:cubicBezTo>
                <a:cubicBezTo>
                  <a:pt x="2639811" y="6232636"/>
                  <a:pt x="2504877" y="6234795"/>
                  <a:pt x="2454061" y="6236538"/>
                </a:cubicBezTo>
                <a:cubicBezTo>
                  <a:pt x="2403245" y="6238280"/>
                  <a:pt x="2420126" y="6239079"/>
                  <a:pt x="2414120" y="6237789"/>
                </a:cubicBezTo>
                <a:lnTo>
                  <a:pt x="2384765" y="6235638"/>
                </a:lnTo>
                <a:lnTo>
                  <a:pt x="2365600" y="6233135"/>
                </a:lnTo>
                <a:cubicBezTo>
                  <a:pt x="2356752" y="6235910"/>
                  <a:pt x="2350716" y="6235915"/>
                  <a:pt x="2345941" y="6234695"/>
                </a:cubicBezTo>
                <a:lnTo>
                  <a:pt x="2340941" y="6232305"/>
                </a:lnTo>
                <a:lnTo>
                  <a:pt x="2327235" y="6232519"/>
                </a:lnTo>
                <a:lnTo>
                  <a:pt x="2299646" y="6230633"/>
                </a:lnTo>
                <a:lnTo>
                  <a:pt x="2295035" y="6232443"/>
                </a:lnTo>
                <a:lnTo>
                  <a:pt x="2268728" y="6240177"/>
                </a:lnTo>
                <a:cubicBezTo>
                  <a:pt x="2268628" y="6240521"/>
                  <a:pt x="2254084" y="6233657"/>
                  <a:pt x="2253984" y="6234001"/>
                </a:cubicBezTo>
                <a:cubicBezTo>
                  <a:pt x="2239122" y="6237048"/>
                  <a:pt x="2209108" y="6234931"/>
                  <a:pt x="2191113" y="6240434"/>
                </a:cubicBezTo>
                <a:lnTo>
                  <a:pt x="2146012" y="6259810"/>
                </a:lnTo>
                <a:cubicBezTo>
                  <a:pt x="2145973" y="6259892"/>
                  <a:pt x="2128598" y="6274390"/>
                  <a:pt x="2128560" y="6274472"/>
                </a:cubicBezTo>
                <a:cubicBezTo>
                  <a:pt x="2126838" y="6275117"/>
                  <a:pt x="2124109" y="6275530"/>
                  <a:pt x="2119778" y="6275665"/>
                </a:cubicBezTo>
                <a:lnTo>
                  <a:pt x="2110434" y="6282700"/>
                </a:lnTo>
                <a:lnTo>
                  <a:pt x="2081418" y="6289059"/>
                </a:lnTo>
                <a:lnTo>
                  <a:pt x="2088526" y="6281659"/>
                </a:lnTo>
                <a:cubicBezTo>
                  <a:pt x="2076371" y="6277676"/>
                  <a:pt x="2071903" y="6270803"/>
                  <a:pt x="2059717" y="6292002"/>
                </a:cubicBezTo>
                <a:cubicBezTo>
                  <a:pt x="2032291" y="6286224"/>
                  <a:pt x="2028634" y="6298813"/>
                  <a:pt x="1993045" y="6306390"/>
                </a:cubicBezTo>
                <a:cubicBezTo>
                  <a:pt x="1976971" y="6300063"/>
                  <a:pt x="1965178" y="6303922"/>
                  <a:pt x="1954075" y="6311066"/>
                </a:cubicBezTo>
                <a:cubicBezTo>
                  <a:pt x="1918456" y="6310689"/>
                  <a:pt x="1887456" y="6322102"/>
                  <a:pt x="1848190" y="6327771"/>
                </a:cubicBezTo>
                <a:lnTo>
                  <a:pt x="1737951" y="6344513"/>
                </a:lnTo>
                <a:lnTo>
                  <a:pt x="1696709" y="6346605"/>
                </a:lnTo>
                <a:cubicBezTo>
                  <a:pt x="1692504" y="6346100"/>
                  <a:pt x="1663837" y="6347211"/>
                  <a:pt x="1661872" y="6347587"/>
                </a:cubicBezTo>
                <a:lnTo>
                  <a:pt x="1655864" y="6347808"/>
                </a:lnTo>
                <a:lnTo>
                  <a:pt x="1633028" y="6358060"/>
                </a:lnTo>
                <a:cubicBezTo>
                  <a:pt x="1618899" y="6356602"/>
                  <a:pt x="1619623" y="6369112"/>
                  <a:pt x="1606576" y="6366899"/>
                </a:cubicBezTo>
                <a:lnTo>
                  <a:pt x="1461291" y="6379054"/>
                </a:lnTo>
                <a:lnTo>
                  <a:pt x="1428798" y="6379606"/>
                </a:lnTo>
                <a:cubicBezTo>
                  <a:pt x="1424834" y="6377722"/>
                  <a:pt x="1419064" y="6376842"/>
                  <a:pt x="1409244" y="6378241"/>
                </a:cubicBezTo>
                <a:lnTo>
                  <a:pt x="1406951" y="6379043"/>
                </a:lnTo>
                <a:lnTo>
                  <a:pt x="1391002" y="6374347"/>
                </a:lnTo>
                <a:cubicBezTo>
                  <a:pt x="1385899" y="6372215"/>
                  <a:pt x="1381417" y="6369535"/>
                  <a:pt x="1377852" y="6366097"/>
                </a:cubicBezTo>
                <a:cubicBezTo>
                  <a:pt x="1352108" y="6365458"/>
                  <a:pt x="1267249" y="6359383"/>
                  <a:pt x="1239424" y="6359700"/>
                </a:cubicBezTo>
                <a:cubicBezTo>
                  <a:pt x="1211599" y="6360016"/>
                  <a:pt x="1221978" y="6361392"/>
                  <a:pt x="1208014" y="6357188"/>
                </a:cubicBezTo>
                <a:lnTo>
                  <a:pt x="1152751" y="6345283"/>
                </a:lnTo>
                <a:lnTo>
                  <a:pt x="949771" y="6335308"/>
                </a:lnTo>
                <a:cubicBezTo>
                  <a:pt x="888502" y="6312655"/>
                  <a:pt x="822682" y="6331858"/>
                  <a:pt x="752723" y="6320875"/>
                </a:cubicBezTo>
                <a:cubicBezTo>
                  <a:pt x="697396" y="6317271"/>
                  <a:pt x="686655" y="6275609"/>
                  <a:pt x="665167" y="6275293"/>
                </a:cubicBezTo>
                <a:cubicBezTo>
                  <a:pt x="657908" y="6276764"/>
                  <a:pt x="625159" y="6270979"/>
                  <a:pt x="618141" y="6273378"/>
                </a:cubicBezTo>
                <a:cubicBezTo>
                  <a:pt x="606112" y="6250236"/>
                  <a:pt x="628751" y="6263137"/>
                  <a:pt x="596498" y="6261621"/>
                </a:cubicBezTo>
                <a:cubicBezTo>
                  <a:pt x="598654" y="6267969"/>
                  <a:pt x="583476" y="6241875"/>
                  <a:pt x="568296" y="6259035"/>
                </a:cubicBezTo>
                <a:lnTo>
                  <a:pt x="550874" y="6247808"/>
                </a:lnTo>
                <a:lnTo>
                  <a:pt x="521056" y="6251759"/>
                </a:lnTo>
                <a:cubicBezTo>
                  <a:pt x="512844" y="6252767"/>
                  <a:pt x="496898" y="6238469"/>
                  <a:pt x="487255" y="6237156"/>
                </a:cubicBezTo>
                <a:cubicBezTo>
                  <a:pt x="449168" y="6235869"/>
                  <a:pt x="452372" y="6218847"/>
                  <a:pt x="431825" y="6228675"/>
                </a:cubicBezTo>
                <a:cubicBezTo>
                  <a:pt x="409674" y="6239271"/>
                  <a:pt x="353899" y="6202116"/>
                  <a:pt x="346639" y="6209624"/>
                </a:cubicBezTo>
                <a:cubicBezTo>
                  <a:pt x="335776" y="6218525"/>
                  <a:pt x="269484" y="6176632"/>
                  <a:pt x="271007" y="6188053"/>
                </a:cubicBezTo>
                <a:cubicBezTo>
                  <a:pt x="223668" y="6157668"/>
                  <a:pt x="207158" y="6173403"/>
                  <a:pt x="189996" y="6162482"/>
                </a:cubicBezTo>
                <a:cubicBezTo>
                  <a:pt x="167941" y="6147838"/>
                  <a:pt x="134526" y="6155297"/>
                  <a:pt x="121342" y="6139836"/>
                </a:cubicBezTo>
                <a:cubicBezTo>
                  <a:pt x="108158" y="6124375"/>
                  <a:pt x="113782" y="6146084"/>
                  <a:pt x="90669" y="6116573"/>
                </a:cubicBezTo>
                <a:cubicBezTo>
                  <a:pt x="76705" y="6097951"/>
                  <a:pt x="64226" y="6077165"/>
                  <a:pt x="49115" y="6053333"/>
                </a:cubicBezTo>
                <a:cubicBezTo>
                  <a:pt x="34004" y="6029501"/>
                  <a:pt x="12038" y="6070748"/>
                  <a:pt x="0" y="6024041"/>
                </a:cubicBezTo>
                <a:close/>
              </a:path>
            </a:pathLst>
          </a:custGeom>
        </p:spPr>
      </p:pic>
    </p:spTree>
    <p:extLst>
      <p:ext uri="{BB962C8B-B14F-4D97-AF65-F5344CB8AC3E}">
        <p14:creationId xmlns:p14="http://schemas.microsoft.com/office/powerpoint/2010/main" val="4154632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09B31-EE3C-4DCE-88F0-EA3FE2AB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82D9556-7EB0-4226-B5CF-E48584DA6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17261" y="889461"/>
            <a:ext cx="3011208" cy="5138270"/>
          </a:xfrm>
          <a:custGeom>
            <a:avLst/>
            <a:gdLst>
              <a:gd name="connsiteX0" fmla="*/ 0 w 3850317"/>
              <a:gd name="connsiteY0" fmla="*/ 0 h 5978116"/>
              <a:gd name="connsiteX1" fmla="*/ 3850317 w 3850317"/>
              <a:gd name="connsiteY1" fmla="*/ 0 h 5978116"/>
              <a:gd name="connsiteX2" fmla="*/ 3840373 w 3850317"/>
              <a:gd name="connsiteY2" fmla="*/ 258313 h 5978116"/>
              <a:gd name="connsiteX3" fmla="*/ 3755448 w 3850317"/>
              <a:gd name="connsiteY3" fmla="*/ 1537847 h 5978116"/>
              <a:gd name="connsiteX4" fmla="*/ 3150490 w 3850317"/>
              <a:gd name="connsiteY4" fmla="*/ 3989537 h 5978116"/>
              <a:gd name="connsiteX5" fmla="*/ 3089544 w 3850317"/>
              <a:gd name="connsiteY5" fmla="*/ 3606200 h 5978116"/>
              <a:gd name="connsiteX6" fmla="*/ 2922635 w 3850317"/>
              <a:gd name="connsiteY6" fmla="*/ 4519351 h 5978116"/>
              <a:gd name="connsiteX7" fmla="*/ 2904628 w 3850317"/>
              <a:gd name="connsiteY7" fmla="*/ 4466023 h 5978116"/>
              <a:gd name="connsiteX8" fmla="*/ 2825329 w 3850317"/>
              <a:gd name="connsiteY8" fmla="*/ 4562983 h 5978116"/>
              <a:gd name="connsiteX9" fmla="*/ 2695127 w 3850317"/>
              <a:gd name="connsiteY9" fmla="*/ 4973329 h 5978116"/>
              <a:gd name="connsiteX10" fmla="*/ 2501208 w 3850317"/>
              <a:gd name="connsiteY10" fmla="*/ 4457366 h 5978116"/>
              <a:gd name="connsiteX11" fmla="*/ 2209291 w 3850317"/>
              <a:gd name="connsiteY11" fmla="*/ 5028388 h 5978116"/>
              <a:gd name="connsiteX12" fmla="*/ 2135532 w 3850317"/>
              <a:gd name="connsiteY12" fmla="*/ 5321344 h 5978116"/>
              <a:gd name="connsiteX13" fmla="*/ 2009139 w 3850317"/>
              <a:gd name="connsiteY13" fmla="*/ 4714655 h 5978116"/>
              <a:gd name="connsiteX14" fmla="*/ 1918759 w 3850317"/>
              <a:gd name="connsiteY14" fmla="*/ 4486454 h 5978116"/>
              <a:gd name="connsiteX15" fmla="*/ 1800676 w 3850317"/>
              <a:gd name="connsiteY15" fmla="*/ 4608346 h 5978116"/>
              <a:gd name="connsiteX16" fmla="*/ 1614721 w 3850317"/>
              <a:gd name="connsiteY16" fmla="*/ 5319612 h 5978116"/>
              <a:gd name="connsiteX17" fmla="*/ 1530921 w 3850317"/>
              <a:gd name="connsiteY17" fmla="*/ 5433540 h 5978116"/>
              <a:gd name="connsiteX18" fmla="*/ 1569705 w 3850317"/>
              <a:gd name="connsiteY18" fmla="*/ 4803650 h 5978116"/>
              <a:gd name="connsiteX19" fmla="*/ 1517416 w 3850317"/>
              <a:gd name="connsiteY19" fmla="*/ 4640204 h 5978116"/>
              <a:gd name="connsiteX20" fmla="*/ 1425997 w 3850317"/>
              <a:gd name="connsiteY20" fmla="*/ 4800187 h 5978116"/>
              <a:gd name="connsiteX21" fmla="*/ 1348083 w 3850317"/>
              <a:gd name="connsiteY21" fmla="*/ 5363245 h 5978116"/>
              <a:gd name="connsiteX22" fmla="*/ 1200566 w 3850317"/>
              <a:gd name="connsiteY22" fmla="*/ 5526691 h 5978116"/>
              <a:gd name="connsiteX23" fmla="*/ 1027770 w 3850317"/>
              <a:gd name="connsiteY23" fmla="*/ 5803718 h 5978116"/>
              <a:gd name="connsiteX24" fmla="*/ 892373 w 3850317"/>
              <a:gd name="connsiteY24" fmla="*/ 5604950 h 5978116"/>
              <a:gd name="connsiteX25" fmla="*/ 681487 w 3850317"/>
              <a:gd name="connsiteY25" fmla="*/ 5914528 h 5978116"/>
              <a:gd name="connsiteX26" fmla="*/ 414155 w 3850317"/>
              <a:gd name="connsiteY26" fmla="*/ 5817569 h 5978116"/>
              <a:gd name="connsiteX27" fmla="*/ 360135 w 3850317"/>
              <a:gd name="connsiteY27" fmla="*/ 5287062 h 5978116"/>
              <a:gd name="connsiteX28" fmla="*/ 281875 w 3850317"/>
              <a:gd name="connsiteY28" fmla="*/ 4677256 h 5978116"/>
              <a:gd name="connsiteX29" fmla="*/ 237897 w 3850317"/>
              <a:gd name="connsiteY29" fmla="*/ 4207696 h 5978116"/>
              <a:gd name="connsiteX30" fmla="*/ 145093 w 3850317"/>
              <a:gd name="connsiteY30" fmla="*/ 3878379 h 5978116"/>
              <a:gd name="connsiteX31" fmla="*/ 72373 w 3850317"/>
              <a:gd name="connsiteY31" fmla="*/ 2447189 h 5978116"/>
              <a:gd name="connsiteX32" fmla="*/ 0 w 3850317"/>
              <a:gd name="connsiteY32" fmla="*/ 0 h 597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850317" h="5978116">
                <a:moveTo>
                  <a:pt x="0" y="0"/>
                </a:moveTo>
                <a:lnTo>
                  <a:pt x="3850317" y="0"/>
                </a:lnTo>
                <a:lnTo>
                  <a:pt x="3840373" y="258313"/>
                </a:lnTo>
                <a:cubicBezTo>
                  <a:pt x="3816350" y="852957"/>
                  <a:pt x="3786959" y="1372106"/>
                  <a:pt x="3755448" y="1537847"/>
                </a:cubicBezTo>
                <a:cubicBezTo>
                  <a:pt x="3300085" y="3936555"/>
                  <a:pt x="3150490" y="3989537"/>
                  <a:pt x="3150490" y="3989537"/>
                </a:cubicBezTo>
                <a:cubicBezTo>
                  <a:pt x="3150490" y="3989537"/>
                  <a:pt x="3124172" y="3732940"/>
                  <a:pt x="3089544" y="3606200"/>
                </a:cubicBezTo>
                <a:cubicBezTo>
                  <a:pt x="3082618" y="3784537"/>
                  <a:pt x="2946529" y="4491302"/>
                  <a:pt x="2922635" y="4519351"/>
                </a:cubicBezTo>
                <a:cubicBezTo>
                  <a:pt x="2916749" y="4502729"/>
                  <a:pt x="2910515" y="4484030"/>
                  <a:pt x="2904628" y="4466023"/>
                </a:cubicBezTo>
                <a:cubicBezTo>
                  <a:pt x="2884890" y="4501344"/>
                  <a:pt x="2859958" y="4534241"/>
                  <a:pt x="2825329" y="4562983"/>
                </a:cubicBezTo>
                <a:cubicBezTo>
                  <a:pt x="2706208" y="4662020"/>
                  <a:pt x="2743260" y="4833430"/>
                  <a:pt x="2695127" y="4973329"/>
                </a:cubicBezTo>
                <a:cubicBezTo>
                  <a:pt x="2446495" y="4877408"/>
                  <a:pt x="2545186" y="4641589"/>
                  <a:pt x="2501208" y="4457366"/>
                </a:cubicBezTo>
                <a:cubicBezTo>
                  <a:pt x="2341225" y="4936277"/>
                  <a:pt x="2267120" y="4837932"/>
                  <a:pt x="2209291" y="5028388"/>
                </a:cubicBezTo>
                <a:cubicBezTo>
                  <a:pt x="2137610" y="5264900"/>
                  <a:pt x="2135532" y="5321344"/>
                  <a:pt x="2135532" y="5321344"/>
                </a:cubicBezTo>
                <a:cubicBezTo>
                  <a:pt x="2004983" y="5137467"/>
                  <a:pt x="2054502" y="4933506"/>
                  <a:pt x="2009139" y="4714655"/>
                </a:cubicBezTo>
                <a:cubicBezTo>
                  <a:pt x="1956503" y="4642281"/>
                  <a:pt x="1932264" y="4565753"/>
                  <a:pt x="1918759" y="4486454"/>
                </a:cubicBezTo>
                <a:cubicBezTo>
                  <a:pt x="1889671" y="4439359"/>
                  <a:pt x="1848463" y="4656479"/>
                  <a:pt x="1800676" y="4608346"/>
                </a:cubicBezTo>
                <a:cubicBezTo>
                  <a:pt x="1760507" y="4832391"/>
                  <a:pt x="1681208" y="5047087"/>
                  <a:pt x="1614721" y="5319612"/>
                </a:cubicBezTo>
                <a:cubicBezTo>
                  <a:pt x="1580786" y="5457780"/>
                  <a:pt x="1530574" y="5446352"/>
                  <a:pt x="1530921" y="5433540"/>
                </a:cubicBezTo>
                <a:cubicBezTo>
                  <a:pt x="1532998" y="5109418"/>
                  <a:pt x="1600177" y="5128464"/>
                  <a:pt x="1569705" y="4803650"/>
                </a:cubicBezTo>
                <a:cubicBezTo>
                  <a:pt x="1566242" y="4746167"/>
                  <a:pt x="1596022" y="4651631"/>
                  <a:pt x="1517416" y="4640204"/>
                </a:cubicBezTo>
                <a:cubicBezTo>
                  <a:pt x="1415608" y="4628430"/>
                  <a:pt x="1436385" y="4747898"/>
                  <a:pt x="1425997" y="4800187"/>
                </a:cubicBezTo>
                <a:cubicBezTo>
                  <a:pt x="1389291" y="5009342"/>
                  <a:pt x="1370938" y="5149241"/>
                  <a:pt x="1348083" y="5363245"/>
                </a:cubicBezTo>
                <a:cubicBezTo>
                  <a:pt x="1336655" y="5453625"/>
                  <a:pt x="1352931" y="5563743"/>
                  <a:pt x="1200566" y="5526691"/>
                </a:cubicBezTo>
                <a:cubicBezTo>
                  <a:pt x="1051664" y="5551623"/>
                  <a:pt x="1099105" y="5719570"/>
                  <a:pt x="1027770" y="5803718"/>
                </a:cubicBezTo>
                <a:cubicBezTo>
                  <a:pt x="945009" y="5758701"/>
                  <a:pt x="1003184" y="5640964"/>
                  <a:pt x="892373" y="5604950"/>
                </a:cubicBezTo>
                <a:cubicBezTo>
                  <a:pt x="925963" y="5772552"/>
                  <a:pt x="680448" y="5747619"/>
                  <a:pt x="681487" y="5914528"/>
                </a:cubicBezTo>
                <a:cubicBezTo>
                  <a:pt x="534662" y="6049233"/>
                  <a:pt x="467137" y="5947425"/>
                  <a:pt x="414155" y="5817569"/>
                </a:cubicBezTo>
                <a:cubicBezTo>
                  <a:pt x="348015" y="5648929"/>
                  <a:pt x="370177" y="5468515"/>
                  <a:pt x="360135" y="5287062"/>
                </a:cubicBezTo>
                <a:cubicBezTo>
                  <a:pt x="338319" y="5059207"/>
                  <a:pt x="278758" y="4907881"/>
                  <a:pt x="281875" y="4677256"/>
                </a:cubicBezTo>
                <a:cubicBezTo>
                  <a:pt x="237204" y="4527316"/>
                  <a:pt x="250017" y="4367332"/>
                  <a:pt x="237897" y="4207696"/>
                </a:cubicBezTo>
                <a:cubicBezTo>
                  <a:pt x="210194" y="3969452"/>
                  <a:pt x="176258" y="4119047"/>
                  <a:pt x="145093" y="3878379"/>
                </a:cubicBezTo>
                <a:cubicBezTo>
                  <a:pt x="114274" y="3641175"/>
                  <a:pt x="72720" y="2448920"/>
                  <a:pt x="72373" y="2447189"/>
                </a:cubicBezTo>
                <a:cubicBezTo>
                  <a:pt x="72720" y="2447189"/>
                  <a:pt x="12120" y="1233809"/>
                  <a:pt x="0" y="0"/>
                </a:cubicBezTo>
                <a:close/>
              </a:path>
            </a:pathLst>
          </a:custGeom>
          <a:solidFill>
            <a:schemeClr val="bg2">
              <a:alpha val="50000"/>
            </a:schemeClr>
          </a:solidFill>
          <a:ln w="32707" cap="flat">
            <a:noFill/>
            <a:prstDash val="solid"/>
            <a:miter/>
          </a:ln>
        </p:spPr>
        <p:txBody>
          <a:bodyPr rtlCol="0" anchor="ctr"/>
          <a:lstStyle/>
          <a:p>
            <a:endParaRPr lang="en-US">
              <a:solidFill>
                <a:schemeClr val="tx1"/>
              </a:solidFill>
            </a:endParaRPr>
          </a:p>
        </p:txBody>
      </p:sp>
      <p:sp>
        <p:nvSpPr>
          <p:cNvPr id="2" name="Title 1"/>
          <p:cNvSpPr>
            <a:spLocks noGrp="1"/>
          </p:cNvSpPr>
          <p:nvPr>
            <p:ph type="ctrTitle"/>
          </p:nvPr>
        </p:nvSpPr>
        <p:spPr>
          <a:xfrm>
            <a:off x="8153400" y="2503565"/>
            <a:ext cx="3619499" cy="1850872"/>
          </a:xfrm>
        </p:spPr>
        <p:txBody>
          <a:bodyPr vert="horz" lIns="91440" tIns="45720" rIns="91440" bIns="45720" rtlCol="0" anchor="ctr">
            <a:normAutofit/>
          </a:bodyPr>
          <a:lstStyle/>
          <a:p>
            <a:pPr algn="l"/>
            <a:r>
              <a:rPr lang="en-US" sz="4400" kern="1200">
                <a:latin typeface="Century Gothic"/>
              </a:rPr>
              <a:t>The Neutral Zone</a:t>
            </a:r>
          </a:p>
        </p:txBody>
      </p:sp>
      <p:sp>
        <p:nvSpPr>
          <p:cNvPr id="3" name="Subtitle 2"/>
          <p:cNvSpPr>
            <a:spLocks noGrp="1"/>
          </p:cNvSpPr>
          <p:nvPr>
            <p:ph type="subTitle" idx="1"/>
          </p:nvPr>
        </p:nvSpPr>
        <p:spPr>
          <a:xfrm>
            <a:off x="838201" y="740229"/>
            <a:ext cx="5669806" cy="5436734"/>
          </a:xfrm>
        </p:spPr>
        <p:txBody>
          <a:bodyPr vert="horz" lIns="91440" tIns="45720" rIns="91440" bIns="45720" rtlCol="0" anchor="ctr">
            <a:normAutofit/>
          </a:bodyPr>
          <a:lstStyle/>
          <a:p>
            <a:pPr algn="l"/>
            <a:r>
              <a:rPr lang="en-US" sz="1600">
                <a:latin typeface="Century Gothic"/>
              </a:rPr>
              <a:t>In this stage, people affected by the change are often confused, uncertain, and impatient. </a:t>
            </a:r>
          </a:p>
          <a:p>
            <a:pPr algn="l"/>
            <a:endParaRPr lang="en-US" sz="1600">
              <a:solidFill>
                <a:srgbClr val="000000"/>
              </a:solidFill>
              <a:latin typeface="Century Gothic"/>
            </a:endParaRPr>
          </a:p>
          <a:p>
            <a:pPr algn="l"/>
            <a:r>
              <a:rPr lang="en-US" sz="1600">
                <a:solidFill>
                  <a:srgbClr val="FF0000"/>
                </a:solidFill>
                <a:latin typeface="Century Gothic"/>
              </a:rPr>
              <a:t>Here people might experience:</a:t>
            </a:r>
          </a:p>
          <a:p>
            <a:pPr marL="342900" indent="-342900" algn="l">
              <a:buAutoNum type="arabicPeriod"/>
            </a:pPr>
            <a:r>
              <a:rPr lang="en-US" sz="1600">
                <a:latin typeface="Century Gothic"/>
              </a:rPr>
              <a:t>Resentment towards the change initiative; low morale and low productivity.</a:t>
            </a:r>
          </a:p>
          <a:p>
            <a:pPr marL="342900" indent="-342900" algn="l">
              <a:buAutoNum type="arabicPeriod"/>
            </a:pPr>
            <a:r>
              <a:rPr lang="en-US" sz="1600">
                <a:latin typeface="Century Gothic"/>
              </a:rPr>
              <a:t>Anxiety about their role, status or identity; skepticism about the change initiative.</a:t>
            </a:r>
          </a:p>
          <a:p>
            <a:pPr marL="342900" indent="-342900" algn="l">
              <a:buAutoNum type="arabicPeriod"/>
            </a:pPr>
            <a:r>
              <a:rPr lang="en-US" sz="1600">
                <a:latin typeface="Century Gothic"/>
              </a:rPr>
              <a:t>Despite these, this stage can also be one of great creativity, innovation, and renewal. This is a great time to encourage people to try new ways of thinking or working. </a:t>
            </a:r>
          </a:p>
          <a:p>
            <a:pPr indent="-228600" algn="l">
              <a:buFont typeface="Arial" panose="020B0604020202020204" pitchFamily="34" charset="0"/>
              <a:buChar char="•"/>
            </a:pPr>
            <a:endParaRPr lang="en-US" sz="1600">
              <a:latin typeface="Century Gothic"/>
            </a:endParaRPr>
          </a:p>
        </p:txBody>
      </p:sp>
    </p:spTree>
    <p:extLst>
      <p:ext uri="{BB962C8B-B14F-4D97-AF65-F5344CB8AC3E}">
        <p14:creationId xmlns:p14="http://schemas.microsoft.com/office/powerpoint/2010/main" val="2029476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09B31-EE3C-4DCE-88F0-EA3FE2AB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82D9556-7EB0-4226-B5CF-E48584DA6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17261" y="889461"/>
            <a:ext cx="3011208" cy="5138270"/>
          </a:xfrm>
          <a:custGeom>
            <a:avLst/>
            <a:gdLst>
              <a:gd name="connsiteX0" fmla="*/ 0 w 3850317"/>
              <a:gd name="connsiteY0" fmla="*/ 0 h 5978116"/>
              <a:gd name="connsiteX1" fmla="*/ 3850317 w 3850317"/>
              <a:gd name="connsiteY1" fmla="*/ 0 h 5978116"/>
              <a:gd name="connsiteX2" fmla="*/ 3840373 w 3850317"/>
              <a:gd name="connsiteY2" fmla="*/ 258313 h 5978116"/>
              <a:gd name="connsiteX3" fmla="*/ 3755448 w 3850317"/>
              <a:gd name="connsiteY3" fmla="*/ 1537847 h 5978116"/>
              <a:gd name="connsiteX4" fmla="*/ 3150490 w 3850317"/>
              <a:gd name="connsiteY4" fmla="*/ 3989537 h 5978116"/>
              <a:gd name="connsiteX5" fmla="*/ 3089544 w 3850317"/>
              <a:gd name="connsiteY5" fmla="*/ 3606200 h 5978116"/>
              <a:gd name="connsiteX6" fmla="*/ 2922635 w 3850317"/>
              <a:gd name="connsiteY6" fmla="*/ 4519351 h 5978116"/>
              <a:gd name="connsiteX7" fmla="*/ 2904628 w 3850317"/>
              <a:gd name="connsiteY7" fmla="*/ 4466023 h 5978116"/>
              <a:gd name="connsiteX8" fmla="*/ 2825329 w 3850317"/>
              <a:gd name="connsiteY8" fmla="*/ 4562983 h 5978116"/>
              <a:gd name="connsiteX9" fmla="*/ 2695127 w 3850317"/>
              <a:gd name="connsiteY9" fmla="*/ 4973329 h 5978116"/>
              <a:gd name="connsiteX10" fmla="*/ 2501208 w 3850317"/>
              <a:gd name="connsiteY10" fmla="*/ 4457366 h 5978116"/>
              <a:gd name="connsiteX11" fmla="*/ 2209291 w 3850317"/>
              <a:gd name="connsiteY11" fmla="*/ 5028388 h 5978116"/>
              <a:gd name="connsiteX12" fmla="*/ 2135532 w 3850317"/>
              <a:gd name="connsiteY12" fmla="*/ 5321344 h 5978116"/>
              <a:gd name="connsiteX13" fmla="*/ 2009139 w 3850317"/>
              <a:gd name="connsiteY13" fmla="*/ 4714655 h 5978116"/>
              <a:gd name="connsiteX14" fmla="*/ 1918759 w 3850317"/>
              <a:gd name="connsiteY14" fmla="*/ 4486454 h 5978116"/>
              <a:gd name="connsiteX15" fmla="*/ 1800676 w 3850317"/>
              <a:gd name="connsiteY15" fmla="*/ 4608346 h 5978116"/>
              <a:gd name="connsiteX16" fmla="*/ 1614721 w 3850317"/>
              <a:gd name="connsiteY16" fmla="*/ 5319612 h 5978116"/>
              <a:gd name="connsiteX17" fmla="*/ 1530921 w 3850317"/>
              <a:gd name="connsiteY17" fmla="*/ 5433540 h 5978116"/>
              <a:gd name="connsiteX18" fmla="*/ 1569705 w 3850317"/>
              <a:gd name="connsiteY18" fmla="*/ 4803650 h 5978116"/>
              <a:gd name="connsiteX19" fmla="*/ 1517416 w 3850317"/>
              <a:gd name="connsiteY19" fmla="*/ 4640204 h 5978116"/>
              <a:gd name="connsiteX20" fmla="*/ 1425997 w 3850317"/>
              <a:gd name="connsiteY20" fmla="*/ 4800187 h 5978116"/>
              <a:gd name="connsiteX21" fmla="*/ 1348083 w 3850317"/>
              <a:gd name="connsiteY21" fmla="*/ 5363245 h 5978116"/>
              <a:gd name="connsiteX22" fmla="*/ 1200566 w 3850317"/>
              <a:gd name="connsiteY22" fmla="*/ 5526691 h 5978116"/>
              <a:gd name="connsiteX23" fmla="*/ 1027770 w 3850317"/>
              <a:gd name="connsiteY23" fmla="*/ 5803718 h 5978116"/>
              <a:gd name="connsiteX24" fmla="*/ 892373 w 3850317"/>
              <a:gd name="connsiteY24" fmla="*/ 5604950 h 5978116"/>
              <a:gd name="connsiteX25" fmla="*/ 681487 w 3850317"/>
              <a:gd name="connsiteY25" fmla="*/ 5914528 h 5978116"/>
              <a:gd name="connsiteX26" fmla="*/ 414155 w 3850317"/>
              <a:gd name="connsiteY26" fmla="*/ 5817569 h 5978116"/>
              <a:gd name="connsiteX27" fmla="*/ 360135 w 3850317"/>
              <a:gd name="connsiteY27" fmla="*/ 5287062 h 5978116"/>
              <a:gd name="connsiteX28" fmla="*/ 281875 w 3850317"/>
              <a:gd name="connsiteY28" fmla="*/ 4677256 h 5978116"/>
              <a:gd name="connsiteX29" fmla="*/ 237897 w 3850317"/>
              <a:gd name="connsiteY29" fmla="*/ 4207696 h 5978116"/>
              <a:gd name="connsiteX30" fmla="*/ 145093 w 3850317"/>
              <a:gd name="connsiteY30" fmla="*/ 3878379 h 5978116"/>
              <a:gd name="connsiteX31" fmla="*/ 72373 w 3850317"/>
              <a:gd name="connsiteY31" fmla="*/ 2447189 h 5978116"/>
              <a:gd name="connsiteX32" fmla="*/ 0 w 3850317"/>
              <a:gd name="connsiteY32" fmla="*/ 0 h 597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850317" h="5978116">
                <a:moveTo>
                  <a:pt x="0" y="0"/>
                </a:moveTo>
                <a:lnTo>
                  <a:pt x="3850317" y="0"/>
                </a:lnTo>
                <a:lnTo>
                  <a:pt x="3840373" y="258313"/>
                </a:lnTo>
                <a:cubicBezTo>
                  <a:pt x="3816350" y="852957"/>
                  <a:pt x="3786959" y="1372106"/>
                  <a:pt x="3755448" y="1537847"/>
                </a:cubicBezTo>
                <a:cubicBezTo>
                  <a:pt x="3300085" y="3936555"/>
                  <a:pt x="3150490" y="3989537"/>
                  <a:pt x="3150490" y="3989537"/>
                </a:cubicBezTo>
                <a:cubicBezTo>
                  <a:pt x="3150490" y="3989537"/>
                  <a:pt x="3124172" y="3732940"/>
                  <a:pt x="3089544" y="3606200"/>
                </a:cubicBezTo>
                <a:cubicBezTo>
                  <a:pt x="3082618" y="3784537"/>
                  <a:pt x="2946529" y="4491302"/>
                  <a:pt x="2922635" y="4519351"/>
                </a:cubicBezTo>
                <a:cubicBezTo>
                  <a:pt x="2916749" y="4502729"/>
                  <a:pt x="2910515" y="4484030"/>
                  <a:pt x="2904628" y="4466023"/>
                </a:cubicBezTo>
                <a:cubicBezTo>
                  <a:pt x="2884890" y="4501344"/>
                  <a:pt x="2859958" y="4534241"/>
                  <a:pt x="2825329" y="4562983"/>
                </a:cubicBezTo>
                <a:cubicBezTo>
                  <a:pt x="2706208" y="4662020"/>
                  <a:pt x="2743260" y="4833430"/>
                  <a:pt x="2695127" y="4973329"/>
                </a:cubicBezTo>
                <a:cubicBezTo>
                  <a:pt x="2446495" y="4877408"/>
                  <a:pt x="2545186" y="4641589"/>
                  <a:pt x="2501208" y="4457366"/>
                </a:cubicBezTo>
                <a:cubicBezTo>
                  <a:pt x="2341225" y="4936277"/>
                  <a:pt x="2267120" y="4837932"/>
                  <a:pt x="2209291" y="5028388"/>
                </a:cubicBezTo>
                <a:cubicBezTo>
                  <a:pt x="2137610" y="5264900"/>
                  <a:pt x="2135532" y="5321344"/>
                  <a:pt x="2135532" y="5321344"/>
                </a:cubicBezTo>
                <a:cubicBezTo>
                  <a:pt x="2004983" y="5137467"/>
                  <a:pt x="2054502" y="4933506"/>
                  <a:pt x="2009139" y="4714655"/>
                </a:cubicBezTo>
                <a:cubicBezTo>
                  <a:pt x="1956503" y="4642281"/>
                  <a:pt x="1932264" y="4565753"/>
                  <a:pt x="1918759" y="4486454"/>
                </a:cubicBezTo>
                <a:cubicBezTo>
                  <a:pt x="1889671" y="4439359"/>
                  <a:pt x="1848463" y="4656479"/>
                  <a:pt x="1800676" y="4608346"/>
                </a:cubicBezTo>
                <a:cubicBezTo>
                  <a:pt x="1760507" y="4832391"/>
                  <a:pt x="1681208" y="5047087"/>
                  <a:pt x="1614721" y="5319612"/>
                </a:cubicBezTo>
                <a:cubicBezTo>
                  <a:pt x="1580786" y="5457780"/>
                  <a:pt x="1530574" y="5446352"/>
                  <a:pt x="1530921" y="5433540"/>
                </a:cubicBezTo>
                <a:cubicBezTo>
                  <a:pt x="1532998" y="5109418"/>
                  <a:pt x="1600177" y="5128464"/>
                  <a:pt x="1569705" y="4803650"/>
                </a:cubicBezTo>
                <a:cubicBezTo>
                  <a:pt x="1566242" y="4746167"/>
                  <a:pt x="1596022" y="4651631"/>
                  <a:pt x="1517416" y="4640204"/>
                </a:cubicBezTo>
                <a:cubicBezTo>
                  <a:pt x="1415608" y="4628430"/>
                  <a:pt x="1436385" y="4747898"/>
                  <a:pt x="1425997" y="4800187"/>
                </a:cubicBezTo>
                <a:cubicBezTo>
                  <a:pt x="1389291" y="5009342"/>
                  <a:pt x="1370938" y="5149241"/>
                  <a:pt x="1348083" y="5363245"/>
                </a:cubicBezTo>
                <a:cubicBezTo>
                  <a:pt x="1336655" y="5453625"/>
                  <a:pt x="1352931" y="5563743"/>
                  <a:pt x="1200566" y="5526691"/>
                </a:cubicBezTo>
                <a:cubicBezTo>
                  <a:pt x="1051664" y="5551623"/>
                  <a:pt x="1099105" y="5719570"/>
                  <a:pt x="1027770" y="5803718"/>
                </a:cubicBezTo>
                <a:cubicBezTo>
                  <a:pt x="945009" y="5758701"/>
                  <a:pt x="1003184" y="5640964"/>
                  <a:pt x="892373" y="5604950"/>
                </a:cubicBezTo>
                <a:cubicBezTo>
                  <a:pt x="925963" y="5772552"/>
                  <a:pt x="680448" y="5747619"/>
                  <a:pt x="681487" y="5914528"/>
                </a:cubicBezTo>
                <a:cubicBezTo>
                  <a:pt x="534662" y="6049233"/>
                  <a:pt x="467137" y="5947425"/>
                  <a:pt x="414155" y="5817569"/>
                </a:cubicBezTo>
                <a:cubicBezTo>
                  <a:pt x="348015" y="5648929"/>
                  <a:pt x="370177" y="5468515"/>
                  <a:pt x="360135" y="5287062"/>
                </a:cubicBezTo>
                <a:cubicBezTo>
                  <a:pt x="338319" y="5059207"/>
                  <a:pt x="278758" y="4907881"/>
                  <a:pt x="281875" y="4677256"/>
                </a:cubicBezTo>
                <a:cubicBezTo>
                  <a:pt x="237204" y="4527316"/>
                  <a:pt x="250017" y="4367332"/>
                  <a:pt x="237897" y="4207696"/>
                </a:cubicBezTo>
                <a:cubicBezTo>
                  <a:pt x="210194" y="3969452"/>
                  <a:pt x="176258" y="4119047"/>
                  <a:pt x="145093" y="3878379"/>
                </a:cubicBezTo>
                <a:cubicBezTo>
                  <a:pt x="114274" y="3641175"/>
                  <a:pt x="72720" y="2448920"/>
                  <a:pt x="72373" y="2447189"/>
                </a:cubicBezTo>
                <a:cubicBezTo>
                  <a:pt x="72720" y="2447189"/>
                  <a:pt x="12120" y="1233809"/>
                  <a:pt x="0" y="0"/>
                </a:cubicBezTo>
                <a:close/>
              </a:path>
            </a:pathLst>
          </a:custGeom>
          <a:solidFill>
            <a:schemeClr val="bg2">
              <a:alpha val="50000"/>
            </a:schemeClr>
          </a:solidFill>
          <a:ln w="32707" cap="flat">
            <a:noFill/>
            <a:prstDash val="solid"/>
            <a:miter/>
          </a:ln>
        </p:spPr>
        <p:txBody>
          <a:bodyPr rtlCol="0" anchor="ctr"/>
          <a:lstStyle/>
          <a:p>
            <a:endParaRPr lang="en-US">
              <a:solidFill>
                <a:schemeClr val="tx1"/>
              </a:solidFill>
            </a:endParaRPr>
          </a:p>
        </p:txBody>
      </p:sp>
      <p:sp>
        <p:nvSpPr>
          <p:cNvPr id="2" name="Title 1"/>
          <p:cNvSpPr>
            <a:spLocks noGrp="1"/>
          </p:cNvSpPr>
          <p:nvPr>
            <p:ph type="ctrTitle"/>
          </p:nvPr>
        </p:nvSpPr>
        <p:spPr>
          <a:xfrm>
            <a:off x="8153400" y="2503565"/>
            <a:ext cx="3619499" cy="1850872"/>
          </a:xfrm>
        </p:spPr>
        <p:txBody>
          <a:bodyPr vert="horz" lIns="91440" tIns="45720" rIns="91440" bIns="45720" rtlCol="0" anchor="ctr">
            <a:normAutofit/>
          </a:bodyPr>
          <a:lstStyle/>
          <a:p>
            <a:pPr algn="l"/>
            <a:r>
              <a:rPr lang="en-US" sz="4400" kern="1200">
                <a:latin typeface="Century Gothic"/>
              </a:rPr>
              <a:t>The Neutral Zone</a:t>
            </a:r>
          </a:p>
        </p:txBody>
      </p:sp>
      <p:sp>
        <p:nvSpPr>
          <p:cNvPr id="3" name="Subtitle 2"/>
          <p:cNvSpPr>
            <a:spLocks noGrp="1"/>
          </p:cNvSpPr>
          <p:nvPr>
            <p:ph type="subTitle" idx="1"/>
          </p:nvPr>
        </p:nvSpPr>
        <p:spPr>
          <a:xfrm>
            <a:off x="838201" y="740229"/>
            <a:ext cx="5669806" cy="5436734"/>
          </a:xfrm>
        </p:spPr>
        <p:txBody>
          <a:bodyPr vert="horz" lIns="91440" tIns="45720" rIns="91440" bIns="45720" rtlCol="0" anchor="ctr">
            <a:normAutofit/>
          </a:bodyPr>
          <a:lstStyle/>
          <a:p>
            <a:pPr algn="l"/>
            <a:endParaRPr lang="en-US" sz="1600">
              <a:solidFill>
                <a:srgbClr val="000000"/>
              </a:solidFill>
              <a:latin typeface="Century Gothic"/>
            </a:endParaRPr>
          </a:p>
          <a:p>
            <a:pPr algn="l"/>
            <a:r>
              <a:rPr lang="en-US" sz="1600">
                <a:latin typeface="Century Gothic"/>
                <a:ea typeface="+mn-lt"/>
                <a:cs typeface="+mn-lt"/>
              </a:rPr>
              <a:t>A significant shift takes place in the neutral zone. The shift comes from an inner repatterning and sorting process in which the old and no longer appropriate habits are discarded and newly appropriate patterns of thought and action are developed.</a:t>
            </a:r>
          </a:p>
          <a:p>
            <a:pPr algn="l"/>
            <a:endParaRPr lang="en-US" sz="1600">
              <a:latin typeface="Century Gothic"/>
              <a:ea typeface="+mn-lt"/>
              <a:cs typeface="+mn-lt"/>
            </a:endParaRPr>
          </a:p>
          <a:p>
            <a:pPr algn="l"/>
            <a:r>
              <a:rPr lang="en-US" sz="1600">
                <a:latin typeface="Century Gothic"/>
                <a:ea typeface="+mn-lt"/>
                <a:cs typeface="+mn-lt"/>
              </a:rPr>
              <a:t>To help yourself with this process connect to your values. When you feel uncertain and confused, your personal values will provide direction.</a:t>
            </a:r>
          </a:p>
          <a:p>
            <a:pPr algn="r"/>
            <a:endParaRPr lang="en-US" sz="1600">
              <a:solidFill>
                <a:srgbClr val="FF0000"/>
              </a:solidFill>
              <a:latin typeface="Century Gothic"/>
            </a:endParaRPr>
          </a:p>
          <a:p>
            <a:pPr indent="-228600" algn="l">
              <a:buFont typeface="Arial" panose="020B0604020202020204" pitchFamily="34" charset="0"/>
              <a:buChar char="•"/>
            </a:pPr>
            <a:endParaRPr lang="en-US" sz="1600">
              <a:latin typeface="Century Gothic"/>
            </a:endParaRPr>
          </a:p>
        </p:txBody>
      </p:sp>
    </p:spTree>
    <p:extLst>
      <p:ext uri="{BB962C8B-B14F-4D97-AF65-F5344CB8AC3E}">
        <p14:creationId xmlns:p14="http://schemas.microsoft.com/office/powerpoint/2010/main" val="1849273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09B31-EE3C-4DCE-88F0-EA3FE2AB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82D9556-7EB0-4226-B5CF-E48584DA6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17261" y="889461"/>
            <a:ext cx="3011208" cy="5138270"/>
          </a:xfrm>
          <a:custGeom>
            <a:avLst/>
            <a:gdLst>
              <a:gd name="connsiteX0" fmla="*/ 0 w 3850317"/>
              <a:gd name="connsiteY0" fmla="*/ 0 h 5978116"/>
              <a:gd name="connsiteX1" fmla="*/ 3850317 w 3850317"/>
              <a:gd name="connsiteY1" fmla="*/ 0 h 5978116"/>
              <a:gd name="connsiteX2" fmla="*/ 3840373 w 3850317"/>
              <a:gd name="connsiteY2" fmla="*/ 258313 h 5978116"/>
              <a:gd name="connsiteX3" fmla="*/ 3755448 w 3850317"/>
              <a:gd name="connsiteY3" fmla="*/ 1537847 h 5978116"/>
              <a:gd name="connsiteX4" fmla="*/ 3150490 w 3850317"/>
              <a:gd name="connsiteY4" fmla="*/ 3989537 h 5978116"/>
              <a:gd name="connsiteX5" fmla="*/ 3089544 w 3850317"/>
              <a:gd name="connsiteY5" fmla="*/ 3606200 h 5978116"/>
              <a:gd name="connsiteX6" fmla="*/ 2922635 w 3850317"/>
              <a:gd name="connsiteY6" fmla="*/ 4519351 h 5978116"/>
              <a:gd name="connsiteX7" fmla="*/ 2904628 w 3850317"/>
              <a:gd name="connsiteY7" fmla="*/ 4466023 h 5978116"/>
              <a:gd name="connsiteX8" fmla="*/ 2825329 w 3850317"/>
              <a:gd name="connsiteY8" fmla="*/ 4562983 h 5978116"/>
              <a:gd name="connsiteX9" fmla="*/ 2695127 w 3850317"/>
              <a:gd name="connsiteY9" fmla="*/ 4973329 h 5978116"/>
              <a:gd name="connsiteX10" fmla="*/ 2501208 w 3850317"/>
              <a:gd name="connsiteY10" fmla="*/ 4457366 h 5978116"/>
              <a:gd name="connsiteX11" fmla="*/ 2209291 w 3850317"/>
              <a:gd name="connsiteY11" fmla="*/ 5028388 h 5978116"/>
              <a:gd name="connsiteX12" fmla="*/ 2135532 w 3850317"/>
              <a:gd name="connsiteY12" fmla="*/ 5321344 h 5978116"/>
              <a:gd name="connsiteX13" fmla="*/ 2009139 w 3850317"/>
              <a:gd name="connsiteY13" fmla="*/ 4714655 h 5978116"/>
              <a:gd name="connsiteX14" fmla="*/ 1918759 w 3850317"/>
              <a:gd name="connsiteY14" fmla="*/ 4486454 h 5978116"/>
              <a:gd name="connsiteX15" fmla="*/ 1800676 w 3850317"/>
              <a:gd name="connsiteY15" fmla="*/ 4608346 h 5978116"/>
              <a:gd name="connsiteX16" fmla="*/ 1614721 w 3850317"/>
              <a:gd name="connsiteY16" fmla="*/ 5319612 h 5978116"/>
              <a:gd name="connsiteX17" fmla="*/ 1530921 w 3850317"/>
              <a:gd name="connsiteY17" fmla="*/ 5433540 h 5978116"/>
              <a:gd name="connsiteX18" fmla="*/ 1569705 w 3850317"/>
              <a:gd name="connsiteY18" fmla="*/ 4803650 h 5978116"/>
              <a:gd name="connsiteX19" fmla="*/ 1517416 w 3850317"/>
              <a:gd name="connsiteY19" fmla="*/ 4640204 h 5978116"/>
              <a:gd name="connsiteX20" fmla="*/ 1425997 w 3850317"/>
              <a:gd name="connsiteY20" fmla="*/ 4800187 h 5978116"/>
              <a:gd name="connsiteX21" fmla="*/ 1348083 w 3850317"/>
              <a:gd name="connsiteY21" fmla="*/ 5363245 h 5978116"/>
              <a:gd name="connsiteX22" fmla="*/ 1200566 w 3850317"/>
              <a:gd name="connsiteY22" fmla="*/ 5526691 h 5978116"/>
              <a:gd name="connsiteX23" fmla="*/ 1027770 w 3850317"/>
              <a:gd name="connsiteY23" fmla="*/ 5803718 h 5978116"/>
              <a:gd name="connsiteX24" fmla="*/ 892373 w 3850317"/>
              <a:gd name="connsiteY24" fmla="*/ 5604950 h 5978116"/>
              <a:gd name="connsiteX25" fmla="*/ 681487 w 3850317"/>
              <a:gd name="connsiteY25" fmla="*/ 5914528 h 5978116"/>
              <a:gd name="connsiteX26" fmla="*/ 414155 w 3850317"/>
              <a:gd name="connsiteY26" fmla="*/ 5817569 h 5978116"/>
              <a:gd name="connsiteX27" fmla="*/ 360135 w 3850317"/>
              <a:gd name="connsiteY27" fmla="*/ 5287062 h 5978116"/>
              <a:gd name="connsiteX28" fmla="*/ 281875 w 3850317"/>
              <a:gd name="connsiteY28" fmla="*/ 4677256 h 5978116"/>
              <a:gd name="connsiteX29" fmla="*/ 237897 w 3850317"/>
              <a:gd name="connsiteY29" fmla="*/ 4207696 h 5978116"/>
              <a:gd name="connsiteX30" fmla="*/ 145093 w 3850317"/>
              <a:gd name="connsiteY30" fmla="*/ 3878379 h 5978116"/>
              <a:gd name="connsiteX31" fmla="*/ 72373 w 3850317"/>
              <a:gd name="connsiteY31" fmla="*/ 2447189 h 5978116"/>
              <a:gd name="connsiteX32" fmla="*/ 0 w 3850317"/>
              <a:gd name="connsiteY32" fmla="*/ 0 h 597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850317" h="5978116">
                <a:moveTo>
                  <a:pt x="0" y="0"/>
                </a:moveTo>
                <a:lnTo>
                  <a:pt x="3850317" y="0"/>
                </a:lnTo>
                <a:lnTo>
                  <a:pt x="3840373" y="258313"/>
                </a:lnTo>
                <a:cubicBezTo>
                  <a:pt x="3816350" y="852957"/>
                  <a:pt x="3786959" y="1372106"/>
                  <a:pt x="3755448" y="1537847"/>
                </a:cubicBezTo>
                <a:cubicBezTo>
                  <a:pt x="3300085" y="3936555"/>
                  <a:pt x="3150490" y="3989537"/>
                  <a:pt x="3150490" y="3989537"/>
                </a:cubicBezTo>
                <a:cubicBezTo>
                  <a:pt x="3150490" y="3989537"/>
                  <a:pt x="3124172" y="3732940"/>
                  <a:pt x="3089544" y="3606200"/>
                </a:cubicBezTo>
                <a:cubicBezTo>
                  <a:pt x="3082618" y="3784537"/>
                  <a:pt x="2946529" y="4491302"/>
                  <a:pt x="2922635" y="4519351"/>
                </a:cubicBezTo>
                <a:cubicBezTo>
                  <a:pt x="2916749" y="4502729"/>
                  <a:pt x="2910515" y="4484030"/>
                  <a:pt x="2904628" y="4466023"/>
                </a:cubicBezTo>
                <a:cubicBezTo>
                  <a:pt x="2884890" y="4501344"/>
                  <a:pt x="2859958" y="4534241"/>
                  <a:pt x="2825329" y="4562983"/>
                </a:cubicBezTo>
                <a:cubicBezTo>
                  <a:pt x="2706208" y="4662020"/>
                  <a:pt x="2743260" y="4833430"/>
                  <a:pt x="2695127" y="4973329"/>
                </a:cubicBezTo>
                <a:cubicBezTo>
                  <a:pt x="2446495" y="4877408"/>
                  <a:pt x="2545186" y="4641589"/>
                  <a:pt x="2501208" y="4457366"/>
                </a:cubicBezTo>
                <a:cubicBezTo>
                  <a:pt x="2341225" y="4936277"/>
                  <a:pt x="2267120" y="4837932"/>
                  <a:pt x="2209291" y="5028388"/>
                </a:cubicBezTo>
                <a:cubicBezTo>
                  <a:pt x="2137610" y="5264900"/>
                  <a:pt x="2135532" y="5321344"/>
                  <a:pt x="2135532" y="5321344"/>
                </a:cubicBezTo>
                <a:cubicBezTo>
                  <a:pt x="2004983" y="5137467"/>
                  <a:pt x="2054502" y="4933506"/>
                  <a:pt x="2009139" y="4714655"/>
                </a:cubicBezTo>
                <a:cubicBezTo>
                  <a:pt x="1956503" y="4642281"/>
                  <a:pt x="1932264" y="4565753"/>
                  <a:pt x="1918759" y="4486454"/>
                </a:cubicBezTo>
                <a:cubicBezTo>
                  <a:pt x="1889671" y="4439359"/>
                  <a:pt x="1848463" y="4656479"/>
                  <a:pt x="1800676" y="4608346"/>
                </a:cubicBezTo>
                <a:cubicBezTo>
                  <a:pt x="1760507" y="4832391"/>
                  <a:pt x="1681208" y="5047087"/>
                  <a:pt x="1614721" y="5319612"/>
                </a:cubicBezTo>
                <a:cubicBezTo>
                  <a:pt x="1580786" y="5457780"/>
                  <a:pt x="1530574" y="5446352"/>
                  <a:pt x="1530921" y="5433540"/>
                </a:cubicBezTo>
                <a:cubicBezTo>
                  <a:pt x="1532998" y="5109418"/>
                  <a:pt x="1600177" y="5128464"/>
                  <a:pt x="1569705" y="4803650"/>
                </a:cubicBezTo>
                <a:cubicBezTo>
                  <a:pt x="1566242" y="4746167"/>
                  <a:pt x="1596022" y="4651631"/>
                  <a:pt x="1517416" y="4640204"/>
                </a:cubicBezTo>
                <a:cubicBezTo>
                  <a:pt x="1415608" y="4628430"/>
                  <a:pt x="1436385" y="4747898"/>
                  <a:pt x="1425997" y="4800187"/>
                </a:cubicBezTo>
                <a:cubicBezTo>
                  <a:pt x="1389291" y="5009342"/>
                  <a:pt x="1370938" y="5149241"/>
                  <a:pt x="1348083" y="5363245"/>
                </a:cubicBezTo>
                <a:cubicBezTo>
                  <a:pt x="1336655" y="5453625"/>
                  <a:pt x="1352931" y="5563743"/>
                  <a:pt x="1200566" y="5526691"/>
                </a:cubicBezTo>
                <a:cubicBezTo>
                  <a:pt x="1051664" y="5551623"/>
                  <a:pt x="1099105" y="5719570"/>
                  <a:pt x="1027770" y="5803718"/>
                </a:cubicBezTo>
                <a:cubicBezTo>
                  <a:pt x="945009" y="5758701"/>
                  <a:pt x="1003184" y="5640964"/>
                  <a:pt x="892373" y="5604950"/>
                </a:cubicBezTo>
                <a:cubicBezTo>
                  <a:pt x="925963" y="5772552"/>
                  <a:pt x="680448" y="5747619"/>
                  <a:pt x="681487" y="5914528"/>
                </a:cubicBezTo>
                <a:cubicBezTo>
                  <a:pt x="534662" y="6049233"/>
                  <a:pt x="467137" y="5947425"/>
                  <a:pt x="414155" y="5817569"/>
                </a:cubicBezTo>
                <a:cubicBezTo>
                  <a:pt x="348015" y="5648929"/>
                  <a:pt x="370177" y="5468515"/>
                  <a:pt x="360135" y="5287062"/>
                </a:cubicBezTo>
                <a:cubicBezTo>
                  <a:pt x="338319" y="5059207"/>
                  <a:pt x="278758" y="4907881"/>
                  <a:pt x="281875" y="4677256"/>
                </a:cubicBezTo>
                <a:cubicBezTo>
                  <a:pt x="237204" y="4527316"/>
                  <a:pt x="250017" y="4367332"/>
                  <a:pt x="237897" y="4207696"/>
                </a:cubicBezTo>
                <a:cubicBezTo>
                  <a:pt x="210194" y="3969452"/>
                  <a:pt x="176258" y="4119047"/>
                  <a:pt x="145093" y="3878379"/>
                </a:cubicBezTo>
                <a:cubicBezTo>
                  <a:pt x="114274" y="3641175"/>
                  <a:pt x="72720" y="2448920"/>
                  <a:pt x="72373" y="2447189"/>
                </a:cubicBezTo>
                <a:cubicBezTo>
                  <a:pt x="72720" y="2447189"/>
                  <a:pt x="12120" y="1233809"/>
                  <a:pt x="0" y="0"/>
                </a:cubicBezTo>
                <a:close/>
              </a:path>
            </a:pathLst>
          </a:custGeom>
          <a:solidFill>
            <a:schemeClr val="bg2">
              <a:alpha val="50000"/>
            </a:schemeClr>
          </a:solidFill>
          <a:ln w="32707" cap="flat">
            <a:noFill/>
            <a:prstDash val="solid"/>
            <a:miter/>
          </a:ln>
        </p:spPr>
        <p:txBody>
          <a:bodyPr rtlCol="0" anchor="ctr"/>
          <a:lstStyle/>
          <a:p>
            <a:endParaRPr lang="en-US">
              <a:solidFill>
                <a:schemeClr val="tx1"/>
              </a:solidFill>
            </a:endParaRPr>
          </a:p>
        </p:txBody>
      </p:sp>
      <p:sp>
        <p:nvSpPr>
          <p:cNvPr id="2" name="Title 1"/>
          <p:cNvSpPr>
            <a:spLocks noGrp="1"/>
          </p:cNvSpPr>
          <p:nvPr>
            <p:ph type="ctrTitle"/>
          </p:nvPr>
        </p:nvSpPr>
        <p:spPr>
          <a:xfrm>
            <a:off x="8153400" y="2503565"/>
            <a:ext cx="3619499" cy="1850872"/>
          </a:xfrm>
        </p:spPr>
        <p:txBody>
          <a:bodyPr vert="horz" lIns="91440" tIns="45720" rIns="91440" bIns="45720" rtlCol="0" anchor="ctr">
            <a:normAutofit/>
          </a:bodyPr>
          <a:lstStyle/>
          <a:p>
            <a:pPr algn="l"/>
            <a:r>
              <a:rPr lang="en-US" sz="4400" kern="1200">
                <a:latin typeface="Century Gothic"/>
              </a:rPr>
              <a:t>The Neutral Zone</a:t>
            </a:r>
          </a:p>
        </p:txBody>
      </p:sp>
      <p:sp>
        <p:nvSpPr>
          <p:cNvPr id="3" name="Subtitle 2"/>
          <p:cNvSpPr>
            <a:spLocks noGrp="1"/>
          </p:cNvSpPr>
          <p:nvPr>
            <p:ph type="subTitle" idx="1"/>
          </p:nvPr>
        </p:nvSpPr>
        <p:spPr>
          <a:xfrm>
            <a:off x="838201" y="740229"/>
            <a:ext cx="5669806" cy="5436734"/>
          </a:xfrm>
        </p:spPr>
        <p:txBody>
          <a:bodyPr vert="horz" lIns="91440" tIns="45720" rIns="91440" bIns="45720" rtlCol="0" anchor="ctr">
            <a:normAutofit/>
          </a:bodyPr>
          <a:lstStyle/>
          <a:p>
            <a:pPr algn="l"/>
            <a:endParaRPr lang="en-US" sz="1600">
              <a:solidFill>
                <a:srgbClr val="000000"/>
              </a:solidFill>
              <a:latin typeface="Century Gothic"/>
            </a:endParaRPr>
          </a:p>
          <a:p>
            <a:pPr algn="l"/>
            <a:r>
              <a:rPr lang="en-US" sz="1600">
                <a:latin typeface="Century Gothic"/>
                <a:ea typeface="+mn-lt"/>
                <a:cs typeface="+mn-lt"/>
              </a:rPr>
              <a:t>The task before you is twofold: first, to get through this phase of transition in one piece; and second, to capitalize on all the confusion by encouraging innovation.</a:t>
            </a:r>
          </a:p>
          <a:p>
            <a:pPr algn="l"/>
            <a:endParaRPr lang="en-US" sz="1600">
              <a:latin typeface="Century Gothic"/>
              <a:ea typeface="+mn-lt"/>
              <a:cs typeface="+mn-lt"/>
            </a:endParaRPr>
          </a:p>
          <a:p>
            <a:pPr algn="l"/>
            <a:r>
              <a:rPr lang="en-US" sz="1600">
                <a:latin typeface="Century Gothic"/>
                <a:ea typeface="+mn-lt"/>
                <a:cs typeface="+mn-lt"/>
              </a:rPr>
              <a:t>The neutral zone automatically can put you into an advantageous  situation as it is a time that is ripe with creative opportunity. </a:t>
            </a:r>
          </a:p>
          <a:p>
            <a:pPr algn="l"/>
            <a:endParaRPr lang="en-US" sz="1600">
              <a:latin typeface="Century Gothic"/>
              <a:ea typeface="+mn-lt"/>
              <a:cs typeface="+mn-lt"/>
            </a:endParaRPr>
          </a:p>
          <a:p>
            <a:pPr indent="-228600" algn="l">
              <a:buChar char="•"/>
            </a:pPr>
            <a:endParaRPr lang="en-US" sz="1600">
              <a:latin typeface="Century Gothic"/>
              <a:ea typeface="+mn-lt"/>
              <a:cs typeface="+mn-lt"/>
            </a:endParaRPr>
          </a:p>
        </p:txBody>
      </p:sp>
    </p:spTree>
    <p:extLst>
      <p:ext uri="{BB962C8B-B14F-4D97-AF65-F5344CB8AC3E}">
        <p14:creationId xmlns:p14="http://schemas.microsoft.com/office/powerpoint/2010/main" val="881104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134706B-150F-487B-B4FB-34C10219C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5FD23E7-C75D-4AFA-A4D4-BE55581109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Graphic 1">
            <a:extLst>
              <a:ext uri="{FF2B5EF4-FFF2-40B4-BE49-F238E27FC236}">
                <a16:creationId xmlns:a16="http://schemas.microsoft.com/office/drawing/2014/main" id="{D6705569-F545-4F47-A260-A9202826E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solidFill>
          <a:ln w="32707" cap="flat">
            <a:noFill/>
            <a:prstDash val="solid"/>
            <a:miter/>
          </a:ln>
        </p:spPr>
        <p:txBody>
          <a:bodyPr rtlCol="0" anchor="ctr"/>
          <a:lstStyle/>
          <a:p>
            <a:endParaRPr lang="en-US"/>
          </a:p>
        </p:txBody>
      </p:sp>
      <p:sp>
        <p:nvSpPr>
          <p:cNvPr id="3" name="Subtitle 2">
            <a:extLst>
              <a:ext uri="{FF2B5EF4-FFF2-40B4-BE49-F238E27FC236}">
                <a16:creationId xmlns:a16="http://schemas.microsoft.com/office/drawing/2014/main" id="{EE4C29AC-5920-42BF-A094-697AA92BDFCD}"/>
              </a:ext>
            </a:extLst>
          </p:cNvPr>
          <p:cNvSpPr>
            <a:spLocks noGrp="1"/>
          </p:cNvSpPr>
          <p:nvPr>
            <p:ph type="subTitle" idx="1"/>
          </p:nvPr>
        </p:nvSpPr>
        <p:spPr>
          <a:xfrm>
            <a:off x="2876809" y="2377248"/>
            <a:ext cx="6057381" cy="3022531"/>
          </a:xfrm>
        </p:spPr>
        <p:txBody>
          <a:bodyPr vert="horz" lIns="91440" tIns="45720" rIns="91440" bIns="45720" rtlCol="0" anchor="t">
            <a:normAutofit/>
          </a:bodyPr>
          <a:lstStyle/>
          <a:p>
            <a:r>
              <a:rPr lang="en-US" sz="600"/>
              <a:t>						  </a:t>
            </a:r>
            <a:endParaRPr lang="en-US" sz="600">
              <a:cs typeface="Calibri"/>
            </a:endParaRPr>
          </a:p>
          <a:p>
            <a:r>
              <a:rPr lang="en-US" sz="1800">
                <a:latin typeface="Century Gothic"/>
              </a:rPr>
              <a:t>It’s not so much we are afraid of change or so in love with the old days, but it’s the place in  between that we fear... it’s like being between trapezes. It’s Linus when his blanket is in the dryer. There’s nothing to hold on to.</a:t>
            </a:r>
            <a:endParaRPr lang="en-US" sz="1800">
              <a:latin typeface="Century Gothic"/>
              <a:cs typeface="Calibri" panose="020F0502020204030204"/>
            </a:endParaRPr>
          </a:p>
          <a:p>
            <a:endParaRPr lang="en-US" sz="1600">
              <a:latin typeface="Century Gothic"/>
              <a:cs typeface="Calibri" panose="020F0502020204030204"/>
            </a:endParaRPr>
          </a:p>
          <a:p>
            <a:r>
              <a:rPr lang="en-US" sz="1600">
                <a:latin typeface="Century Gothic"/>
              </a:rPr>
              <a:t>Marilyn Ferguson, American Futurist </a:t>
            </a:r>
            <a:endParaRPr lang="en-US" sz="1600">
              <a:latin typeface="Century Gothic"/>
              <a:cs typeface="Calibri" panose="020F0502020204030204"/>
            </a:endParaRPr>
          </a:p>
        </p:txBody>
      </p:sp>
    </p:spTree>
    <p:extLst>
      <p:ext uri="{BB962C8B-B14F-4D97-AF65-F5344CB8AC3E}">
        <p14:creationId xmlns:p14="http://schemas.microsoft.com/office/powerpoint/2010/main" val="30781380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247</Words>
  <Application>Microsoft Office PowerPoint</Application>
  <PresentationFormat>Widescreen</PresentationFormat>
  <Paragraphs>102</Paragraphs>
  <Slides>14</Slides>
  <Notes>9</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Century Gothic</vt:lpstr>
      <vt:lpstr>Office Theme</vt:lpstr>
      <vt:lpstr>Transitions and New Beginnings</vt:lpstr>
      <vt:lpstr>Tom Schimmer – Learning Loss Illusion</vt:lpstr>
      <vt:lpstr>William Bridges Transition Model</vt:lpstr>
      <vt:lpstr>Change vs Transition</vt:lpstr>
      <vt:lpstr>PowerPoint Presentation</vt:lpstr>
      <vt:lpstr>The Neutral Zone</vt:lpstr>
      <vt:lpstr>The Neutral Zone</vt:lpstr>
      <vt:lpstr>The Neutral Zone</vt:lpstr>
      <vt:lpstr>PowerPoint Presentation</vt:lpstr>
      <vt:lpstr>New Beginnings</vt:lpstr>
      <vt:lpstr>Supporting Your Team</vt:lpstr>
      <vt:lpstr>Reflection Question 1</vt:lpstr>
      <vt:lpstr>Reflection Question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not</dc:title>
  <dc:creator>Peter VanDenHoogen</dc:creator>
  <cp:lastModifiedBy>Nick Christofides</cp:lastModifiedBy>
  <cp:revision>2</cp:revision>
  <cp:lastPrinted>2021-02-10T00:16:10Z</cp:lastPrinted>
  <dcterms:created xsi:type="dcterms:W3CDTF">2021-02-08T22:35:46Z</dcterms:created>
  <dcterms:modified xsi:type="dcterms:W3CDTF">2021-03-04T19:06:40Z</dcterms:modified>
</cp:coreProperties>
</file>