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33" r:id="rId1"/>
  </p:sldMasterIdLst>
  <p:notesMasterIdLst>
    <p:notesMasterId r:id="rId14"/>
  </p:notesMasterIdLst>
  <p:handoutMasterIdLst>
    <p:handoutMasterId r:id="rId15"/>
  </p:handout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9144000" cy="6858000" type="screen4x3"/>
  <p:notesSz cx="6997700" cy="9283700"/>
  <p:defaultTextStyle>
    <a:defPPr>
      <a:defRPr lang="en-CA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7A2"/>
    <a:srgbClr val="F7F7F7"/>
    <a:srgbClr val="999999"/>
    <a:srgbClr val="7F7F7F"/>
    <a:srgbClr val="C2C2C2"/>
    <a:srgbClr val="245895"/>
    <a:srgbClr val="4C565A"/>
    <a:srgbClr val="F5F5F5"/>
    <a:srgbClr val="00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99840" autoAdjust="0"/>
  </p:normalViewPr>
  <p:slideViewPr>
    <p:cSldViewPr snapToGrid="0">
      <p:cViewPr varScale="1">
        <p:scale>
          <a:sx n="84" d="100"/>
          <a:sy n="84" d="100"/>
        </p:scale>
        <p:origin x="124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EB9B00CC-836F-47D7-98F8-2016A7C95622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EE23813-ABB5-4CBC-9F0E-C8303CB6A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18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6F6DF6B7-7FA7-41D5-8F66-7C0AC09F7525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0262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6975"/>
            <a:ext cx="303212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923F6665-DB39-47D6-A94B-B47B94B45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993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36838"/>
            <a:ext cx="7772400" cy="1470025"/>
          </a:xfrm>
        </p:spPr>
        <p:txBody>
          <a:bodyPr anchor="ctr"/>
          <a:lstStyle>
            <a:lvl1pPr algn="ctr">
              <a:lnSpc>
                <a:spcPct val="100000"/>
              </a:lnSpc>
              <a:defRPr sz="4000" smtClean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CA" noProof="0" dirty="0" err="1" smtClean="0"/>
              <a:t>Cliquez</a:t>
            </a:r>
            <a:r>
              <a:rPr lang="en-CA" noProof="0" dirty="0" smtClean="0"/>
              <a:t> pour modifier le style du titre</a:t>
            </a:r>
          </a:p>
        </p:txBody>
      </p:sp>
      <p:pic>
        <p:nvPicPr>
          <p:cNvPr id="5" name="Picture 16" descr="Presentation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57538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36838"/>
            <a:ext cx="7772400" cy="1470025"/>
          </a:xfrm>
        </p:spPr>
        <p:txBody>
          <a:bodyPr anchor="ctr"/>
          <a:lstStyle>
            <a:lvl1pPr algn="ctr">
              <a:lnSpc>
                <a:spcPct val="100000"/>
              </a:lnSpc>
              <a:defRPr sz="4000" smtClean="0"/>
            </a:lvl1pPr>
          </a:lstStyle>
          <a:p>
            <a:r>
              <a:rPr lang="en-CA" noProof="0" dirty="0" err="1" smtClean="0"/>
              <a:t>Cliquez</a:t>
            </a:r>
            <a:r>
              <a:rPr lang="en-CA" noProof="0" dirty="0" smtClean="0"/>
              <a:t> pour modifier le style du titre</a:t>
            </a:r>
          </a:p>
        </p:txBody>
      </p:sp>
      <p:pic>
        <p:nvPicPr>
          <p:cNvPr id="5" name="Picture 3" descr="B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9992" y="0"/>
            <a:ext cx="3962400" cy="187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36838"/>
            <a:ext cx="7243549" cy="1470025"/>
          </a:xfrm>
        </p:spPr>
        <p:txBody>
          <a:bodyPr anchor="ctr"/>
          <a:lstStyle>
            <a:lvl1pPr algn="ctr">
              <a:lnSpc>
                <a:spcPct val="100000"/>
              </a:lnSpc>
              <a:defRPr sz="4000" smtClean="0"/>
            </a:lvl1pPr>
          </a:lstStyle>
          <a:p>
            <a:r>
              <a:rPr lang="en-CA" noProof="0" dirty="0" err="1" smtClean="0"/>
              <a:t>Cliquez</a:t>
            </a:r>
            <a:r>
              <a:rPr lang="en-CA" noProof="0" dirty="0" smtClean="0"/>
              <a:t> pour modifier le style du titre</a:t>
            </a:r>
          </a:p>
        </p:txBody>
      </p:sp>
      <p:pic>
        <p:nvPicPr>
          <p:cNvPr id="4" name="Picture 4" descr="B02.jpg"/>
          <p:cNvPicPr>
            <a:picLocks noChangeAspect="1"/>
          </p:cNvPicPr>
          <p:nvPr userDrawn="1"/>
        </p:nvPicPr>
        <p:blipFill>
          <a:blip r:embed="rId2"/>
          <a:srcRect r="11883"/>
          <a:stretch>
            <a:fillRect/>
          </a:stretch>
        </p:blipFill>
        <p:spPr>
          <a:xfrm>
            <a:off x="8316168" y="330306"/>
            <a:ext cx="835672" cy="397410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smtClean="0"/>
              <a:t>Cliquez pour modifier le style du titre</a:t>
            </a:r>
            <a:endParaRPr lang="en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6878" y="1397000"/>
            <a:ext cx="7334685" cy="4575175"/>
          </a:xfrm>
        </p:spPr>
        <p:txBody>
          <a:bodyPr/>
          <a:lstStyle/>
          <a:p>
            <a:pPr lvl="0"/>
            <a:r>
              <a:rPr lang="en-CA" noProof="0" dirty="0" err="1" smtClean="0"/>
              <a:t>Cliquez</a:t>
            </a:r>
            <a:r>
              <a:rPr lang="en-CA" noProof="0" dirty="0" smtClean="0"/>
              <a:t> pour modifier les styles du </a:t>
            </a:r>
            <a:r>
              <a:rPr lang="en-CA" noProof="0" dirty="0" err="1" smtClean="0"/>
              <a:t>texte</a:t>
            </a:r>
            <a:r>
              <a:rPr lang="en-CA" noProof="0" dirty="0" smtClean="0"/>
              <a:t> du masque</a:t>
            </a:r>
          </a:p>
          <a:p>
            <a:pPr lvl="1"/>
            <a:r>
              <a:rPr lang="en-CA" noProof="0" dirty="0" err="1" smtClean="0"/>
              <a:t>Deuxième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2"/>
            <a:r>
              <a:rPr lang="en-CA" noProof="0" dirty="0" err="1" smtClean="0"/>
              <a:t>Troisième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3"/>
            <a:r>
              <a:rPr lang="en-CA" noProof="0" dirty="0" err="1" smtClean="0"/>
              <a:t>Quatrième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4"/>
            <a:r>
              <a:rPr lang="en-CA" noProof="0" dirty="0" err="1" smtClean="0"/>
              <a:t>Cinquième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/>
          </a:p>
        </p:txBody>
      </p:sp>
      <p:cxnSp>
        <p:nvCxnSpPr>
          <p:cNvPr id="5" name="Straight Connector 2"/>
          <p:cNvCxnSpPr/>
          <p:nvPr userDrawn="1"/>
        </p:nvCxnSpPr>
        <p:spPr>
          <a:xfrm>
            <a:off x="400050" y="1066800"/>
            <a:ext cx="8297863" cy="1588"/>
          </a:xfrm>
          <a:prstGeom prst="line">
            <a:avLst/>
          </a:prstGeom>
          <a:ln w="12700" cap="flat" cmpd="sng" algn="ctr">
            <a:solidFill>
              <a:srgbClr val="0066A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B0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23851"/>
            <a:ext cx="1371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782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smtClean="0"/>
              <a:t>Cliquez pour modifier le style du titre</a:t>
            </a:r>
            <a:endParaRPr lang="en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noProof="0" smtClean="0"/>
              <a:t>Cliquez pour modifier les styles du texte du masque</a:t>
            </a:r>
          </a:p>
          <a:p>
            <a:pPr lvl="1"/>
            <a:r>
              <a:rPr lang="en-CA" noProof="0" smtClean="0"/>
              <a:t>Deuxième niveau</a:t>
            </a:r>
          </a:p>
          <a:p>
            <a:pPr lvl="2"/>
            <a:r>
              <a:rPr lang="en-CA" noProof="0" smtClean="0"/>
              <a:t>Troisième niveau</a:t>
            </a:r>
          </a:p>
          <a:p>
            <a:pPr lvl="3"/>
            <a:r>
              <a:rPr lang="en-CA" noProof="0" smtClean="0"/>
              <a:t>Quatrième niveau</a:t>
            </a:r>
          </a:p>
          <a:p>
            <a:pPr lvl="4"/>
            <a:r>
              <a:rPr lang="en-CA" noProof="0" smtClean="0"/>
              <a:t>Cinquième niveau</a:t>
            </a:r>
            <a:endParaRPr lang="en-CA" noProof="0"/>
          </a:p>
        </p:txBody>
      </p:sp>
      <p:cxnSp>
        <p:nvCxnSpPr>
          <p:cNvPr id="5" name="Straight Connector 2"/>
          <p:cNvCxnSpPr/>
          <p:nvPr userDrawn="1"/>
        </p:nvCxnSpPr>
        <p:spPr>
          <a:xfrm>
            <a:off x="400050" y="1066800"/>
            <a:ext cx="8297863" cy="1588"/>
          </a:xfrm>
          <a:prstGeom prst="line">
            <a:avLst/>
          </a:prstGeom>
          <a:ln w="12700" cap="flat" cmpd="sng" algn="ctr">
            <a:solidFill>
              <a:srgbClr val="0066A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413" y="122238"/>
            <a:ext cx="8353425" cy="869950"/>
          </a:xfrm>
        </p:spPr>
        <p:txBody>
          <a:bodyPr/>
          <a:lstStyle/>
          <a:p>
            <a:r>
              <a:rPr lang="en-CA" noProof="0" smtClean="0"/>
              <a:t>Cliquez pour modifier le style du titre</a:t>
            </a:r>
            <a:endParaRPr lang="en-CA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0850" y="1397000"/>
            <a:ext cx="4043363" cy="4575175"/>
          </a:xfrm>
        </p:spPr>
        <p:txBody>
          <a:bodyPr/>
          <a:lstStyle>
            <a:lvl1pPr>
              <a:defRPr sz="2600"/>
            </a:lvl1pPr>
            <a:lvl2pPr marL="723900" indent="-376238">
              <a:defRPr sz="2000"/>
            </a:lvl2pPr>
            <a:lvl3pPr marL="1077913" indent="-354013">
              <a:defRPr sz="1800"/>
            </a:lvl3pPr>
            <a:lvl4pPr marL="1433513" indent="-355600">
              <a:tabLst/>
              <a:defRPr sz="1600"/>
            </a:lvl4pPr>
            <a:lvl5pPr marL="1787525" indent="-354013"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noProof="0" smtClean="0"/>
              <a:t>Cliquez pour modifier les styles du texte du masque</a:t>
            </a:r>
          </a:p>
          <a:p>
            <a:pPr lvl="1"/>
            <a:r>
              <a:rPr lang="en-CA" noProof="0" smtClean="0"/>
              <a:t>Deuxième niveau</a:t>
            </a:r>
          </a:p>
          <a:p>
            <a:pPr lvl="2"/>
            <a:r>
              <a:rPr lang="en-CA" noProof="0" smtClean="0"/>
              <a:t>Troisième niveau</a:t>
            </a:r>
          </a:p>
          <a:p>
            <a:pPr lvl="3"/>
            <a:r>
              <a:rPr lang="en-CA" noProof="0" smtClean="0"/>
              <a:t>Quatrième niveau</a:t>
            </a:r>
          </a:p>
          <a:p>
            <a:pPr lvl="4"/>
            <a:r>
              <a:rPr lang="en-CA" noProof="0" smtClean="0"/>
              <a:t>Cinquième niveau</a:t>
            </a:r>
            <a:endParaRPr lang="en-CA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397000"/>
            <a:ext cx="4044950" cy="4575175"/>
          </a:xfrm>
        </p:spPr>
        <p:txBody>
          <a:bodyPr/>
          <a:lstStyle>
            <a:lvl1pPr>
              <a:defRPr sz="2600"/>
            </a:lvl1pPr>
            <a:lvl2pPr marL="723900" indent="-376238">
              <a:defRPr sz="2000"/>
            </a:lvl2pPr>
            <a:lvl3pPr marL="1077913" indent="-354013">
              <a:defRPr sz="1800"/>
            </a:lvl3pPr>
            <a:lvl4pPr marL="1433513" indent="-355600">
              <a:defRPr sz="1600"/>
            </a:lvl4pPr>
            <a:lvl5pPr marL="1787525" indent="-3540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noProof="0" smtClean="0"/>
              <a:t>Cliquez pour modifier les styles du texte du masque</a:t>
            </a:r>
          </a:p>
          <a:p>
            <a:pPr lvl="1"/>
            <a:r>
              <a:rPr lang="en-CA" noProof="0" smtClean="0"/>
              <a:t>Deuxième niveau</a:t>
            </a:r>
          </a:p>
          <a:p>
            <a:pPr lvl="2"/>
            <a:r>
              <a:rPr lang="en-CA" noProof="0" smtClean="0"/>
              <a:t>Troisième niveau</a:t>
            </a:r>
          </a:p>
          <a:p>
            <a:pPr lvl="3"/>
            <a:r>
              <a:rPr lang="en-CA" noProof="0" smtClean="0"/>
              <a:t>Quatrième niveau</a:t>
            </a:r>
          </a:p>
          <a:p>
            <a:pPr lvl="4"/>
            <a:r>
              <a:rPr lang="en-CA" noProof="0" smtClean="0"/>
              <a:t>Cinquième niveau</a:t>
            </a:r>
            <a:endParaRPr lang="en-CA" noProof="0"/>
          </a:p>
        </p:txBody>
      </p:sp>
      <p:cxnSp>
        <p:nvCxnSpPr>
          <p:cNvPr id="7" name="Straight Connector 2"/>
          <p:cNvCxnSpPr/>
          <p:nvPr userDrawn="1"/>
        </p:nvCxnSpPr>
        <p:spPr>
          <a:xfrm>
            <a:off x="400050" y="1066800"/>
            <a:ext cx="8297863" cy="1588"/>
          </a:xfrm>
          <a:prstGeom prst="line">
            <a:avLst/>
          </a:prstGeom>
          <a:ln w="12700" cap="flat" cmpd="sng" algn="ctr">
            <a:solidFill>
              <a:srgbClr val="0066A4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9413" y="122238"/>
            <a:ext cx="83534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Cliquez pour modifier le style du titre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397000"/>
            <a:ext cx="8240713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dirty="0" smtClean="0"/>
              <a:t>Click to 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err="1" smtClean="0"/>
              <a:t>Troisième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3"/>
            <a:r>
              <a:rPr lang="en-CA" noProof="0" dirty="0" err="1" smtClean="0"/>
              <a:t>Quatrième</a:t>
            </a:r>
            <a:r>
              <a:rPr lang="en-CA" noProof="0" dirty="0" smtClean="0"/>
              <a:t> </a:t>
            </a:r>
            <a:r>
              <a:rPr lang="en-CA" noProof="0" dirty="0" err="1" smtClean="0"/>
              <a:t>niveau</a:t>
            </a:r>
            <a:endParaRPr lang="en-CA" noProof="0" dirty="0" smtClean="0"/>
          </a:p>
          <a:p>
            <a:pPr lvl="4"/>
            <a:r>
              <a:rPr lang="en-CA" noProof="0" dirty="0" err="1" smtClean="0"/>
              <a:t>Cinquième</a:t>
            </a:r>
            <a:endParaRPr lang="en-CA" noProof="0" dirty="0" smtClean="0"/>
          </a:p>
          <a:p>
            <a:pPr lvl="1"/>
            <a:endParaRPr lang="en-CA" noProof="0" dirty="0" smtClean="0"/>
          </a:p>
        </p:txBody>
      </p:sp>
      <p:pic>
        <p:nvPicPr>
          <p:cNvPr id="3" name="Image 2" descr="bell_letstalk_rgb_smal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78" y="6169444"/>
            <a:ext cx="1218683" cy="688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0" r:id="rId2"/>
    <p:sldLayoutId id="2147484112" r:id="rId3"/>
    <p:sldLayoutId id="2147484115" r:id="rId4"/>
    <p:sldLayoutId id="2147484097" r:id="rId5"/>
    <p:sldLayoutId id="2147484114" r:id="rId6"/>
    <p:sldLayoutId id="2147484109" r:id="rId7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2pPr>
      <a:lvl3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3pPr>
      <a:lvl4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4pPr>
      <a:lvl5pPr algn="l" defTabSz="457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6A4"/>
          </a:solidFill>
          <a:latin typeface="Arial" charset="0"/>
        </a:defRPr>
      </a:lvl9pPr>
    </p:titleStyle>
    <p:bodyStyle>
      <a:lvl1pPr marL="457200" indent="-457200" algn="l" defTabSz="457200" rtl="0" eaLnBrk="0" fontAlgn="base" hangingPunct="0">
        <a:lnSpc>
          <a:spcPts val="3400"/>
        </a:lnSpc>
        <a:spcBef>
          <a:spcPts val="800"/>
        </a:spcBef>
        <a:spcAft>
          <a:spcPts val="1100"/>
        </a:spcAft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457200" algn="l" defTabSz="457200" rtl="0" eaLnBrk="0" fontAlgn="base" hangingPunct="0">
        <a:lnSpc>
          <a:spcPts val="2600"/>
        </a:lnSpc>
        <a:spcBef>
          <a:spcPts val="0"/>
        </a:spcBef>
        <a:spcAft>
          <a:spcPts val="1000"/>
        </a:spcAft>
        <a:buFont typeface="Lucida Grande"/>
        <a:buChar char="-"/>
        <a:defRPr sz="2400">
          <a:solidFill>
            <a:schemeClr val="tx1"/>
          </a:solidFill>
          <a:latin typeface="+mn-lt"/>
        </a:defRPr>
      </a:lvl2pPr>
      <a:lvl3pPr marL="1077913" indent="-354013" algn="l" defTabSz="457200" rtl="0" eaLnBrk="0" fontAlgn="base" hangingPunct="0">
        <a:lnSpc>
          <a:spcPts val="2200"/>
        </a:lnSpc>
        <a:spcBef>
          <a:spcPts val="0"/>
        </a:spcBef>
        <a:spcAft>
          <a:spcPts val="80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433513" indent="-355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787525" indent="-354013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h.ca/en/hospital/Pages/home.aspx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ell_letstalk_rgb_1920x10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59" y="1066908"/>
            <a:ext cx="8405882" cy="47283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 Let’s Talk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err="1" smtClean="0"/>
              <a:t>Treat</a:t>
            </a:r>
            <a:r>
              <a:rPr lang="fr-FR" dirty="0" smtClean="0"/>
              <a:t> </a:t>
            </a:r>
            <a:r>
              <a:rPr lang="fr-FR" dirty="0" err="1" smtClean="0"/>
              <a:t>everyone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respect.</a:t>
            </a:r>
          </a:p>
          <a:p>
            <a:pPr lvl="1"/>
            <a:r>
              <a:rPr lang="fr-FR" dirty="0" smtClean="0"/>
              <a:t>Be warm, </a:t>
            </a:r>
            <a:r>
              <a:rPr lang="fr-FR" dirty="0" err="1" smtClean="0"/>
              <a:t>caring</a:t>
            </a:r>
            <a:r>
              <a:rPr lang="fr-FR" dirty="0" smtClean="0"/>
              <a:t> and non-</a:t>
            </a:r>
            <a:r>
              <a:rPr lang="fr-FR" dirty="0" err="1" smtClean="0"/>
              <a:t>judgmental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Challenge stigma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Watch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Learn</a:t>
            </a:r>
            <a:r>
              <a:rPr lang="fr-FR" dirty="0" smtClean="0"/>
              <a:t> the </a:t>
            </a:r>
            <a:r>
              <a:rPr lang="fr-FR" dirty="0" err="1" smtClean="0"/>
              <a:t>facts</a:t>
            </a:r>
            <a:r>
              <a:rPr lang="fr-FR" dirty="0" smtClean="0"/>
              <a:t> about mental </a:t>
            </a:r>
            <a:r>
              <a:rPr lang="fr-FR" dirty="0" err="1" smtClean="0"/>
              <a:t>health</a:t>
            </a:r>
            <a:r>
              <a:rPr lang="fr-FR" dirty="0" smtClean="0"/>
              <a:t> and mental </a:t>
            </a:r>
            <a:r>
              <a:rPr lang="fr-FR" dirty="0" err="1" smtClean="0"/>
              <a:t>illness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Help </a:t>
            </a:r>
            <a:r>
              <a:rPr lang="fr-FR" dirty="0" err="1" smtClean="0"/>
              <a:t>raise</a:t>
            </a:r>
            <a:r>
              <a:rPr lang="fr-FR" dirty="0" smtClean="0"/>
              <a:t> </a:t>
            </a:r>
            <a:r>
              <a:rPr lang="fr-FR" dirty="0" err="1" smtClean="0"/>
              <a:t>awareness</a:t>
            </a:r>
            <a:r>
              <a:rPr lang="fr-FR" dirty="0" smtClean="0"/>
              <a:t> about mental </a:t>
            </a:r>
            <a:r>
              <a:rPr lang="fr-FR" dirty="0" err="1" smtClean="0"/>
              <a:t>health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19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Let’s keep talking…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for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and information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or groups</a:t>
            </a:r>
          </a:p>
          <a:p>
            <a:pPr lvl="1"/>
            <a:r>
              <a:rPr lang="fr-FR" dirty="0" smtClean="0"/>
              <a:t>Support a mental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organization</a:t>
            </a:r>
            <a:r>
              <a:rPr lang="fr-FR" dirty="0" smtClean="0"/>
              <a:t> as a </a:t>
            </a:r>
            <a:r>
              <a:rPr lang="fr-FR" dirty="0" err="1" smtClean="0"/>
              <a:t>volunteer</a:t>
            </a:r>
            <a:r>
              <a:rPr lang="fr-FR" dirty="0" smtClean="0"/>
              <a:t> or </a:t>
            </a:r>
            <a:r>
              <a:rPr lang="fr-FR" dirty="0" err="1" smtClean="0"/>
              <a:t>donor</a:t>
            </a:r>
            <a:endParaRPr lang="fr-FR" dirty="0" smtClean="0"/>
          </a:p>
          <a:p>
            <a:pPr lvl="1"/>
            <a:r>
              <a:rPr lang="fr-FR" dirty="0" err="1" smtClean="0"/>
              <a:t>Learn</a:t>
            </a:r>
            <a:r>
              <a:rPr lang="fr-FR" dirty="0" smtClean="0"/>
              <a:t> more about mental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www.camh.ca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239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being</a:t>
            </a:r>
            <a:r>
              <a:rPr lang="fr-FR" dirty="0"/>
              <a:t> part </a:t>
            </a:r>
            <a:br>
              <a:rPr lang="fr-FR" dirty="0"/>
            </a:br>
            <a:r>
              <a:rPr lang="fr-FR" dirty="0"/>
              <a:t>of </a:t>
            </a:r>
            <a:r>
              <a:rPr lang="fr-FR" dirty="0" err="1"/>
              <a:t>this</a:t>
            </a:r>
            <a:r>
              <a:rPr lang="fr-FR" dirty="0"/>
              <a:t>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314411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Bell </a:t>
            </a:r>
            <a:r>
              <a:rPr lang="fr-CA" dirty="0" err="1"/>
              <a:t>Let’s</a:t>
            </a:r>
            <a:r>
              <a:rPr lang="fr-CA" dirty="0"/>
              <a:t> Talk</a:t>
            </a:r>
            <a:br>
              <a:rPr lang="fr-CA" dirty="0"/>
            </a:br>
            <a:r>
              <a:rPr lang="fr-CA" dirty="0" err="1"/>
              <a:t>Starting</a:t>
            </a:r>
            <a:r>
              <a:rPr lang="fr-CA" dirty="0"/>
              <a:t> a Conversation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2603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Welcome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Ground</a:t>
            </a:r>
            <a:r>
              <a:rPr lang="fr-FR" dirty="0"/>
              <a:t> </a:t>
            </a:r>
            <a:r>
              <a:rPr lang="fr-FR" dirty="0" err="1"/>
              <a:t>rules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Respect the </a:t>
            </a:r>
            <a:r>
              <a:rPr lang="fr-FR" dirty="0" err="1"/>
              <a:t>privacy</a:t>
            </a:r>
            <a:r>
              <a:rPr lang="fr-FR" dirty="0"/>
              <a:t> of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by not sharing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individuals</a:t>
            </a:r>
            <a:r>
              <a:rPr lang="fr-FR" dirty="0"/>
              <a:t> </a:t>
            </a:r>
            <a:r>
              <a:rPr lang="fr-FR" dirty="0" err="1"/>
              <a:t>say</a:t>
            </a:r>
            <a:r>
              <a:rPr lang="fr-FR" dirty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outside</a:t>
            </a:r>
            <a:r>
              <a:rPr lang="fr-FR" dirty="0" smtClean="0"/>
              <a:t> </a:t>
            </a:r>
            <a:r>
              <a:rPr lang="fr-FR" dirty="0"/>
              <a:t>of the group.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okay</a:t>
            </a:r>
            <a:r>
              <a:rPr lang="fr-FR" dirty="0"/>
              <a:t> to </a:t>
            </a:r>
            <a:r>
              <a:rPr lang="fr-FR" dirty="0" err="1"/>
              <a:t>share</a:t>
            </a:r>
            <a:r>
              <a:rPr lang="fr-FR" dirty="0"/>
              <a:t> the main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discuss</a:t>
            </a:r>
            <a:r>
              <a:rPr lang="fr-FR" dirty="0"/>
              <a:t> </a:t>
            </a:r>
            <a:r>
              <a:rPr lang="fr-FR" dirty="0" err="1"/>
              <a:t>today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Listen</a:t>
            </a:r>
            <a:r>
              <a:rPr lang="fr-FR" dirty="0"/>
              <a:t> to and respect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other’s</a:t>
            </a:r>
            <a:r>
              <a:rPr lang="fr-FR" dirty="0"/>
              <a:t> opinions and perspectives.</a:t>
            </a:r>
          </a:p>
          <a:p>
            <a:pPr lvl="1"/>
            <a:r>
              <a:rPr lang="fr-FR" dirty="0"/>
              <a:t>One </a:t>
            </a:r>
            <a:r>
              <a:rPr lang="fr-FR" dirty="0" err="1"/>
              <a:t>person</a:t>
            </a:r>
            <a:r>
              <a:rPr lang="fr-FR" dirty="0"/>
              <a:t> </a:t>
            </a:r>
            <a:r>
              <a:rPr lang="fr-FR" dirty="0" err="1"/>
              <a:t>talks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a time.</a:t>
            </a:r>
          </a:p>
          <a:p>
            <a:pPr lvl="1"/>
            <a:r>
              <a:rPr lang="fr-FR" dirty="0" err="1"/>
              <a:t>Anything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5567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mental </a:t>
            </a:r>
            <a:r>
              <a:rPr lang="fr-FR" dirty="0" err="1"/>
              <a:t>health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Mental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involves</a:t>
            </a:r>
            <a:r>
              <a:rPr lang="fr-FR" dirty="0"/>
              <a:t> </a:t>
            </a:r>
            <a:r>
              <a:rPr lang="fr-FR" dirty="0" err="1"/>
              <a:t>finding</a:t>
            </a:r>
            <a:r>
              <a:rPr lang="fr-FR" dirty="0"/>
              <a:t> a balance in all aspects of life </a:t>
            </a:r>
            <a:r>
              <a:rPr lang="fr-FR" dirty="0" err="1"/>
              <a:t>including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physically</a:t>
            </a:r>
            <a:endParaRPr lang="fr-FR" dirty="0"/>
          </a:p>
          <a:p>
            <a:pPr lvl="1"/>
            <a:r>
              <a:rPr lang="fr-FR" dirty="0" err="1"/>
              <a:t>mentally</a:t>
            </a:r>
            <a:endParaRPr lang="fr-FR" dirty="0"/>
          </a:p>
          <a:p>
            <a:pPr lvl="1"/>
            <a:r>
              <a:rPr lang="fr-FR" dirty="0" err="1"/>
              <a:t>emotionally</a:t>
            </a:r>
            <a:endParaRPr lang="fr-FR" dirty="0"/>
          </a:p>
          <a:p>
            <a:pPr lvl="1"/>
            <a:r>
              <a:rPr lang="fr-FR" dirty="0" err="1"/>
              <a:t>spiritually</a:t>
            </a:r>
            <a:endParaRPr lang="fr-FR" dirty="0"/>
          </a:p>
          <a:p>
            <a:r>
              <a:rPr lang="fr-FR" dirty="0"/>
              <a:t>How do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find</a:t>
            </a:r>
            <a:r>
              <a:rPr lang="fr-FR" dirty="0"/>
              <a:t> balance in </a:t>
            </a:r>
            <a:r>
              <a:rPr lang="fr-FR" dirty="0" err="1"/>
              <a:t>your</a:t>
            </a:r>
            <a:r>
              <a:rPr lang="fr-FR" dirty="0"/>
              <a:t> life?</a:t>
            </a:r>
          </a:p>
        </p:txBody>
      </p:sp>
    </p:spTree>
    <p:extLst>
      <p:ext uri="{BB962C8B-B14F-4D97-AF65-F5344CB8AC3E}">
        <p14:creationId xmlns:p14="http://schemas.microsoft.com/office/powerpoint/2010/main" val="751499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Activity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 err="1"/>
              <a:t>Let’s</a:t>
            </a:r>
            <a:r>
              <a:rPr lang="fr-FR" dirty="0"/>
              <a:t> Talk… </a:t>
            </a:r>
            <a:br>
              <a:rPr lang="fr-FR" dirty="0"/>
            </a:br>
            <a:r>
              <a:rPr lang="fr-FR" dirty="0" err="1"/>
              <a:t>True</a:t>
            </a:r>
            <a:r>
              <a:rPr lang="fr-FR" dirty="0"/>
              <a:t> or False? </a:t>
            </a:r>
          </a:p>
        </p:txBody>
      </p:sp>
    </p:spTree>
    <p:extLst>
      <p:ext uri="{BB962C8B-B14F-4D97-AF65-F5344CB8AC3E}">
        <p14:creationId xmlns:p14="http://schemas.microsoft.com/office/powerpoint/2010/main" val="361257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1012" y="2636838"/>
            <a:ext cx="8159504" cy="1470025"/>
          </a:xfrm>
        </p:spPr>
        <p:txBody>
          <a:bodyPr/>
          <a:lstStyle/>
          <a:p>
            <a:r>
              <a:rPr lang="fr-FR" dirty="0"/>
              <a:t>One in five </a:t>
            </a:r>
            <a:r>
              <a:rPr lang="fr-FR" dirty="0" err="1"/>
              <a:t>Canadians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/>
              <a:t>experience</a:t>
            </a:r>
            <a:r>
              <a:rPr lang="fr-FR" dirty="0"/>
              <a:t> a </a:t>
            </a:r>
            <a:r>
              <a:rPr lang="fr-FR" dirty="0" err="1"/>
              <a:t>form</a:t>
            </a:r>
            <a:r>
              <a:rPr lang="fr-FR" dirty="0"/>
              <a:t> of mental </a:t>
            </a:r>
            <a:r>
              <a:rPr lang="fr-FR" dirty="0" err="1"/>
              <a:t>illness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point in </a:t>
            </a:r>
            <a:r>
              <a:rPr lang="fr-FR" dirty="0" err="1"/>
              <a:t>their</a:t>
            </a:r>
            <a:r>
              <a:rPr lang="fr-FR" dirty="0"/>
              <a:t> life.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3955" y="4436870"/>
            <a:ext cx="4423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/>
              <a:t>	-Canadian Institute of </a:t>
            </a:r>
            <a:r>
              <a:rPr lang="fr-FR" sz="1400" dirty="0" err="1"/>
              <a:t>Health</a:t>
            </a:r>
            <a:r>
              <a:rPr lang="fr-FR" sz="1400" dirty="0"/>
              <a:t> </a:t>
            </a:r>
            <a:r>
              <a:rPr lang="fr-FR" sz="1400" dirty="0" err="1"/>
              <a:t>Research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30081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How stigma </a:t>
            </a:r>
            <a:r>
              <a:rPr lang="fr-FR" dirty="0" err="1"/>
              <a:t>feels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99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Stigma is . . 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Negative attitudes (prejudice) + negative responses (discrimination) = stigma</a:t>
            </a:r>
          </a:p>
          <a:p>
            <a:r>
              <a:rPr lang="fr-FR" smtClean="0"/>
              <a:t>Stigma means thinking less of a person because of his or her condition.</a:t>
            </a:r>
          </a:p>
          <a:p>
            <a:r>
              <a:rPr lang="fr-FR" smtClean="0"/>
              <a:t>Stigma can make a person feel unwanted and shamed.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71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Stigma makes everything worse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Stigma…</a:t>
            </a:r>
          </a:p>
          <a:p>
            <a:pPr lvl="1"/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harder to deal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the </a:t>
            </a:r>
            <a:r>
              <a:rPr lang="fr-FR" dirty="0" err="1" smtClean="0"/>
              <a:t>illness</a:t>
            </a:r>
            <a:r>
              <a:rPr lang="fr-FR" dirty="0" smtClean="0"/>
              <a:t> </a:t>
            </a:r>
            <a:r>
              <a:rPr lang="fr-FR" dirty="0" err="1" smtClean="0"/>
              <a:t>itself</a:t>
            </a:r>
            <a:endParaRPr lang="fr-FR" dirty="0" smtClean="0"/>
          </a:p>
          <a:p>
            <a:pPr lvl="1"/>
            <a:r>
              <a:rPr lang="fr-FR" dirty="0" smtClean="0"/>
              <a:t>stops people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getting</a:t>
            </a:r>
            <a:r>
              <a:rPr lang="fr-FR" dirty="0" smtClean="0"/>
              <a:t> help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416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t's Talk_en_4_3">
  <a:themeElements>
    <a:clrScheme name="2_2008 09 29  Presentation_template_R3_En 1">
      <a:dk1>
        <a:srgbClr val="000000"/>
      </a:dk1>
      <a:lt1>
        <a:srgbClr val="FFFFFF"/>
      </a:lt1>
      <a:dk2>
        <a:srgbClr val="0066A4"/>
      </a:dk2>
      <a:lt2>
        <a:srgbClr val="0066A4"/>
      </a:lt2>
      <a:accent1>
        <a:srgbClr val="0066A4"/>
      </a:accent1>
      <a:accent2>
        <a:srgbClr val="0066A4"/>
      </a:accent2>
      <a:accent3>
        <a:srgbClr val="FFFFFF"/>
      </a:accent3>
      <a:accent4>
        <a:srgbClr val="000000"/>
      </a:accent4>
      <a:accent5>
        <a:srgbClr val="AAB8CF"/>
      </a:accent5>
      <a:accent6>
        <a:srgbClr val="005C94"/>
      </a:accent6>
      <a:hlink>
        <a:srgbClr val="0066A4"/>
      </a:hlink>
      <a:folHlink>
        <a:srgbClr val="0066A4"/>
      </a:folHlink>
    </a:clrScheme>
    <a:fontScheme name="2_2008 09 29  Presentation_template_R3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2_2008 09 29  Presentation_template_R3_En 1">
        <a:dk1>
          <a:srgbClr val="000000"/>
        </a:dk1>
        <a:lt1>
          <a:srgbClr val="FFFFFF"/>
        </a:lt1>
        <a:dk2>
          <a:srgbClr val="0066A4"/>
        </a:dk2>
        <a:lt2>
          <a:srgbClr val="0066A4"/>
        </a:lt2>
        <a:accent1>
          <a:srgbClr val="0066A4"/>
        </a:accent1>
        <a:accent2>
          <a:srgbClr val="0066A4"/>
        </a:accent2>
        <a:accent3>
          <a:srgbClr val="FFFFFF"/>
        </a:accent3>
        <a:accent4>
          <a:srgbClr val="000000"/>
        </a:accent4>
        <a:accent5>
          <a:srgbClr val="AAB8CF"/>
        </a:accent5>
        <a:accent6>
          <a:srgbClr val="005C94"/>
        </a:accent6>
        <a:hlink>
          <a:srgbClr val="0066A4"/>
        </a:hlink>
        <a:folHlink>
          <a:srgbClr val="0066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245</Words>
  <Application>Microsoft Office PowerPoint</Application>
  <PresentationFormat>On-screen Show (4:3)</PresentationFormat>
  <Paragraphs>39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Lucida Grande</vt:lpstr>
      <vt:lpstr>Wingdings</vt:lpstr>
      <vt:lpstr>Let's Talk_en_4_3</vt:lpstr>
      <vt:lpstr>PowerPoint Presentation</vt:lpstr>
      <vt:lpstr>Bell Let’s Talk Starting a Conversation</vt:lpstr>
      <vt:lpstr>Welcome</vt:lpstr>
      <vt:lpstr>What is mental health?</vt:lpstr>
      <vt:lpstr>Activity: Let’s Talk…  True or False? </vt:lpstr>
      <vt:lpstr>One in five Canadians  will experience a form of mental illness at some point in their life.</vt:lpstr>
      <vt:lpstr>How stigma feels</vt:lpstr>
      <vt:lpstr>Stigma is . . .</vt:lpstr>
      <vt:lpstr>Stigma makes everything worse</vt:lpstr>
      <vt:lpstr>So Let’s Talk</vt:lpstr>
      <vt:lpstr>Let’s keep talking…</vt:lpstr>
      <vt:lpstr>Thank you for being part  of this conversation.</vt:lpstr>
    </vt:vector>
  </TitlesOfParts>
  <Company>Zulu Alpha Kilo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Zulualphakilo User 3</dc:creator>
  <dc:description>Version du 20 octobre 2010</dc:description>
  <cp:lastModifiedBy>Brown, Dana</cp:lastModifiedBy>
  <cp:revision>48</cp:revision>
  <dcterms:created xsi:type="dcterms:W3CDTF">2011-03-25T19:37:07Z</dcterms:created>
  <dcterms:modified xsi:type="dcterms:W3CDTF">2017-11-17T17:02:07Z</dcterms:modified>
</cp:coreProperties>
</file>