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57" r:id="rId5"/>
    <p:sldId id="258" r:id="rId6"/>
    <p:sldId id="264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1BBE-B901-4CCD-BFE8-057C752CA5E7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56F9B-48D3-4EA5-93D8-01AD87D52D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9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  <a:p>
            <a:r>
              <a:rPr dirty="0"/>
              <a:t>Mental Distress:  </a:t>
            </a:r>
            <a:r>
              <a:rPr dirty="0" err="1"/>
              <a:t>THe</a:t>
            </a:r>
            <a:r>
              <a:rPr dirty="0"/>
              <a:t> expected and usual emotional cognitive </a:t>
            </a:r>
            <a:r>
              <a:rPr dirty="0" err="1"/>
              <a:t>behavioural</a:t>
            </a:r>
            <a:r>
              <a:rPr dirty="0"/>
              <a:t> perceptual and somatic response of an individual to external or internal stress.  It is a signal that adaptation is required and it attenuates once sufficient adaptation or removal of the stressor has occurred. Mental distress doesn't require medical </a:t>
            </a:r>
          </a:p>
          <a:p>
            <a:endParaRPr dirty="0"/>
          </a:p>
          <a:p>
            <a:r>
              <a:rPr dirty="0"/>
              <a:t>Mental Health Problem: a substantial and persistent mental distress leading to functional impairment but not meeting diagnostic criteria for a mental disorder.  It is a signal that adaption is failing and that extraordinary assistance may be required.  Medical treatments are sometimes applied if other methods of amelioration are not proving to be successful. </a:t>
            </a:r>
          </a:p>
          <a:p>
            <a:endParaRPr dirty="0"/>
          </a:p>
          <a:p>
            <a:r>
              <a:rPr dirty="0"/>
              <a:t>Mental Illness: Caused by a perturbation in usual brain function.  It can often occur regardless of the social environment</a:t>
            </a:r>
          </a:p>
          <a:p>
            <a:endParaRPr dirty="0"/>
          </a:p>
          <a:p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4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2178883A-DF21-4FCE-8FCB-E0266FADE0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5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right word</a:t>
            </a:r>
            <a:r>
              <a:rPr lang="en-US" baseline="0" dirty="0" smtClean="0"/>
              <a:t> is really important. Many times we hear teens (and adults) say “I’m so depressed.”  This indicates that depression is a feeling or emotion, when it is actually an illness.  Using the appropriate words for feelings and improving social-emotional literacy can help.  If the feeling is nervous, use the word nervous! If the feeling is devastation, say that feeling is devastation.</a:t>
            </a:r>
          </a:p>
          <a:p>
            <a:r>
              <a:rPr lang="en-US" baseline="0" dirty="0" smtClean="0"/>
              <a:t>When everyone says the word “depressed” it conveys that </a:t>
            </a:r>
            <a:r>
              <a:rPr lang="en-US" baseline="0" dirty="0" err="1" smtClean="0"/>
              <a:t>mandy</a:t>
            </a:r>
            <a:r>
              <a:rPr lang="en-US" baseline="0" dirty="0" smtClean="0"/>
              <a:t> people have illness, when they actually do not.  This same is true for saying “I’m so OCD”.  A person may be particular about details, or like things a certain way – express the need for organization, but don’t say “I’m so OCD”.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8883A-DF21-4FCE-8FCB-E0266FADE0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4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Watch out for pathologizing clinical words</a:t>
            </a:r>
          </a:p>
        </p:txBody>
      </p:sp>
    </p:spTree>
    <p:extLst>
      <p:ext uri="{BB962C8B-B14F-4D97-AF65-F5344CB8AC3E}">
        <p14:creationId xmlns:p14="http://schemas.microsoft.com/office/powerpoint/2010/main" val="425465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191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8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55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3236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18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79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42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1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0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3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23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44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57A9-2DA5-4611-A8B8-037B2C9CD37B}" type="datetimeFigureOut">
              <a:rPr lang="en-CA" smtClean="0"/>
              <a:t>15/02/2019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A232-EFE3-4719-BBB1-6482A23A7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33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800" dirty="0" smtClean="0"/>
              <a:t>Mental Health Literacy</a:t>
            </a:r>
            <a:endParaRPr lang="en-CA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10" y="2041474"/>
            <a:ext cx="6604780" cy="39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5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634" y="391678"/>
            <a:ext cx="8479367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47" dirty="0"/>
              <a:t>MENTAL </a:t>
            </a:r>
            <a:r>
              <a:rPr spc="-40" dirty="0"/>
              <a:t>HEALTH </a:t>
            </a:r>
            <a:r>
              <a:rPr spc="-13" dirty="0"/>
              <a:t>LITERACY</a:t>
            </a:r>
            <a:r>
              <a:rPr spc="13" dirty="0"/>
              <a:t> </a:t>
            </a:r>
            <a:r>
              <a:rPr spc="-7" dirty="0"/>
              <a:t>IS…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1834" y="1394813"/>
            <a:ext cx="10165488" cy="429051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en-CA" sz="2800" dirty="0"/>
              <a:t>A component of health literacy-and has been shown to have a strong positive correlation to healthy outcomes of populations and people. </a:t>
            </a:r>
          </a:p>
          <a:p>
            <a:pPr marL="16933" marR="6773">
              <a:spcBef>
                <a:spcPts val="133"/>
              </a:spcBef>
            </a:pPr>
            <a:endParaRPr lang="en-CA" sz="2667" spc="-7" dirty="0" smtClean="0">
              <a:latin typeface="Arial"/>
              <a:cs typeface="Arial"/>
            </a:endParaRPr>
          </a:p>
          <a:p>
            <a:pPr marL="16933" marR="6773">
              <a:spcBef>
                <a:spcPts val="133"/>
              </a:spcBef>
            </a:pPr>
            <a:r>
              <a:rPr lang="en-CA" sz="2667" dirty="0" smtClean="0">
                <a:latin typeface="Arial"/>
                <a:cs typeface="Arial"/>
              </a:rPr>
              <a:t>A</a:t>
            </a:r>
            <a:r>
              <a:rPr sz="2667" dirty="0" err="1" smtClean="0">
                <a:latin typeface="Arial"/>
                <a:cs typeface="Arial"/>
              </a:rPr>
              <a:t>ble</a:t>
            </a:r>
            <a:r>
              <a:rPr sz="2667" dirty="0" smtClean="0">
                <a:latin typeface="Arial"/>
                <a:cs typeface="Arial"/>
              </a:rPr>
              <a:t> </a:t>
            </a:r>
            <a:r>
              <a:rPr sz="2667" spc="-7" dirty="0">
                <a:latin typeface="Arial"/>
                <a:cs typeface="Arial"/>
              </a:rPr>
              <a:t>to </a:t>
            </a:r>
            <a:r>
              <a:rPr sz="2667" dirty="0">
                <a:latin typeface="Arial"/>
                <a:cs typeface="Arial"/>
              </a:rPr>
              <a:t>be </a:t>
            </a:r>
            <a:r>
              <a:rPr sz="2667" spc="-7" dirty="0">
                <a:latin typeface="Arial"/>
                <a:cs typeface="Arial"/>
              </a:rPr>
              <a:t>taught (to teachers </a:t>
            </a:r>
            <a:r>
              <a:rPr sz="2667" dirty="0">
                <a:latin typeface="Arial"/>
                <a:cs typeface="Arial"/>
              </a:rPr>
              <a:t>and </a:t>
            </a:r>
            <a:r>
              <a:rPr sz="2667" spc="-7" dirty="0">
                <a:latin typeface="Arial"/>
                <a:cs typeface="Arial"/>
              </a:rPr>
              <a:t>students</a:t>
            </a:r>
            <a:r>
              <a:rPr sz="2667" spc="-100" dirty="0">
                <a:latin typeface="Arial"/>
                <a:cs typeface="Arial"/>
              </a:rPr>
              <a:t> </a:t>
            </a:r>
            <a:r>
              <a:rPr sz="2667" spc="-7" dirty="0">
                <a:latin typeface="Arial"/>
                <a:cs typeface="Arial"/>
              </a:rPr>
              <a:t>alike</a:t>
            </a:r>
            <a:r>
              <a:rPr sz="2667" spc="-7" dirty="0" smtClean="0">
                <a:latin typeface="Arial"/>
                <a:cs typeface="Arial"/>
              </a:rPr>
              <a:t>)</a:t>
            </a:r>
            <a:endParaRPr lang="en-CA" sz="2667" spc="-7" dirty="0" smtClean="0">
              <a:latin typeface="Arial"/>
              <a:cs typeface="Arial"/>
            </a:endParaRPr>
          </a:p>
          <a:p>
            <a:pPr marL="16933" marR="6773">
              <a:spcBef>
                <a:spcPts val="133"/>
              </a:spcBef>
            </a:pPr>
            <a:endParaRPr sz="2667" dirty="0">
              <a:latin typeface="Arial"/>
              <a:cs typeface="Arial"/>
            </a:endParaRPr>
          </a:p>
          <a:p>
            <a:pPr marL="59265">
              <a:spcBef>
                <a:spcPts val="1292"/>
              </a:spcBef>
            </a:pPr>
            <a:r>
              <a:rPr lang="en-CA" sz="2667" dirty="0" smtClean="0">
                <a:latin typeface="Arial"/>
                <a:cs typeface="Arial"/>
              </a:rPr>
              <a:t>I</a:t>
            </a:r>
            <a:r>
              <a:rPr sz="2667" dirty="0" err="1" smtClean="0">
                <a:latin typeface="Arial"/>
                <a:cs typeface="Arial"/>
              </a:rPr>
              <a:t>deally</a:t>
            </a:r>
            <a:r>
              <a:rPr sz="2667" dirty="0" smtClean="0">
                <a:latin typeface="Arial"/>
                <a:cs typeface="Arial"/>
              </a:rPr>
              <a:t> </a:t>
            </a:r>
            <a:r>
              <a:rPr sz="2667" spc="-7" dirty="0">
                <a:latin typeface="Arial"/>
                <a:cs typeface="Arial"/>
              </a:rPr>
              <a:t>taught </a:t>
            </a:r>
            <a:r>
              <a:rPr sz="2667" dirty="0">
                <a:latin typeface="Arial"/>
                <a:cs typeface="Arial"/>
              </a:rPr>
              <a:t>in schools </a:t>
            </a:r>
            <a:r>
              <a:rPr sz="2667" spc="-13" dirty="0">
                <a:latin typeface="Arial"/>
                <a:cs typeface="Arial"/>
              </a:rPr>
              <a:t>(that’s </a:t>
            </a:r>
            <a:r>
              <a:rPr sz="2667" dirty="0">
                <a:latin typeface="Arial"/>
                <a:cs typeface="Arial"/>
              </a:rPr>
              <a:t>what schools</a:t>
            </a:r>
            <a:r>
              <a:rPr sz="2667" spc="-113" dirty="0">
                <a:latin typeface="Arial"/>
                <a:cs typeface="Arial"/>
              </a:rPr>
              <a:t> </a:t>
            </a:r>
            <a:r>
              <a:rPr sz="2667" spc="-7" dirty="0">
                <a:latin typeface="Arial"/>
                <a:cs typeface="Arial"/>
              </a:rPr>
              <a:t>do</a:t>
            </a:r>
            <a:r>
              <a:rPr sz="2667" spc="-7" dirty="0" smtClean="0">
                <a:latin typeface="Arial"/>
                <a:cs typeface="Arial"/>
              </a:rPr>
              <a:t>)</a:t>
            </a:r>
            <a:endParaRPr lang="en-CA" sz="2667" spc="-7" dirty="0" smtClean="0">
              <a:latin typeface="Arial"/>
              <a:cs typeface="Arial"/>
            </a:endParaRPr>
          </a:p>
          <a:p>
            <a:pPr marL="16933" marR="836486" indent="42332">
              <a:spcBef>
                <a:spcPts val="1287"/>
              </a:spcBef>
            </a:pPr>
            <a:endParaRPr lang="en-CA" sz="2667" dirty="0">
              <a:latin typeface="Arial"/>
              <a:cs typeface="Arial"/>
            </a:endParaRPr>
          </a:p>
          <a:p>
            <a:pPr marL="16933" marR="836486" indent="42332">
              <a:spcBef>
                <a:spcPts val="1287"/>
              </a:spcBef>
            </a:pPr>
            <a:r>
              <a:rPr lang="en-CA" sz="2667" spc="-7" dirty="0" smtClean="0">
                <a:latin typeface="Arial"/>
                <a:cs typeface="Arial"/>
              </a:rPr>
              <a:t>L</a:t>
            </a:r>
            <a:r>
              <a:rPr sz="2667" spc="-7" dirty="0" err="1" smtClean="0">
                <a:latin typeface="Arial"/>
                <a:cs typeface="Arial"/>
              </a:rPr>
              <a:t>ife</a:t>
            </a:r>
            <a:r>
              <a:rPr sz="2667" spc="-7" dirty="0" smtClean="0">
                <a:latin typeface="Arial"/>
                <a:cs typeface="Arial"/>
              </a:rPr>
              <a:t>-long </a:t>
            </a:r>
            <a:r>
              <a:rPr sz="2667" dirty="0">
                <a:latin typeface="Arial"/>
                <a:cs typeface="Arial"/>
              </a:rPr>
              <a:t>knowledge </a:t>
            </a:r>
            <a:r>
              <a:rPr sz="2667" spc="-7" dirty="0">
                <a:latin typeface="Arial"/>
                <a:cs typeface="Arial"/>
              </a:rPr>
              <a:t>that </a:t>
            </a:r>
            <a:r>
              <a:rPr sz="2667" dirty="0">
                <a:latin typeface="Arial"/>
                <a:cs typeface="Arial"/>
              </a:rPr>
              <a:t>can be used </a:t>
            </a:r>
            <a:r>
              <a:rPr sz="2667" spc="-7" dirty="0">
                <a:latin typeface="Arial"/>
                <a:cs typeface="Arial"/>
              </a:rPr>
              <a:t>for self, </a:t>
            </a:r>
            <a:r>
              <a:rPr sz="2667" spc="-33" dirty="0">
                <a:latin typeface="Arial"/>
                <a:cs typeface="Arial"/>
              </a:rPr>
              <a:t>family,  </a:t>
            </a:r>
            <a:r>
              <a:rPr sz="2667" spc="-7" dirty="0">
                <a:latin typeface="Arial"/>
                <a:cs typeface="Arial"/>
              </a:rPr>
              <a:t>friends </a:t>
            </a:r>
            <a:r>
              <a:rPr sz="2667" dirty="0">
                <a:latin typeface="Arial"/>
                <a:cs typeface="Arial"/>
              </a:rPr>
              <a:t>and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spc="-7" dirty="0">
                <a:latin typeface="Arial"/>
                <a:cs typeface="Arial"/>
              </a:rPr>
              <a:t>others</a:t>
            </a:r>
            <a:endParaRPr sz="266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47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634" y="724053"/>
            <a:ext cx="11375566" cy="594179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ts val="4460"/>
              </a:lnSpc>
              <a:spcBef>
                <a:spcPts val="133"/>
              </a:spcBef>
            </a:pPr>
            <a:r>
              <a:rPr spc="-47" dirty="0"/>
              <a:t>MENTAL </a:t>
            </a:r>
            <a:r>
              <a:rPr spc="-40" dirty="0"/>
              <a:t>HEALTH</a:t>
            </a:r>
            <a:r>
              <a:rPr spc="-7" dirty="0"/>
              <a:t> </a:t>
            </a:r>
            <a:r>
              <a:rPr spc="-40" dirty="0" smtClean="0"/>
              <a:t>LITERACY</a:t>
            </a:r>
            <a:r>
              <a:rPr lang="en-CA" spc="-40" dirty="0" smtClean="0"/>
              <a:t> </a:t>
            </a:r>
            <a:r>
              <a:rPr lang="en-CA" spc="-7" dirty="0" smtClean="0"/>
              <a:t>GOALS</a:t>
            </a:r>
            <a:endParaRPr spc="-13" dirty="0"/>
          </a:p>
        </p:txBody>
      </p:sp>
      <p:sp>
        <p:nvSpPr>
          <p:cNvPr id="6" name="object 6"/>
          <p:cNvSpPr txBox="1"/>
          <p:nvPr/>
        </p:nvSpPr>
        <p:spPr>
          <a:xfrm>
            <a:off x="638634" y="1788987"/>
            <a:ext cx="11083466" cy="365424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74133" marR="451262" indent="-4572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sz="2667" spc="-7" dirty="0">
                <a:latin typeface="Arial"/>
                <a:cs typeface="Arial"/>
              </a:rPr>
              <a:t>Understand </a:t>
            </a:r>
            <a:r>
              <a:rPr sz="2667" dirty="0">
                <a:latin typeface="Arial"/>
                <a:cs typeface="Arial"/>
              </a:rPr>
              <a:t>how </a:t>
            </a:r>
            <a:r>
              <a:rPr sz="2667" spc="-7" dirty="0">
                <a:latin typeface="Arial"/>
                <a:cs typeface="Arial"/>
              </a:rPr>
              <a:t>to obtain </a:t>
            </a:r>
            <a:r>
              <a:rPr sz="2667" dirty="0">
                <a:latin typeface="Arial"/>
                <a:cs typeface="Arial"/>
              </a:rPr>
              <a:t>and </a:t>
            </a:r>
            <a:r>
              <a:rPr sz="2667" spc="-7" dirty="0">
                <a:latin typeface="Arial"/>
                <a:cs typeface="Arial"/>
              </a:rPr>
              <a:t>maintain </a:t>
            </a:r>
            <a:r>
              <a:rPr sz="2667" dirty="0">
                <a:latin typeface="Arial"/>
                <a:cs typeface="Arial"/>
              </a:rPr>
              <a:t>good </a:t>
            </a:r>
            <a:r>
              <a:rPr sz="2667" spc="-7" dirty="0">
                <a:latin typeface="Arial"/>
                <a:cs typeface="Arial"/>
              </a:rPr>
              <a:t>mental </a:t>
            </a:r>
            <a:r>
              <a:rPr sz="2667" spc="-7" dirty="0" smtClean="0">
                <a:latin typeface="Arial"/>
                <a:cs typeface="Arial"/>
              </a:rPr>
              <a:t>health</a:t>
            </a:r>
            <a:endParaRPr sz="2667" dirty="0">
              <a:latin typeface="Arial"/>
              <a:cs typeface="Arial"/>
            </a:endParaRPr>
          </a:p>
          <a:p>
            <a:pPr marL="474133" marR="714569" indent="-457200">
              <a:spcBef>
                <a:spcPts val="1287"/>
              </a:spcBef>
              <a:buFont typeface="Arial" panose="020B0604020202020204" pitchFamily="34" charset="0"/>
              <a:buChar char="•"/>
            </a:pPr>
            <a:r>
              <a:rPr sz="2667" spc="-7" dirty="0">
                <a:latin typeface="Arial"/>
                <a:cs typeface="Arial"/>
              </a:rPr>
              <a:t>Understand </a:t>
            </a:r>
            <a:r>
              <a:rPr sz="2667" dirty="0">
                <a:latin typeface="Arial"/>
                <a:cs typeface="Arial"/>
              </a:rPr>
              <a:t>and </a:t>
            </a:r>
            <a:r>
              <a:rPr sz="2667" spc="-7" dirty="0">
                <a:latin typeface="Arial"/>
                <a:cs typeface="Arial"/>
              </a:rPr>
              <a:t>identify mental disorders </a:t>
            </a:r>
            <a:r>
              <a:rPr sz="2667" dirty="0">
                <a:latin typeface="Arial"/>
                <a:cs typeface="Arial"/>
              </a:rPr>
              <a:t>and </a:t>
            </a:r>
            <a:r>
              <a:rPr sz="2667" spc="-7" dirty="0">
                <a:latin typeface="Arial"/>
                <a:cs typeface="Arial"/>
              </a:rPr>
              <a:t>their </a:t>
            </a:r>
            <a:r>
              <a:rPr sz="2667" spc="-13" dirty="0" smtClean="0">
                <a:latin typeface="Arial"/>
                <a:cs typeface="Arial"/>
              </a:rPr>
              <a:t>treatments</a:t>
            </a:r>
            <a:endParaRPr sz="2667" dirty="0">
              <a:latin typeface="Arial"/>
              <a:cs typeface="Arial"/>
            </a:endParaRPr>
          </a:p>
          <a:p>
            <a:pPr marL="474133" indent="-457200">
              <a:spcBef>
                <a:spcPts val="1287"/>
              </a:spcBef>
              <a:buFont typeface="Arial" panose="020B0604020202020204" pitchFamily="34" charset="0"/>
              <a:buChar char="•"/>
            </a:pPr>
            <a:r>
              <a:rPr sz="2667" spc="-7" dirty="0">
                <a:latin typeface="Arial"/>
                <a:cs typeface="Arial"/>
              </a:rPr>
              <a:t>Decrease</a:t>
            </a:r>
            <a:r>
              <a:rPr sz="2667" spc="-20" dirty="0">
                <a:latin typeface="Arial"/>
                <a:cs typeface="Arial"/>
              </a:rPr>
              <a:t> </a:t>
            </a:r>
            <a:r>
              <a:rPr sz="2667" spc="-7" dirty="0">
                <a:latin typeface="Arial"/>
                <a:cs typeface="Arial"/>
              </a:rPr>
              <a:t>stigma</a:t>
            </a:r>
            <a:endParaRPr sz="2667" dirty="0">
              <a:latin typeface="Arial"/>
              <a:cs typeface="Arial"/>
            </a:endParaRPr>
          </a:p>
          <a:p>
            <a:pPr marL="474133" indent="-457200">
              <a:spcBef>
                <a:spcPts val="1292"/>
              </a:spcBef>
              <a:buFont typeface="Arial" panose="020B0604020202020204" pitchFamily="34" charset="0"/>
              <a:buChar char="•"/>
            </a:pPr>
            <a:r>
              <a:rPr sz="2667" dirty="0">
                <a:latin typeface="Arial"/>
                <a:cs typeface="Arial"/>
              </a:rPr>
              <a:t>Enhance </a:t>
            </a:r>
            <a:r>
              <a:rPr sz="2667" spc="-7" dirty="0">
                <a:latin typeface="Arial"/>
                <a:cs typeface="Arial"/>
              </a:rPr>
              <a:t>help-seeking</a:t>
            </a:r>
            <a:r>
              <a:rPr sz="2667" spc="-27" dirty="0">
                <a:latin typeface="Arial"/>
                <a:cs typeface="Arial"/>
              </a:rPr>
              <a:t> </a:t>
            </a:r>
            <a:r>
              <a:rPr sz="2667" spc="-13" dirty="0">
                <a:latin typeface="Arial"/>
                <a:cs typeface="Arial"/>
              </a:rPr>
              <a:t>efficacy:</a:t>
            </a:r>
            <a:endParaRPr sz="2667" dirty="0">
              <a:latin typeface="Arial"/>
              <a:cs typeface="Arial"/>
            </a:endParaRPr>
          </a:p>
          <a:p>
            <a:pPr marL="855112" indent="-380990">
              <a:buChar char="➢"/>
              <a:tabLst>
                <a:tab pos="855112" algn="l"/>
              </a:tabLst>
            </a:pPr>
            <a:r>
              <a:rPr sz="2400" spc="-7" dirty="0">
                <a:latin typeface="Arial"/>
                <a:cs typeface="Arial"/>
              </a:rPr>
              <a:t>know where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3" dirty="0">
                <a:latin typeface="Arial"/>
                <a:cs typeface="Arial"/>
              </a:rPr>
              <a:t> </a:t>
            </a:r>
            <a:r>
              <a:rPr sz="2400" spc="-7" dirty="0">
                <a:latin typeface="Arial"/>
                <a:cs typeface="Arial"/>
              </a:rPr>
              <a:t>go</a:t>
            </a:r>
            <a:endParaRPr sz="2400" dirty="0">
              <a:latin typeface="Arial"/>
              <a:cs typeface="Arial"/>
            </a:endParaRPr>
          </a:p>
          <a:p>
            <a:pPr marL="855112" indent="-380990">
              <a:spcBef>
                <a:spcPts val="7"/>
              </a:spcBef>
              <a:buChar char="➢"/>
              <a:tabLst>
                <a:tab pos="855112" algn="l"/>
              </a:tabLst>
            </a:pPr>
            <a:r>
              <a:rPr sz="2400" spc="-7" dirty="0">
                <a:latin typeface="Arial"/>
                <a:cs typeface="Arial"/>
              </a:rPr>
              <a:t>know when to go</a:t>
            </a:r>
            <a:endParaRPr sz="2400" dirty="0">
              <a:latin typeface="Arial"/>
              <a:cs typeface="Arial"/>
            </a:endParaRPr>
          </a:p>
          <a:p>
            <a:pPr marL="855112" indent="-380990">
              <a:lnSpc>
                <a:spcPts val="2860"/>
              </a:lnSpc>
              <a:spcBef>
                <a:spcPts val="7"/>
              </a:spcBef>
              <a:buChar char="➢"/>
              <a:tabLst>
                <a:tab pos="855112" algn="l"/>
              </a:tabLst>
            </a:pPr>
            <a:r>
              <a:rPr sz="2400" spc="-7" dirty="0">
                <a:latin typeface="Arial"/>
                <a:cs typeface="Arial"/>
              </a:rPr>
              <a:t>know what to expect when you get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7" dirty="0">
                <a:latin typeface="Arial"/>
                <a:cs typeface="Arial"/>
              </a:rPr>
              <a:t>there</a:t>
            </a:r>
            <a:endParaRPr sz="2400" dirty="0">
              <a:latin typeface="Arial"/>
              <a:cs typeface="Arial"/>
            </a:endParaRPr>
          </a:p>
          <a:p>
            <a:pPr marL="855112" marR="6773" indent="-380990">
              <a:lnSpc>
                <a:spcPts val="2893"/>
              </a:lnSpc>
              <a:spcBef>
                <a:spcPts val="67"/>
              </a:spcBef>
              <a:buChar char="➢"/>
              <a:tabLst>
                <a:tab pos="855112" algn="l"/>
              </a:tabLst>
            </a:pPr>
            <a:r>
              <a:rPr sz="2400" spc="-7" dirty="0">
                <a:latin typeface="Arial"/>
                <a:cs typeface="Arial"/>
              </a:rPr>
              <a:t>know how to increase likelihood of “best available </a:t>
            </a:r>
            <a:r>
              <a:rPr sz="2400" spc="-113" dirty="0">
                <a:latin typeface="Arial"/>
                <a:cs typeface="Arial"/>
              </a:rPr>
              <a:t>care”  </a:t>
            </a:r>
            <a:r>
              <a:rPr sz="2400" dirty="0">
                <a:latin typeface="Arial"/>
                <a:cs typeface="Arial"/>
              </a:rPr>
              <a:t>(skills </a:t>
            </a:r>
            <a:r>
              <a:rPr sz="2400" spc="-7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7" dirty="0">
                <a:latin typeface="Arial"/>
                <a:cs typeface="Arial"/>
              </a:rPr>
              <a:t>tools)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62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dirty="0"/>
              <a:t>What do these words mean?</a:t>
            </a:r>
          </a:p>
        </p:txBody>
      </p:sp>
      <p:sp>
        <p:nvSpPr>
          <p:cNvPr id="180" name="Shape 180"/>
          <p:cNvSpPr/>
          <p:nvPr/>
        </p:nvSpPr>
        <p:spPr>
          <a:xfrm>
            <a:off x="3478503" y="4407937"/>
            <a:ext cx="5247977" cy="1053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87" y="0"/>
                </a:moveTo>
                <a:lnTo>
                  <a:pt x="0" y="21547"/>
                </a:lnTo>
                <a:lnTo>
                  <a:pt x="21600" y="21600"/>
                </a:lnTo>
                <a:lnTo>
                  <a:pt x="18525" y="208"/>
                </a:lnTo>
                <a:lnTo>
                  <a:pt x="3087" y="0"/>
                </a:lnTo>
                <a:close/>
              </a:path>
            </a:pathLst>
          </a:custGeom>
          <a:solidFill>
            <a:srgbClr val="407AAA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CA" sz="1687" dirty="0" smtClean="0"/>
              <a:t>                                   </a:t>
            </a:r>
            <a:r>
              <a:rPr sz="1687" dirty="0" smtClean="0"/>
              <a:t>Mental </a:t>
            </a:r>
            <a:r>
              <a:rPr sz="1687" dirty="0"/>
              <a:t>Distress</a:t>
            </a:r>
          </a:p>
        </p:txBody>
      </p:sp>
      <p:sp>
        <p:nvSpPr>
          <p:cNvPr id="181" name="Shape 181"/>
          <p:cNvSpPr/>
          <p:nvPr/>
        </p:nvSpPr>
        <p:spPr>
          <a:xfrm>
            <a:off x="4986203" y="1694907"/>
            <a:ext cx="2232577" cy="1541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9AAE1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 dirty="0"/>
          </a:p>
        </p:txBody>
      </p:sp>
      <p:sp>
        <p:nvSpPr>
          <p:cNvPr id="182" name="Shape 182"/>
          <p:cNvSpPr/>
          <p:nvPr/>
        </p:nvSpPr>
        <p:spPr>
          <a:xfrm>
            <a:off x="4229215" y="3291392"/>
            <a:ext cx="3733571" cy="1061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45" y="0"/>
                </a:moveTo>
                <a:lnTo>
                  <a:pt x="0" y="21480"/>
                </a:lnTo>
                <a:lnTo>
                  <a:pt x="21600" y="21600"/>
                </a:lnTo>
                <a:lnTo>
                  <a:pt x="17301" y="159"/>
                </a:lnTo>
                <a:lnTo>
                  <a:pt x="4345" y="0"/>
                </a:lnTo>
                <a:close/>
              </a:path>
            </a:pathLst>
          </a:custGeom>
          <a:solidFill>
            <a:srgbClr val="78A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CA" sz="1687" dirty="0" smtClean="0"/>
              <a:t>                   M</a:t>
            </a:r>
            <a:r>
              <a:rPr sz="1687" dirty="0" err="1" smtClean="0"/>
              <a:t>ental</a:t>
            </a:r>
            <a:r>
              <a:rPr lang="en-CA" sz="1687" dirty="0" smtClean="0"/>
              <a:t> Health</a:t>
            </a:r>
            <a:r>
              <a:rPr sz="1687" dirty="0" smtClean="0"/>
              <a:t> </a:t>
            </a:r>
            <a:r>
              <a:rPr sz="1687" dirty="0"/>
              <a:t>Problem</a:t>
            </a:r>
          </a:p>
        </p:txBody>
      </p:sp>
      <p:sp>
        <p:nvSpPr>
          <p:cNvPr id="183" name="Shape 183"/>
          <p:cNvSpPr/>
          <p:nvPr/>
        </p:nvSpPr>
        <p:spPr>
          <a:xfrm>
            <a:off x="2722541" y="5515982"/>
            <a:ext cx="6746918" cy="1030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07" y="0"/>
                </a:moveTo>
                <a:lnTo>
                  <a:pt x="0" y="21600"/>
                </a:lnTo>
                <a:lnTo>
                  <a:pt x="21600" y="21455"/>
                </a:lnTo>
                <a:lnTo>
                  <a:pt x="19255" y="11"/>
                </a:lnTo>
                <a:lnTo>
                  <a:pt x="2407" y="0"/>
                </a:lnTo>
                <a:close/>
              </a:path>
            </a:pathLst>
          </a:custGeom>
          <a:solidFill>
            <a:srgbClr val="004479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CA" sz="1687" dirty="0" smtClean="0"/>
              <a:t>                                      </a:t>
            </a:r>
            <a:r>
              <a:rPr sz="1687" dirty="0" smtClean="0"/>
              <a:t>No </a:t>
            </a:r>
            <a:r>
              <a:rPr sz="1687" dirty="0"/>
              <a:t>Distress, Problem or Disorder</a:t>
            </a:r>
          </a:p>
        </p:txBody>
      </p:sp>
      <p:sp>
        <p:nvSpPr>
          <p:cNvPr id="184" name="Shape 184"/>
          <p:cNvSpPr/>
          <p:nvPr/>
        </p:nvSpPr>
        <p:spPr>
          <a:xfrm>
            <a:off x="5680358" y="2198309"/>
            <a:ext cx="1416049" cy="85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sz="1687" dirty="0"/>
              <a:t>Mental Disorder/ Illness</a:t>
            </a:r>
          </a:p>
        </p:txBody>
      </p:sp>
    </p:spTree>
    <p:extLst>
      <p:ext uri="{BB962C8B-B14F-4D97-AF65-F5344CB8AC3E}">
        <p14:creationId xmlns:p14="http://schemas.microsoft.com/office/powerpoint/2010/main" val="1151545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gA9WEDBVb6_RPg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3006" y="514470"/>
            <a:ext cx="3788183" cy="55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1021" y="621620"/>
            <a:ext cx="8588147" cy="46828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en-CA" sz="1400"/>
          </a:p>
        </p:txBody>
      </p:sp>
      <p:sp>
        <p:nvSpPr>
          <p:cNvPr id="8" name="文本框 7"/>
          <p:cNvSpPr txBox="1"/>
          <p:nvPr/>
        </p:nvSpPr>
        <p:spPr>
          <a:xfrm>
            <a:off x="1339898" y="478654"/>
            <a:ext cx="8276765" cy="500135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r>
              <a:rPr lang="en-CA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USE THE RIGHT WORDS</a:t>
            </a:r>
          </a:p>
        </p:txBody>
      </p:sp>
      <p:graphicFrame>
        <p:nvGraphicFramePr>
          <p:cNvPr id="14" name="Table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907681"/>
              </p:ext>
            </p:extLst>
          </p:nvPr>
        </p:nvGraphicFramePr>
        <p:xfrm>
          <a:off x="1600201" y="1803679"/>
          <a:ext cx="8115300" cy="3962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5265">
                <a:tc>
                  <a:txBody>
                    <a:bodyPr/>
                    <a:lstStyle/>
                    <a:p>
                      <a:r>
                        <a:rPr lang="en-US" sz="1600" dirty="0"/>
                        <a:t>Pyramid</a:t>
                      </a:r>
                      <a:r>
                        <a:rPr lang="en-US" sz="1600" baseline="0" dirty="0"/>
                        <a:t> Position</a:t>
                      </a:r>
                      <a:endParaRPr lang="en-US" sz="1600" dirty="0"/>
                    </a:p>
                  </a:txBody>
                  <a:tcPr marL="82225" marR="82225" marT="41117" marB="411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Event</a:t>
                      </a:r>
                    </a:p>
                  </a:txBody>
                  <a:tcPr marL="82225" marR="82225" marT="41117" marB="411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Word</a:t>
                      </a:r>
                    </a:p>
                  </a:txBody>
                  <a:tcPr marL="82225" marR="82225" marT="41117" marB="411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265">
                <a:tc>
                  <a:txBody>
                    <a:bodyPr/>
                    <a:lstStyle/>
                    <a:p>
                      <a:r>
                        <a:rPr lang="en-US" sz="1600" dirty="0"/>
                        <a:t>Distress</a:t>
                      </a:r>
                    </a:p>
                  </a:txBody>
                  <a:tcPr marL="82225" marR="82225" marT="41117" marB="411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Lost my keys</a:t>
                      </a:r>
                    </a:p>
                  </a:txBody>
                  <a:tcPr marL="82225" marR="82225" marT="41117" marB="411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Agitated</a:t>
                      </a:r>
                    </a:p>
                  </a:txBody>
                  <a:tcPr marL="82225" marR="82225" marT="41117" marB="411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265">
                <a:tc>
                  <a:txBody>
                    <a:bodyPr/>
                    <a:lstStyle/>
                    <a:p>
                      <a:r>
                        <a:rPr lang="en-US" sz="1600" dirty="0"/>
                        <a:t>Distress</a:t>
                      </a:r>
                    </a:p>
                  </a:txBody>
                  <a:tcPr marL="82225" marR="82225" marT="41117" marB="411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Did not make the team</a:t>
                      </a:r>
                    </a:p>
                  </a:txBody>
                  <a:tcPr marL="82225" marR="82225" marT="41117" marB="411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Disappointed</a:t>
                      </a:r>
                    </a:p>
                  </a:txBody>
                  <a:tcPr marL="82225" marR="82225" marT="41117" marB="411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265">
                <a:tc>
                  <a:txBody>
                    <a:bodyPr/>
                    <a:lstStyle/>
                    <a:p>
                      <a:r>
                        <a:rPr lang="en-US" sz="1600" dirty="0"/>
                        <a:t>Distress</a:t>
                      </a:r>
                    </a:p>
                  </a:txBody>
                  <a:tcPr marL="82225" marR="82225" marT="41117" marB="411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Going on a first date </a:t>
                      </a:r>
                    </a:p>
                  </a:txBody>
                  <a:tcPr marL="82225" marR="82225" marT="41117" marB="411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Nervous</a:t>
                      </a:r>
                    </a:p>
                  </a:txBody>
                  <a:tcPr marL="82225" marR="82225" marT="41117" marB="411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265">
                <a:tc>
                  <a:txBody>
                    <a:bodyPr/>
                    <a:lstStyle/>
                    <a:p>
                      <a:r>
                        <a:rPr lang="en-US" sz="1600" dirty="0"/>
                        <a:t>Problem</a:t>
                      </a:r>
                    </a:p>
                  </a:txBody>
                  <a:tcPr marL="82225" marR="82225" marT="41117" marB="4111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Parent dies</a:t>
                      </a:r>
                    </a:p>
                  </a:txBody>
                  <a:tcPr marL="82225" marR="82225" marT="41117" marB="4111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Grief</a:t>
                      </a:r>
                    </a:p>
                  </a:txBody>
                  <a:tcPr marL="82225" marR="82225" marT="41117" marB="4111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265">
                <a:tc>
                  <a:txBody>
                    <a:bodyPr/>
                    <a:lstStyle/>
                    <a:p>
                      <a:r>
                        <a:rPr lang="en-US" sz="1600" dirty="0"/>
                        <a:t>Problem</a:t>
                      </a:r>
                    </a:p>
                  </a:txBody>
                  <a:tcPr marL="82225" marR="82225" marT="41117" marB="4111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Lost my Job</a:t>
                      </a:r>
                    </a:p>
                  </a:txBody>
                  <a:tcPr marL="82225" marR="82225" marT="41117" marB="4111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Demoralization</a:t>
                      </a:r>
                    </a:p>
                  </a:txBody>
                  <a:tcPr marL="82225" marR="82225" marT="41117" marB="4111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265">
                <a:tc>
                  <a:txBody>
                    <a:bodyPr/>
                    <a:lstStyle/>
                    <a:p>
                      <a:r>
                        <a:rPr lang="en-US" sz="1600" dirty="0"/>
                        <a:t>Problem</a:t>
                      </a:r>
                    </a:p>
                  </a:txBody>
                  <a:tcPr marL="82225" marR="82225" marT="41117" marB="4111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Romantic</a:t>
                      </a:r>
                      <a:r>
                        <a:rPr lang="en-US" sz="1600" baseline="0" dirty="0"/>
                        <a:t> Breakup</a:t>
                      </a:r>
                      <a:endParaRPr lang="en-US" sz="1600" dirty="0"/>
                    </a:p>
                  </a:txBody>
                  <a:tcPr marL="82225" marR="82225" marT="41117" marB="4111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Devastated</a:t>
                      </a:r>
                    </a:p>
                  </a:txBody>
                  <a:tcPr marL="82225" marR="82225" marT="41117" marB="4111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265">
                <a:tc>
                  <a:txBody>
                    <a:bodyPr/>
                    <a:lstStyle/>
                    <a:p>
                      <a:r>
                        <a:rPr lang="en-US" sz="1600" dirty="0"/>
                        <a:t>Disorder</a:t>
                      </a:r>
                    </a:p>
                  </a:txBody>
                  <a:tcPr marL="82225" marR="82225" marT="41117" marB="411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None necessary</a:t>
                      </a:r>
                    </a:p>
                  </a:txBody>
                  <a:tcPr marL="82225" marR="82225" marT="41117" marB="411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DEPRESSION</a:t>
                      </a:r>
                    </a:p>
                  </a:txBody>
                  <a:tcPr marL="82225" marR="82225" marT="41117" marB="4111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2" descr="https://www.ywcalgary.ca/wp-content/uploads/2016/10/Your-words-have-po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34" y="292592"/>
            <a:ext cx="4288731" cy="13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397669" y="-144323"/>
            <a:ext cx="11222831" cy="2321719"/>
          </a:xfrm>
          <a:prstGeom prst="rect">
            <a:avLst/>
          </a:prstGeom>
        </p:spPr>
        <p:txBody>
          <a:bodyPr/>
          <a:lstStyle/>
          <a:p>
            <a:r>
              <a:rPr dirty="0"/>
              <a:t>Clarity is essential: “Depression”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5345987" y="1965436"/>
            <a:ext cx="5267431" cy="4732447"/>
            <a:chOff x="0" y="0"/>
            <a:chExt cx="12114609" cy="8694600"/>
          </a:xfrm>
        </p:grpSpPr>
        <p:sp>
          <p:nvSpPr>
            <p:cNvPr id="189" name="Shape 189"/>
            <p:cNvSpPr/>
            <p:nvPr/>
          </p:nvSpPr>
          <p:spPr>
            <a:xfrm>
              <a:off x="0" y="6262851"/>
              <a:ext cx="12114609" cy="243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7" y="0"/>
                  </a:moveTo>
                  <a:lnTo>
                    <a:pt x="0" y="21547"/>
                  </a:lnTo>
                  <a:lnTo>
                    <a:pt x="21600" y="21600"/>
                  </a:lnTo>
                  <a:lnTo>
                    <a:pt x="18525" y="208"/>
                  </a:lnTo>
                  <a:lnTo>
                    <a:pt x="3087" y="0"/>
                  </a:lnTo>
                  <a:close/>
                </a:path>
              </a:pathLst>
            </a:custGeom>
            <a:solidFill>
              <a:srgbClr val="407AAA"/>
            </a:solid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rPr lang="en-CA" sz="1687" dirty="0" smtClean="0"/>
                <a:t>                                      </a:t>
              </a:r>
              <a:r>
                <a:rPr sz="1687" dirty="0" smtClean="0"/>
                <a:t>Mental </a:t>
              </a:r>
              <a:r>
                <a:rPr sz="1687" dirty="0"/>
                <a:t>Distress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3480427" y="0"/>
              <a:ext cx="5153754" cy="3559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9AAE1"/>
            </a:solid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191" name="Shape 191"/>
            <p:cNvSpPr/>
            <p:nvPr/>
          </p:nvSpPr>
          <p:spPr>
            <a:xfrm>
              <a:off x="1782928" y="3615717"/>
              <a:ext cx="8618702" cy="245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45" y="0"/>
                  </a:moveTo>
                  <a:lnTo>
                    <a:pt x="0" y="21480"/>
                  </a:lnTo>
                  <a:lnTo>
                    <a:pt x="21600" y="21600"/>
                  </a:lnTo>
                  <a:lnTo>
                    <a:pt x="17301" y="159"/>
                  </a:lnTo>
                  <a:lnTo>
                    <a:pt x="4345" y="0"/>
                  </a:lnTo>
                  <a:close/>
                </a:path>
              </a:pathLst>
            </a:custGeom>
            <a:solidFill>
              <a:srgbClr val="78AC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rPr lang="en-CA" sz="1687" dirty="0" smtClean="0"/>
                <a:t>                   </a:t>
              </a:r>
              <a:r>
                <a:rPr sz="1687" dirty="0" smtClean="0"/>
                <a:t>Mental </a:t>
              </a:r>
              <a:r>
                <a:rPr lang="en-CA" sz="1687" dirty="0" smtClean="0"/>
                <a:t>Health </a:t>
              </a:r>
              <a:r>
                <a:rPr sz="1687" dirty="0" smtClean="0"/>
                <a:t>Problem</a:t>
              </a:r>
              <a:endParaRPr sz="1687" dirty="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4992310" y="1351784"/>
              <a:ext cx="3268857" cy="1958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rPr sz="1687" dirty="0"/>
                <a:t>Mental Disorder/ Illness</a:t>
              </a:r>
            </a:p>
          </p:txBody>
        </p:sp>
      </p:grpSp>
      <p:sp>
        <p:nvSpPr>
          <p:cNvPr id="194" name="Shape 194"/>
          <p:cNvSpPr/>
          <p:nvPr/>
        </p:nvSpPr>
        <p:spPr>
          <a:xfrm>
            <a:off x="3777075" y="2545396"/>
            <a:ext cx="1700851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29AAE1"/>
                </a:solidFill>
              </a:defRPr>
            </a:lvl1pPr>
          </a:lstStyle>
          <a:p>
            <a:r>
              <a:rPr sz="2800" dirty="0" err="1" smtClean="0"/>
              <a:t>Depre</a:t>
            </a:r>
            <a:r>
              <a:rPr lang="en-CA" sz="2800" dirty="0" err="1" smtClean="0"/>
              <a:t>ssion</a:t>
            </a:r>
            <a:endParaRPr sz="2800" dirty="0"/>
          </a:p>
        </p:txBody>
      </p:sp>
      <p:sp>
        <p:nvSpPr>
          <p:cNvPr id="195" name="Shape 195"/>
          <p:cNvSpPr/>
          <p:nvPr/>
        </p:nvSpPr>
        <p:spPr>
          <a:xfrm>
            <a:off x="1164952" y="3906183"/>
            <a:ext cx="3591359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>
                <a:solidFill>
                  <a:srgbClr val="78ACFF"/>
                </a:solidFill>
              </a:defRPr>
            </a:lvl1pPr>
          </a:lstStyle>
          <a:p>
            <a:r>
              <a:rPr sz="2400" dirty="0"/>
              <a:t>Demoralized, Disengaged, Disenfranchised</a:t>
            </a:r>
          </a:p>
        </p:txBody>
      </p:sp>
      <p:sp>
        <p:nvSpPr>
          <p:cNvPr id="196" name="Shape 196"/>
          <p:cNvSpPr/>
          <p:nvPr/>
        </p:nvSpPr>
        <p:spPr>
          <a:xfrm>
            <a:off x="1164952" y="5563000"/>
            <a:ext cx="511550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>
                <a:solidFill>
                  <a:srgbClr val="407AAA"/>
                </a:solidFill>
              </a:defRPr>
            </a:lvl1pPr>
          </a:lstStyle>
          <a:p>
            <a:r>
              <a:rPr sz="2400" dirty="0"/>
              <a:t>Unhappy, Disappointed, </a:t>
            </a:r>
            <a:endParaRPr lang="en-CA" sz="2400" dirty="0" smtClean="0"/>
          </a:p>
          <a:p>
            <a:r>
              <a:rPr sz="2400" dirty="0" smtClean="0"/>
              <a:t>Disgruntled</a:t>
            </a:r>
            <a:endParaRPr sz="2400" dirty="0"/>
          </a:p>
        </p:txBody>
      </p:sp>
      <p:sp>
        <p:nvSpPr>
          <p:cNvPr id="197" name="Shape 197"/>
          <p:cNvSpPr/>
          <p:nvPr/>
        </p:nvSpPr>
        <p:spPr>
          <a:xfrm>
            <a:off x="6461488" y="2630044"/>
            <a:ext cx="892969" cy="357219"/>
          </a:xfrm>
          <a:prstGeom prst="rightArrow">
            <a:avLst>
              <a:gd name="adj1" fmla="val 32000"/>
              <a:gd name="adj2" fmla="val 159986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98" name="Shape 198"/>
          <p:cNvSpPr/>
          <p:nvPr/>
        </p:nvSpPr>
        <p:spPr>
          <a:xfrm>
            <a:off x="4309827" y="5976009"/>
            <a:ext cx="892969" cy="357219"/>
          </a:xfrm>
          <a:prstGeom prst="rightArrow">
            <a:avLst>
              <a:gd name="adj1" fmla="val 32000"/>
              <a:gd name="adj2" fmla="val 159986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99" name="Shape 199"/>
          <p:cNvSpPr/>
          <p:nvPr/>
        </p:nvSpPr>
        <p:spPr>
          <a:xfrm>
            <a:off x="5401685" y="4281297"/>
            <a:ext cx="892969" cy="357219"/>
          </a:xfrm>
          <a:prstGeom prst="rightArrow">
            <a:avLst>
              <a:gd name="adj1" fmla="val 32000"/>
              <a:gd name="adj2" fmla="val 159986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2715880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501</Words>
  <Application>Microsoft Office PowerPoint</Application>
  <PresentationFormat>Widescreen</PresentationFormat>
  <Paragraphs>70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Mental Health Literacy</vt:lpstr>
      <vt:lpstr>MENTAL HEALTH LITERACY IS…</vt:lpstr>
      <vt:lpstr>MENTAL HEALTH LITERACY GOALS</vt:lpstr>
      <vt:lpstr>What do these words mean?</vt:lpstr>
      <vt:lpstr>PowerPoint Presentation</vt:lpstr>
      <vt:lpstr>PowerPoint Presentation</vt:lpstr>
      <vt:lpstr>Clarity is essential: “Depression”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Literacy; Language Matters</dc:title>
  <dc:creator>Sue Dorey</dc:creator>
  <cp:lastModifiedBy>Sue Dorey</cp:lastModifiedBy>
  <cp:revision>7</cp:revision>
  <dcterms:created xsi:type="dcterms:W3CDTF">2019-02-14T23:58:11Z</dcterms:created>
  <dcterms:modified xsi:type="dcterms:W3CDTF">2019-02-15T23:10:00Z</dcterms:modified>
</cp:coreProperties>
</file>