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8" r:id="rId2"/>
    <p:sldId id="267" r:id="rId3"/>
    <p:sldId id="265" r:id="rId4"/>
    <p:sldId id="264" r:id="rId5"/>
    <p:sldId id="259" r:id="rId6"/>
    <p:sldId id="266" r:id="rId7"/>
    <p:sldId id="284" r:id="rId8"/>
    <p:sldId id="285" r:id="rId9"/>
    <p:sldId id="286" r:id="rId10"/>
    <p:sldId id="287" r:id="rId11"/>
    <p:sldId id="291" r:id="rId12"/>
    <p:sldId id="275"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66FF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44" d="100"/>
          <a:sy n="44"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D71A0-FB1B-4820-9956-60973756C239}"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FCEBF-B417-424F-BA0A-91BB3C7A99B1}" type="slidenum">
              <a:rPr lang="en-US" smtClean="0"/>
              <a:t>‹#›</a:t>
            </a:fld>
            <a:endParaRPr lang="en-US"/>
          </a:p>
        </p:txBody>
      </p:sp>
    </p:spTree>
    <p:extLst>
      <p:ext uri="{BB962C8B-B14F-4D97-AF65-F5344CB8AC3E}">
        <p14:creationId xmlns:p14="http://schemas.microsoft.com/office/powerpoint/2010/main" val="230293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b="1" dirty="0" err="1"/>
              <a:t>Smilansky</a:t>
            </a:r>
            <a:r>
              <a:rPr lang="en-US" b="1" dirty="0"/>
              <a:t>, 1968)</a:t>
            </a:r>
          </a:p>
          <a:p>
            <a:r>
              <a:rPr lang="en-US" b="1" dirty="0"/>
              <a:t>Functional Play – exploratory, </a:t>
            </a:r>
            <a:r>
              <a:rPr lang="en-US" b="1" dirty="0" err="1"/>
              <a:t>experiemental</a:t>
            </a:r>
            <a:r>
              <a:rPr lang="en-US" b="1" dirty="0"/>
              <a:t> (functions and properties of objects)</a:t>
            </a:r>
          </a:p>
          <a:p>
            <a:r>
              <a:rPr lang="en-US" b="1" dirty="0"/>
              <a:t>Constructive Play – Building structures/ creations</a:t>
            </a:r>
          </a:p>
          <a:p>
            <a:r>
              <a:rPr lang="en-US" b="1" dirty="0"/>
              <a:t>Dramatic Play – Socio-dramatic – sets goals and tasks through narrative structure – exploring roles and </a:t>
            </a:r>
            <a:r>
              <a:rPr lang="en-US" b="1" dirty="0" err="1"/>
              <a:t>scenerios</a:t>
            </a:r>
            <a:r>
              <a:rPr lang="en-US" b="1" dirty="0"/>
              <a:t> – helps to expand beliefs, desires and intentions.</a:t>
            </a:r>
          </a:p>
          <a:p>
            <a:r>
              <a:rPr lang="en-US" b="1" dirty="0"/>
              <a:t>Games with rules – table games and physical/movement games</a:t>
            </a:r>
          </a:p>
          <a:p>
            <a:r>
              <a:rPr lang="en-US" b="1" dirty="0"/>
              <a:t>Physically active play – creativity, self-control and discipline (executive functioning) – Outdoor play, big-body play</a:t>
            </a:r>
          </a:p>
          <a:p>
            <a:endParaRPr lang="en-US" b="1" dirty="0"/>
          </a:p>
          <a:p>
            <a:endParaRPr lang="en-US" dirty="0"/>
          </a:p>
        </p:txBody>
      </p:sp>
      <p:sp>
        <p:nvSpPr>
          <p:cNvPr id="4" name="Slide Number Placeholder 3"/>
          <p:cNvSpPr>
            <a:spLocks noGrp="1"/>
          </p:cNvSpPr>
          <p:nvPr>
            <p:ph type="sldNum" sz="quarter" idx="10"/>
          </p:nvPr>
        </p:nvSpPr>
        <p:spPr/>
        <p:txBody>
          <a:bodyPr/>
          <a:lstStyle/>
          <a:p>
            <a:fld id="{30089F40-CF68-A740-8EB3-7EFCF9B8C225}" type="slidenum">
              <a:rPr lang="en-US" smtClean="0"/>
              <a:t>8</a:t>
            </a:fld>
            <a:endParaRPr lang="en-US"/>
          </a:p>
        </p:txBody>
      </p:sp>
    </p:spTree>
    <p:extLst>
      <p:ext uri="{BB962C8B-B14F-4D97-AF65-F5344CB8AC3E}">
        <p14:creationId xmlns:p14="http://schemas.microsoft.com/office/powerpoint/2010/main" val="401438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089F40-CF68-A740-8EB3-7EFCF9B8C225}" type="slidenum">
              <a:rPr lang="en-US" smtClean="0"/>
              <a:t>9</a:t>
            </a:fld>
            <a:endParaRPr lang="en-US"/>
          </a:p>
        </p:txBody>
      </p:sp>
    </p:spTree>
    <p:extLst>
      <p:ext uri="{BB962C8B-B14F-4D97-AF65-F5344CB8AC3E}">
        <p14:creationId xmlns:p14="http://schemas.microsoft.com/office/powerpoint/2010/main" val="354686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089F40-CF68-A740-8EB3-7EFCF9B8C225}" type="slidenum">
              <a:rPr lang="en-US" smtClean="0"/>
              <a:t>10</a:t>
            </a:fld>
            <a:endParaRPr lang="en-US"/>
          </a:p>
        </p:txBody>
      </p:sp>
    </p:spTree>
    <p:extLst>
      <p:ext uri="{BB962C8B-B14F-4D97-AF65-F5344CB8AC3E}">
        <p14:creationId xmlns:p14="http://schemas.microsoft.com/office/powerpoint/2010/main" val="157874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089F40-CF68-A740-8EB3-7EFCF9B8C225}" type="slidenum">
              <a:rPr lang="en-US" smtClean="0"/>
              <a:t>12</a:t>
            </a:fld>
            <a:endParaRPr lang="en-US"/>
          </a:p>
        </p:txBody>
      </p:sp>
    </p:spTree>
    <p:extLst>
      <p:ext uri="{BB962C8B-B14F-4D97-AF65-F5344CB8AC3E}">
        <p14:creationId xmlns:p14="http://schemas.microsoft.com/office/powerpoint/2010/main" val="3216412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6220-43CC-4A19-AD08-FB1D2B8E0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467B7-F9F2-4FBF-A450-86EC5B6C6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684A7-10CD-4477-82BD-E76F8D67EEDD}"/>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E7D0FE45-8096-4960-800E-107FAEA9F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3764B-93B5-4406-9F90-638068DB12D1}"/>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264356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1122-99A2-4C90-BD37-4744DBC8C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101F3-7FD4-42F0-BD1E-09FB318ED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1959-2E9E-45D8-9CAC-C3C3DA77EAEA}"/>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DE31A35D-B38F-4CEA-9AF2-CA0FCBA92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98C49-C412-4DFF-9852-2F975601C295}"/>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281431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E8074D-686F-499A-B244-E1B2E9BE1C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449AC6-4E73-48ED-95F4-CFFB00599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76AF-CF2D-4360-B185-67B70917315A}"/>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B75A0A1E-A8F9-4DB6-88BD-4311149DB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FAA2F-A762-4726-B666-02BECE135F0B}"/>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1416636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014A-B810-4070-B9BF-12828B172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DCF19-FF96-421F-9421-4A7146697A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A82FE-DEED-4C62-AFFB-B5DDA5C2971D}"/>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A7D4D2CA-0BE5-4C93-969B-F897EBE64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C993B-4697-45CC-B824-EA6BBB123DE4}"/>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133222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38F2-FF39-4E5A-AC6D-1C0FC9C86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B4DFC-0628-4849-84F6-C86765B64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08B633-A954-4611-9867-6BB78ABA67F6}"/>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42728B5A-0EDA-49E3-830F-C2251E337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598B3-80EE-4745-B4BA-77AEE6481BC2}"/>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124455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2F9B-8618-4B66-862F-1B44A4081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7FE88-5571-4E23-9AA0-67B673E092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FF66C-3711-4FB2-9446-266522DF8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512A1-983A-485E-83B5-73FDD164E124}"/>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6" name="Footer Placeholder 5">
            <a:extLst>
              <a:ext uri="{FF2B5EF4-FFF2-40B4-BE49-F238E27FC236}">
                <a16:creationId xmlns:a16="http://schemas.microsoft.com/office/drawing/2014/main" id="{ED91CF61-CE98-4228-97EB-13949631B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E6DEB-0AB0-44BE-9865-F16AB52142B3}"/>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85662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FC21-D10F-4421-80A2-26DC40D9E6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149F0-196D-4D86-B793-E7BB02074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24F69-5B9A-4297-B14E-1C8D238B16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90890D-7510-4F3B-A756-135BF65A0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44BA-CDAC-41A3-B315-24CB87F34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94FE9-02C0-4E38-9EDF-172D4C333B1A}"/>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8" name="Footer Placeholder 7">
            <a:extLst>
              <a:ext uri="{FF2B5EF4-FFF2-40B4-BE49-F238E27FC236}">
                <a16:creationId xmlns:a16="http://schemas.microsoft.com/office/drawing/2014/main" id="{06B8A55F-EBA0-46BD-9E0D-346653707F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E1D4E-77EA-4D66-9FA2-56CB9B226602}"/>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186462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015F-8DD5-4523-8646-BA03F74C05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0B8A4C-6B14-4731-9809-D2B59E7F09FA}"/>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4" name="Footer Placeholder 3">
            <a:extLst>
              <a:ext uri="{FF2B5EF4-FFF2-40B4-BE49-F238E27FC236}">
                <a16:creationId xmlns:a16="http://schemas.microsoft.com/office/drawing/2014/main" id="{3EE52EF5-6AEE-4189-9EF9-D5AEFE1CB1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3C668-F8AD-4B02-988B-AEEB0E48EE19}"/>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311236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D2342-AB39-4B3B-8E40-D3E16377A75C}"/>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3" name="Footer Placeholder 2">
            <a:extLst>
              <a:ext uri="{FF2B5EF4-FFF2-40B4-BE49-F238E27FC236}">
                <a16:creationId xmlns:a16="http://schemas.microsoft.com/office/drawing/2014/main" id="{03C01E2A-40E0-4E13-BE17-080C6C07B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6BDCCB-4938-49AD-AFDC-BC84DDCC2A15}"/>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326217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B1F6-8080-4DDF-9FC2-78CF8B65D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647D41-7D9D-40E4-B3A2-ED35FBF73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B36E6-E98B-48DB-91F2-82138B264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CDFD0-4C14-4B26-954A-428847AD758B}"/>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6" name="Footer Placeholder 5">
            <a:extLst>
              <a:ext uri="{FF2B5EF4-FFF2-40B4-BE49-F238E27FC236}">
                <a16:creationId xmlns:a16="http://schemas.microsoft.com/office/drawing/2014/main" id="{98BF8D9F-504B-45E1-BA93-9505D5A15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B5DC5-7AFE-440A-ABE7-EBF49B25D450}"/>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238290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81C4-D575-43FE-B99A-66D9D57D5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0A2B0E-D0B8-4284-B5FE-49FE8B0CEF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94965-AD93-4B09-A2AE-FCEFB5610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344C1-10A8-4425-8F8E-A5C8D6E3DB5E}"/>
              </a:ext>
            </a:extLst>
          </p:cNvPr>
          <p:cNvSpPr>
            <a:spLocks noGrp="1"/>
          </p:cNvSpPr>
          <p:nvPr>
            <p:ph type="dt" sz="half" idx="10"/>
          </p:nvPr>
        </p:nvSpPr>
        <p:spPr/>
        <p:txBody>
          <a:bodyPr/>
          <a:lstStyle/>
          <a:p>
            <a:fld id="{6DC05DEB-D76A-437F-8996-A7C843729533}" type="datetimeFigureOut">
              <a:rPr lang="en-US" smtClean="0"/>
              <a:t>5/6/2020</a:t>
            </a:fld>
            <a:endParaRPr lang="en-US"/>
          </a:p>
        </p:txBody>
      </p:sp>
      <p:sp>
        <p:nvSpPr>
          <p:cNvPr id="6" name="Footer Placeholder 5">
            <a:extLst>
              <a:ext uri="{FF2B5EF4-FFF2-40B4-BE49-F238E27FC236}">
                <a16:creationId xmlns:a16="http://schemas.microsoft.com/office/drawing/2014/main" id="{CD87694A-D978-4CCC-B53C-CA94720B4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79C5E-7B0B-4302-9DC3-38935E84558F}"/>
              </a:ext>
            </a:extLst>
          </p:cNvPr>
          <p:cNvSpPr>
            <a:spLocks noGrp="1"/>
          </p:cNvSpPr>
          <p:nvPr>
            <p:ph type="sldNum" sz="quarter" idx="12"/>
          </p:nvPr>
        </p:nvSpPr>
        <p:spPr/>
        <p:txBody>
          <a:bodyPr/>
          <a:lstStyle/>
          <a:p>
            <a:fld id="{53B7C886-4827-4C83-B92D-1DB94EC18DC4}" type="slidenum">
              <a:rPr lang="en-US" smtClean="0"/>
              <a:t>‹#›</a:t>
            </a:fld>
            <a:endParaRPr lang="en-US"/>
          </a:p>
        </p:txBody>
      </p:sp>
    </p:spTree>
    <p:extLst>
      <p:ext uri="{BB962C8B-B14F-4D97-AF65-F5344CB8AC3E}">
        <p14:creationId xmlns:p14="http://schemas.microsoft.com/office/powerpoint/2010/main" val="384144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5E0D8-7F73-4252-9C81-B91E9F05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D3589D-8A1E-4C1E-B7CD-A3A09B71A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A44C6-209A-489B-B308-0F2A9468D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05DEB-D76A-437F-8996-A7C843729533}" type="datetimeFigureOut">
              <a:rPr lang="en-US" smtClean="0"/>
              <a:t>5/6/2020</a:t>
            </a:fld>
            <a:endParaRPr lang="en-US"/>
          </a:p>
        </p:txBody>
      </p:sp>
      <p:sp>
        <p:nvSpPr>
          <p:cNvPr id="5" name="Footer Placeholder 4">
            <a:extLst>
              <a:ext uri="{FF2B5EF4-FFF2-40B4-BE49-F238E27FC236}">
                <a16:creationId xmlns:a16="http://schemas.microsoft.com/office/drawing/2014/main" id="{7055034F-D6E1-41B8-8CDC-1E0957444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2A265-BED5-478A-AD25-90CA0A9AD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7C886-4827-4C83-B92D-1DB94EC18DC4}" type="slidenum">
              <a:rPr lang="en-US" smtClean="0"/>
              <a:t>‹#›</a:t>
            </a:fld>
            <a:endParaRPr lang="en-US"/>
          </a:p>
        </p:txBody>
      </p:sp>
    </p:spTree>
    <p:extLst>
      <p:ext uri="{BB962C8B-B14F-4D97-AF65-F5344CB8AC3E}">
        <p14:creationId xmlns:p14="http://schemas.microsoft.com/office/powerpoint/2010/main" val="4154158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6.xml"/><Relationship Id="rId7" Type="http://schemas.openxmlformats.org/officeDocument/2006/relationships/image" Target="../media/image30.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lpguide.org/articles/mental-health/benefits-of-play-for-adults.htm" TargetMode="External"/><Relationship Id="rId2" Type="http://schemas.openxmlformats.org/officeDocument/2006/relationships/hyperlink" Target="https://www2.gov.bc.ca/assets/gov/education/early-learning/teach/earlylearning/play-today-handbook.pdf" TargetMode="External"/><Relationship Id="rId1" Type="http://schemas.openxmlformats.org/officeDocument/2006/relationships/slideLayout" Target="../slideLayouts/slideLayout2.xml"/><Relationship Id="rId4" Type="http://schemas.openxmlformats.org/officeDocument/2006/relationships/hyperlink" Target="https://www.fix.com/blog/adults-playing/"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Ms7capx4Cb8"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verywellmind.com/positive-affect-and-stress-3144628"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jpeg"/><Relationship Id="rId3" Type="http://schemas.openxmlformats.org/officeDocument/2006/relationships/image" Target="../media/image15.jpg"/><Relationship Id="rId7" Type="http://schemas.openxmlformats.org/officeDocument/2006/relationships/image" Target="../media/image19.jp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A4AFB2E2-E6A3-466C-9179-7CA21EA3A2C2}"/>
              </a:ext>
            </a:extLst>
          </p:cNvPr>
          <p:cNvSpPr>
            <a:spLocks noGrp="1"/>
          </p:cNvSpPr>
          <p:nvPr>
            <p:ph type="title"/>
          </p:nvPr>
        </p:nvSpPr>
        <p:spPr>
          <a:xfrm>
            <a:off x="753925" y="2076450"/>
            <a:ext cx="10684151" cy="1345134"/>
          </a:xfrm>
        </p:spPr>
        <p:txBody>
          <a:bodyPr vert="horz" lIns="91440" tIns="45720" rIns="91440" bIns="45720" rtlCol="0" anchor="ctr">
            <a:normAutofit/>
          </a:bodyPr>
          <a:lstStyle/>
          <a:p>
            <a:pPr algn="ctr"/>
            <a:r>
              <a:rPr lang="en-US" sz="5600" kern="1200" dirty="0">
                <a:solidFill>
                  <a:srgbClr val="FFFFFF"/>
                </a:solidFill>
                <a:latin typeface="+mj-lt"/>
                <a:ea typeface="+mj-ea"/>
                <a:cs typeface="+mj-cs"/>
              </a:rPr>
              <a:t>The Importance of Fun and Play</a:t>
            </a:r>
          </a:p>
        </p:txBody>
      </p:sp>
      <p:pic>
        <p:nvPicPr>
          <p:cNvPr id="6" name="Picture 4" descr="Han Chinese – NIH Director's Blog">
            <a:extLst>
              <a:ext uri="{FF2B5EF4-FFF2-40B4-BE49-F238E27FC236}">
                <a16:creationId xmlns:a16="http://schemas.microsoft.com/office/drawing/2014/main" id="{9184A6BD-93AA-45EE-A099-09052B67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15" y="4694351"/>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7 Fun Camping Games for Adults - Active Weekender">
            <a:extLst>
              <a:ext uri="{FF2B5EF4-FFF2-40B4-BE49-F238E27FC236}">
                <a16:creationId xmlns:a16="http://schemas.microsoft.com/office/drawing/2014/main" id="{48BCC5FB-1B4B-4282-89F8-9D1F2F5EE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885" y="4764173"/>
            <a:ext cx="2895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ow to Play Guitar - Step by Step Guide for Beginners">
            <a:extLst>
              <a:ext uri="{FF2B5EF4-FFF2-40B4-BE49-F238E27FC236}">
                <a16:creationId xmlns:a16="http://schemas.microsoft.com/office/drawing/2014/main" id="{D29F8E2D-D2A1-4147-B504-1BF228E29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075" y="4907048"/>
            <a:ext cx="29718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35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3B19-5B08-4AEC-B303-EA3080D75884}"/>
              </a:ext>
            </a:extLst>
          </p:cNvPr>
          <p:cNvSpPr>
            <a:spLocks noGrp="1"/>
          </p:cNvSpPr>
          <p:nvPr>
            <p:ph type="title"/>
          </p:nvPr>
        </p:nvSpPr>
        <p:spPr>
          <a:xfrm>
            <a:off x="838200" y="406451"/>
            <a:ext cx="10515600" cy="1325563"/>
          </a:xfrm>
        </p:spPr>
        <p:txBody>
          <a:bodyPr/>
          <a:lstStyle/>
          <a:p>
            <a:pPr algn="ctr"/>
            <a:r>
              <a:rPr lang="en-US" dirty="0">
                <a:latin typeface="+mn-lt"/>
              </a:rPr>
              <a:t>Play is important for Everyone</a:t>
            </a:r>
          </a:p>
        </p:txBody>
      </p:sp>
      <p:sp>
        <p:nvSpPr>
          <p:cNvPr id="3" name="Content Placeholder 2">
            <a:extLst>
              <a:ext uri="{FF2B5EF4-FFF2-40B4-BE49-F238E27FC236}">
                <a16:creationId xmlns:a16="http://schemas.microsoft.com/office/drawing/2014/main" id="{3439CB3D-60EF-4BB0-AE8C-F1A616905A8D}"/>
              </a:ext>
            </a:extLst>
          </p:cNvPr>
          <p:cNvSpPr>
            <a:spLocks noGrp="1"/>
          </p:cNvSpPr>
          <p:nvPr>
            <p:ph idx="1"/>
          </p:nvPr>
        </p:nvSpPr>
        <p:spPr>
          <a:xfrm>
            <a:off x="390796" y="1416370"/>
            <a:ext cx="8206702" cy="5095677"/>
          </a:xfrm>
        </p:spPr>
        <p:txBody>
          <a:bodyPr>
            <a:normAutofit/>
          </a:bodyPr>
          <a:lstStyle/>
          <a:p>
            <a:endParaRPr lang="en-US" dirty="0"/>
          </a:p>
          <a:p>
            <a:r>
              <a:rPr lang="en-US" dirty="0"/>
              <a:t>Research demonstrates that play in all its forms serves a crucial role in every aspect of child development (Ministry of Education BC. Handbook, Play Today, p.71).</a:t>
            </a:r>
          </a:p>
          <a:p>
            <a:pPr marL="0" indent="0">
              <a:buNone/>
            </a:pPr>
            <a:endParaRPr lang="en-US" dirty="0"/>
          </a:p>
          <a:p>
            <a:r>
              <a:rPr lang="en-US" dirty="0"/>
              <a:t>Unfortunately, as adults, play is often replaced with more serious pursuits.</a:t>
            </a:r>
          </a:p>
          <a:p>
            <a:endParaRPr lang="en-US" dirty="0"/>
          </a:p>
          <a:p>
            <a:r>
              <a:rPr lang="en-US" dirty="0"/>
              <a:t>It is important to remember that play is important for adults too! Especially in stressful times.</a:t>
            </a:r>
          </a:p>
          <a:p>
            <a:endParaRPr lang="en-US" dirty="0"/>
          </a:p>
          <a:p>
            <a:pPr marL="0" indent="0">
              <a:buNone/>
            </a:pPr>
            <a:endParaRPr lang="en-US" dirty="0"/>
          </a:p>
        </p:txBody>
      </p:sp>
      <p:pic>
        <p:nvPicPr>
          <p:cNvPr id="5" name="Picture 4" descr="gam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551" y="4493313"/>
            <a:ext cx="3263726" cy="1958236"/>
          </a:xfrm>
          <a:prstGeom prst="rect">
            <a:avLst/>
          </a:prstGeom>
        </p:spPr>
      </p:pic>
      <p:pic>
        <p:nvPicPr>
          <p:cNvPr id="7" name="Picture 6" descr="dull boy.jpeg"/>
          <p:cNvPicPr>
            <a:picLocks noChangeAspect="1"/>
          </p:cNvPicPr>
          <p:nvPr/>
        </p:nvPicPr>
        <p:blipFill rotWithShape="1">
          <a:blip r:embed="rId4">
            <a:extLst>
              <a:ext uri="{28A0092B-C50C-407E-A947-70E740481C1C}">
                <a14:useLocalDpi xmlns:a14="http://schemas.microsoft.com/office/drawing/2010/main" val="0"/>
              </a:ext>
            </a:extLst>
          </a:blip>
          <a:srcRect l="4991" t="25938" r="3835" b="17090"/>
          <a:stretch/>
        </p:blipFill>
        <p:spPr>
          <a:xfrm>
            <a:off x="8467231" y="1823374"/>
            <a:ext cx="3360841" cy="2100135"/>
          </a:xfrm>
          <a:prstGeom prst="rect">
            <a:avLst/>
          </a:prstGeom>
        </p:spPr>
      </p:pic>
    </p:spTree>
    <p:extLst>
      <p:ext uri="{BB962C8B-B14F-4D97-AF65-F5344CB8AC3E}">
        <p14:creationId xmlns:p14="http://schemas.microsoft.com/office/powerpoint/2010/main" val="1225251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63EE-4E40-4AE5-9601-399B8607F1D8}"/>
              </a:ext>
            </a:extLst>
          </p:cNvPr>
          <p:cNvSpPr>
            <a:spLocks noGrp="1"/>
          </p:cNvSpPr>
          <p:nvPr>
            <p:ph type="title"/>
          </p:nvPr>
        </p:nvSpPr>
        <p:spPr>
          <a:xfrm>
            <a:off x="3394016" y="3427248"/>
            <a:ext cx="4778356" cy="673277"/>
          </a:xfrm>
        </p:spPr>
        <p:txBody>
          <a:bodyPr>
            <a:normAutofit fontScale="90000"/>
          </a:bodyPr>
          <a:lstStyle/>
          <a:p>
            <a:pPr algn="ctr"/>
            <a:r>
              <a:rPr lang="en-US" dirty="0"/>
              <a:t>How do </a:t>
            </a:r>
            <a:r>
              <a:rPr lang="en-US" b="1" dirty="0"/>
              <a:t>We</a:t>
            </a:r>
            <a:r>
              <a:rPr lang="en-US" dirty="0"/>
              <a:t> play?</a:t>
            </a:r>
          </a:p>
        </p:txBody>
      </p:sp>
      <p:pic>
        <p:nvPicPr>
          <p:cNvPr id="7" name="IMG_2789 (2)">
            <a:hlinkClick r:id="" action="ppaction://media"/>
            <a:extLst>
              <a:ext uri="{FF2B5EF4-FFF2-40B4-BE49-F238E27FC236}">
                <a16:creationId xmlns:a16="http://schemas.microsoft.com/office/drawing/2014/main" id="{C81DE25F-BFEA-4B51-8028-BCC8AA97C4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94016" y="4146964"/>
            <a:ext cx="4659912" cy="2711036"/>
          </a:xfrm>
          <a:prstGeom prst="rect">
            <a:avLst/>
          </a:prstGeom>
        </p:spPr>
      </p:pic>
      <p:pic>
        <p:nvPicPr>
          <p:cNvPr id="10" name="Picture 9">
            <a:extLst>
              <a:ext uri="{FF2B5EF4-FFF2-40B4-BE49-F238E27FC236}">
                <a16:creationId xmlns:a16="http://schemas.microsoft.com/office/drawing/2014/main" id="{442B05CE-8672-4D9E-86F8-FB5856164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985" y="3841099"/>
            <a:ext cx="3394015" cy="3016902"/>
          </a:xfrm>
          <a:prstGeom prst="rect">
            <a:avLst/>
          </a:prstGeom>
        </p:spPr>
      </p:pic>
      <p:pic>
        <p:nvPicPr>
          <p:cNvPr id="14" name="Picture 13">
            <a:extLst>
              <a:ext uri="{FF2B5EF4-FFF2-40B4-BE49-F238E27FC236}">
                <a16:creationId xmlns:a16="http://schemas.microsoft.com/office/drawing/2014/main" id="{EA3DCF62-49D0-4197-A6B4-4F932FB6A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7985" y="-659407"/>
            <a:ext cx="3375379" cy="4500505"/>
          </a:xfrm>
          <a:prstGeom prst="rect">
            <a:avLst/>
          </a:prstGeom>
        </p:spPr>
      </p:pic>
      <p:pic>
        <p:nvPicPr>
          <p:cNvPr id="16" name="Picture 15">
            <a:extLst>
              <a:ext uri="{FF2B5EF4-FFF2-40B4-BE49-F238E27FC236}">
                <a16:creationId xmlns:a16="http://schemas.microsoft.com/office/drawing/2014/main" id="{59F6E6A7-4BA7-469A-B15E-01A07FEAB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712"/>
            <a:ext cx="2905463" cy="3841098"/>
          </a:xfrm>
          <a:prstGeom prst="rect">
            <a:avLst/>
          </a:prstGeom>
        </p:spPr>
      </p:pic>
      <p:pic>
        <p:nvPicPr>
          <p:cNvPr id="18" name="Picture 17">
            <a:extLst>
              <a:ext uri="{FF2B5EF4-FFF2-40B4-BE49-F238E27FC236}">
                <a16:creationId xmlns:a16="http://schemas.microsoft.com/office/drawing/2014/main" id="{DDE51B2C-6C60-4D94-962E-77AA88BE6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0823" y="-48189"/>
            <a:ext cx="3307590" cy="3429000"/>
          </a:xfrm>
          <a:prstGeom prst="rect">
            <a:avLst/>
          </a:prstGeom>
        </p:spPr>
      </p:pic>
      <p:pic>
        <p:nvPicPr>
          <p:cNvPr id="20" name="Picture 19">
            <a:extLst>
              <a:ext uri="{FF2B5EF4-FFF2-40B4-BE49-F238E27FC236}">
                <a16:creationId xmlns:a16="http://schemas.microsoft.com/office/drawing/2014/main" id="{DF8436BE-2BB1-4DE5-8BC9-597C98C370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8413" y="-180226"/>
            <a:ext cx="2609572" cy="3561036"/>
          </a:xfrm>
          <a:prstGeom prst="rect">
            <a:avLst/>
          </a:prstGeom>
        </p:spPr>
      </p:pic>
      <p:pic>
        <p:nvPicPr>
          <p:cNvPr id="12" name="Picture 11">
            <a:extLst>
              <a:ext uri="{FF2B5EF4-FFF2-40B4-BE49-F238E27FC236}">
                <a16:creationId xmlns:a16="http://schemas.microsoft.com/office/drawing/2014/main" id="{D218BEDB-9907-4C5E-B062-CDAB22AF92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880823" cy="3841098"/>
          </a:xfrm>
          <a:prstGeom prst="rect">
            <a:avLst/>
          </a:prstGeom>
        </p:spPr>
      </p:pic>
    </p:spTree>
    <p:extLst>
      <p:ext uri="{BB962C8B-B14F-4D97-AF65-F5344CB8AC3E}">
        <p14:creationId xmlns:p14="http://schemas.microsoft.com/office/powerpoint/2010/main" val="5916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EDFE-29AD-45F8-9979-6EE130039F22}"/>
              </a:ext>
            </a:extLst>
          </p:cNvPr>
          <p:cNvSpPr>
            <a:spLocks noGrp="1"/>
          </p:cNvSpPr>
          <p:nvPr>
            <p:ph type="title"/>
          </p:nvPr>
        </p:nvSpPr>
        <p:spPr>
          <a:xfrm>
            <a:off x="838199" y="365125"/>
            <a:ext cx="10527431" cy="2158293"/>
          </a:xfrm>
        </p:spPr>
        <p:txBody>
          <a:bodyPr>
            <a:normAutofit fontScale="90000"/>
          </a:bodyPr>
          <a:lstStyle/>
          <a:p>
            <a:pPr algn="ctr"/>
            <a:br>
              <a:rPr lang="en-US" dirty="0"/>
            </a:br>
            <a:r>
              <a:rPr lang="en-US" sz="7200" dirty="0">
                <a:latin typeface="+mn-lt"/>
              </a:rPr>
              <a:t>How do YOU Play?</a:t>
            </a:r>
            <a:br>
              <a:rPr lang="en-US" sz="7200" dirty="0">
                <a:latin typeface="+mn-lt"/>
              </a:rPr>
            </a:br>
            <a:endParaRPr lang="en-US" sz="7200" dirty="0">
              <a:latin typeface="+mn-lt"/>
            </a:endParaRPr>
          </a:p>
        </p:txBody>
      </p:sp>
      <p:pic>
        <p:nvPicPr>
          <p:cNvPr id="4" name="Content Placeholder 3" descr="workplay.jpeg"/>
          <p:cNvPicPr>
            <a:picLocks noGrp="1" noChangeAspect="1"/>
          </p:cNvPicPr>
          <p:nvPr>
            <p:ph idx="1"/>
          </p:nvPr>
        </p:nvPicPr>
        <p:blipFill rotWithShape="1">
          <a:blip r:embed="rId3">
            <a:extLst>
              <a:ext uri="{28A0092B-C50C-407E-A947-70E740481C1C}">
                <a14:useLocalDpi xmlns:a14="http://schemas.microsoft.com/office/drawing/2010/main" val="0"/>
              </a:ext>
            </a:extLst>
          </a:blip>
          <a:srcRect l="-70832" r="-70832"/>
          <a:stretch/>
        </p:blipFill>
        <p:spPr>
          <a:xfrm>
            <a:off x="458893" y="1921428"/>
            <a:ext cx="11033153" cy="4936572"/>
          </a:xfrm>
          <a:prstGeom prst="rect">
            <a:avLst/>
          </a:prstGeom>
        </p:spPr>
      </p:pic>
    </p:spTree>
    <p:extLst>
      <p:ext uri="{BB962C8B-B14F-4D97-AF65-F5344CB8AC3E}">
        <p14:creationId xmlns:p14="http://schemas.microsoft.com/office/powerpoint/2010/main" val="275469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br>
              <a:rPr lang="en-US" dirty="0"/>
            </a:br>
            <a:endParaRPr lang="en-US" dirty="0"/>
          </a:p>
        </p:txBody>
      </p:sp>
      <p:sp>
        <p:nvSpPr>
          <p:cNvPr id="3" name="Content Placeholder 2"/>
          <p:cNvSpPr>
            <a:spLocks noGrp="1"/>
          </p:cNvSpPr>
          <p:nvPr>
            <p:ph idx="1"/>
          </p:nvPr>
        </p:nvSpPr>
        <p:spPr/>
        <p:txBody>
          <a:bodyPr/>
          <a:lstStyle/>
          <a:p>
            <a:r>
              <a:rPr lang="en-US" dirty="0">
                <a:solidFill>
                  <a:srgbClr val="00B050"/>
                </a:solidFill>
                <a:hlinkClick r:id="rId2">
                  <a:extLst>
                    <a:ext uri="{A12FA001-AC4F-418D-AE19-62706E023703}">
                      <ahyp:hlinkClr xmlns:ahyp="http://schemas.microsoft.com/office/drawing/2018/hyperlinkcolor" val="tx"/>
                    </a:ext>
                  </a:extLst>
                </a:hlinkClick>
              </a:rPr>
              <a:t>https://www2.gov.bc.ca/assets/gov/education/early-learning/teach/earlylearning/play-today-handbook.pdf</a:t>
            </a:r>
            <a:endParaRPr lang="en-US" dirty="0">
              <a:solidFill>
                <a:srgbClr val="00B050"/>
              </a:solidFill>
            </a:endParaRPr>
          </a:p>
          <a:p>
            <a:r>
              <a:rPr lang="en-US" dirty="0">
                <a:solidFill>
                  <a:srgbClr val="00B050"/>
                </a:solidFill>
                <a:hlinkClick r:id="rId3">
                  <a:extLst>
                    <a:ext uri="{A12FA001-AC4F-418D-AE19-62706E023703}">
                      <ahyp:hlinkClr xmlns:ahyp="http://schemas.microsoft.com/office/drawing/2018/hyperlinkcolor" val="tx"/>
                    </a:ext>
                  </a:extLst>
                </a:hlinkClick>
              </a:rPr>
              <a:t>https://www.helpguide.org/articles/mental-health/benefits-of-play-for-adults.htm</a:t>
            </a:r>
            <a:r>
              <a:rPr lang="en-US" dirty="0">
                <a:solidFill>
                  <a:srgbClr val="00B050"/>
                </a:solidFill>
              </a:rPr>
              <a:t>  </a:t>
            </a:r>
            <a:r>
              <a:rPr lang="en-US" dirty="0"/>
              <a:t>Authors: Lawrence Robinson, Melinda Smith, M.A., Jeanne Segal, Ph.D., and Jennifer </a:t>
            </a:r>
            <a:r>
              <a:rPr lang="en-US" dirty="0" err="1"/>
              <a:t>Shubin</a:t>
            </a:r>
            <a:r>
              <a:rPr lang="en-US" dirty="0"/>
              <a:t>. Last updated: June 2019.</a:t>
            </a:r>
          </a:p>
          <a:p>
            <a:r>
              <a:rPr lang="en-US" dirty="0">
                <a:solidFill>
                  <a:srgbClr val="00B050"/>
                </a:solidFill>
                <a:hlinkClick r:id="rId4"/>
              </a:rPr>
              <a:t>https://www.fix.com/blog/adults-playing/</a:t>
            </a:r>
            <a:r>
              <a:rPr lang="en-US" dirty="0">
                <a:solidFill>
                  <a:srgbClr val="00B050"/>
                </a:solidFill>
              </a:rPr>
              <a:t> </a:t>
            </a:r>
            <a:r>
              <a:rPr lang="en-US" dirty="0"/>
              <a:t>Caleigh Flannigan, M.A. October, 2018.(</a:t>
            </a:r>
            <a:r>
              <a:rPr lang="en-US"/>
              <a:t>Graphic Slide 7)</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2125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F27A54-411F-47DE-8FBB-FB0CFFAC7C79}"/>
              </a:ext>
            </a:extLst>
          </p:cNvPr>
          <p:cNvSpPr txBox="1"/>
          <p:nvPr/>
        </p:nvSpPr>
        <p:spPr>
          <a:xfrm>
            <a:off x="1" y="599713"/>
            <a:ext cx="12470296" cy="523220"/>
          </a:xfrm>
          <a:prstGeom prst="rect">
            <a:avLst/>
          </a:prstGeom>
          <a:noFill/>
        </p:spPr>
        <p:txBody>
          <a:bodyPr wrap="square" rtlCol="0">
            <a:spAutoFit/>
          </a:bodyPr>
          <a:lstStyle/>
          <a:p>
            <a:pPr algn="ctr"/>
            <a:r>
              <a:rPr lang="en-US" sz="2800" dirty="0"/>
              <a:t>VIDEO: Explaining the Pandemic to My Past Self</a:t>
            </a:r>
          </a:p>
        </p:txBody>
      </p:sp>
      <p:sp>
        <p:nvSpPr>
          <p:cNvPr id="4" name="Rectangle 3">
            <a:extLst>
              <a:ext uri="{FF2B5EF4-FFF2-40B4-BE49-F238E27FC236}">
                <a16:creationId xmlns:a16="http://schemas.microsoft.com/office/drawing/2014/main" id="{EB4E558A-832F-4EC2-91B9-9C3DD7439F32}"/>
              </a:ext>
            </a:extLst>
          </p:cNvPr>
          <p:cNvSpPr/>
          <p:nvPr/>
        </p:nvSpPr>
        <p:spPr>
          <a:xfrm>
            <a:off x="2569030" y="2373086"/>
            <a:ext cx="7794170" cy="523220"/>
          </a:xfrm>
          <a:prstGeom prst="rect">
            <a:avLst/>
          </a:prstGeom>
        </p:spPr>
        <p:txBody>
          <a:bodyPr wrap="square">
            <a:spAutoFit/>
          </a:bodyPr>
          <a:lstStyle/>
          <a:p>
            <a:r>
              <a:rPr lang="en-US" sz="2800" dirty="0">
                <a:hlinkClick r:id="rId2"/>
              </a:rPr>
              <a:t>https://www.youtube.com/watch?v=Ms7capx4Cb8</a:t>
            </a:r>
            <a:endParaRPr lang="en-US" sz="2800" dirty="0"/>
          </a:p>
        </p:txBody>
      </p:sp>
    </p:spTree>
    <p:extLst>
      <p:ext uri="{BB962C8B-B14F-4D97-AF65-F5344CB8AC3E}">
        <p14:creationId xmlns:p14="http://schemas.microsoft.com/office/powerpoint/2010/main" val="18071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Confused face with no fill">
            <a:extLst>
              <a:ext uri="{FF2B5EF4-FFF2-40B4-BE49-F238E27FC236}">
                <a16:creationId xmlns:a16="http://schemas.microsoft.com/office/drawing/2014/main" id="{E7291E76-E6A9-47C1-8A51-EC175F8D75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5591" y="389002"/>
            <a:ext cx="2918434" cy="2918434"/>
          </a:xfrm>
          <a:prstGeom prst="rect">
            <a:avLst/>
          </a:prstGeom>
        </p:spPr>
      </p:pic>
      <p:sp>
        <p:nvSpPr>
          <p:cNvPr id="5" name="Rectangle 4">
            <a:extLst>
              <a:ext uri="{FF2B5EF4-FFF2-40B4-BE49-F238E27FC236}">
                <a16:creationId xmlns:a16="http://schemas.microsoft.com/office/drawing/2014/main" id="{C5F8BC81-E766-4928-9D5A-3623716CE975}"/>
              </a:ext>
            </a:extLst>
          </p:cNvPr>
          <p:cNvSpPr/>
          <p:nvPr/>
        </p:nvSpPr>
        <p:spPr>
          <a:xfrm>
            <a:off x="3048000" y="2690336"/>
            <a:ext cx="6096000" cy="3231654"/>
          </a:xfrm>
          <a:prstGeom prst="rect">
            <a:avLst/>
          </a:prstGeom>
        </p:spPr>
        <p:txBody>
          <a:bodyPr>
            <a:spAutoFit/>
          </a:bodyPr>
          <a:lstStyle/>
          <a:p>
            <a:pPr lvl="0"/>
            <a:endParaRPr lang="en-US" dirty="0"/>
          </a:p>
          <a:p>
            <a:pPr lvl="0"/>
            <a:endParaRPr lang="en-US" dirty="0"/>
          </a:p>
          <a:p>
            <a:pPr lvl="0" algn="just"/>
            <a:r>
              <a:rPr lang="en-US" sz="2400" dirty="0"/>
              <a:t>Stress is a normal reaction to uncertainty and things that may harm us. Many of us are currently worrying about our own health and the health of our loved ones, losses we may be experiencing, and what the future will bring. Fun and play can bring a lightness to those stresses and worries</a:t>
            </a:r>
          </a:p>
        </p:txBody>
      </p:sp>
    </p:spTree>
    <p:extLst>
      <p:ext uri="{BB962C8B-B14F-4D97-AF65-F5344CB8AC3E}">
        <p14:creationId xmlns:p14="http://schemas.microsoft.com/office/powerpoint/2010/main" val="91862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60C7CF-F106-46F8-97F0-7EC1334EE234}"/>
              </a:ext>
            </a:extLst>
          </p:cNvPr>
          <p:cNvSpPr/>
          <p:nvPr/>
        </p:nvSpPr>
        <p:spPr>
          <a:xfrm>
            <a:off x="2676939" y="967409"/>
            <a:ext cx="8706678" cy="2246769"/>
          </a:xfrm>
          <a:prstGeom prst="rect">
            <a:avLst/>
          </a:prstGeom>
        </p:spPr>
        <p:txBody>
          <a:bodyPr wrap="square">
            <a:spAutoFit/>
          </a:bodyPr>
          <a:lstStyle/>
          <a:p>
            <a:pPr lvl="0"/>
            <a:r>
              <a:rPr lang="en-US" sz="2800" dirty="0"/>
              <a:t>Incorporating more fun and play into your daily life can improve the quality of your relationships, as well as your mood and outlook. Even in the most difficult of times, taking time away from your troubles to play or laugh can go a long way toward making you feel better. </a:t>
            </a:r>
          </a:p>
        </p:txBody>
      </p:sp>
      <p:sp>
        <p:nvSpPr>
          <p:cNvPr id="9" name="Rectangle 8">
            <a:extLst>
              <a:ext uri="{FF2B5EF4-FFF2-40B4-BE49-F238E27FC236}">
                <a16:creationId xmlns:a16="http://schemas.microsoft.com/office/drawing/2014/main" id="{41154FEB-69D7-482E-855F-E0F98754CD43}"/>
              </a:ext>
            </a:extLst>
          </p:cNvPr>
          <p:cNvSpPr/>
          <p:nvPr/>
        </p:nvSpPr>
        <p:spPr>
          <a:xfrm>
            <a:off x="2557670" y="4055165"/>
            <a:ext cx="8455655" cy="2246769"/>
          </a:xfrm>
          <a:prstGeom prst="rect">
            <a:avLst/>
          </a:prstGeom>
        </p:spPr>
        <p:txBody>
          <a:bodyPr wrap="square">
            <a:spAutoFit/>
          </a:bodyPr>
          <a:lstStyle/>
          <a:p>
            <a:pPr lvl="0"/>
            <a:r>
              <a:rPr lang="en-US" sz="2800" dirty="0"/>
              <a:t>Laughter makes you feel good. And the positive feeling that comes from laughter and having fun remains with you even after the giggles subside. Play and laughter help you retain a positive, optimistic outlook through difficult situations, disappointments, and loss</a:t>
            </a:r>
          </a:p>
        </p:txBody>
      </p:sp>
      <p:pic>
        <p:nvPicPr>
          <p:cNvPr id="13" name="Graphic 12" descr="Grinning face with no fill">
            <a:extLst>
              <a:ext uri="{FF2B5EF4-FFF2-40B4-BE49-F238E27FC236}">
                <a16:creationId xmlns:a16="http://schemas.microsoft.com/office/drawing/2014/main" id="{5A66B44F-BF81-4C65-8281-C73E9FA5C3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450" y="1163141"/>
            <a:ext cx="1855304" cy="1855304"/>
          </a:xfrm>
          <a:prstGeom prst="rect">
            <a:avLst/>
          </a:prstGeom>
        </p:spPr>
      </p:pic>
      <p:pic>
        <p:nvPicPr>
          <p:cNvPr id="17" name="Graphic 16" descr="Funny face with no fill">
            <a:extLst>
              <a:ext uri="{FF2B5EF4-FFF2-40B4-BE49-F238E27FC236}">
                <a16:creationId xmlns:a16="http://schemas.microsoft.com/office/drawing/2014/main" id="{36C75216-A1A0-49D6-831A-83159C94E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450" y="4055165"/>
            <a:ext cx="1855304" cy="1855303"/>
          </a:xfrm>
          <a:prstGeom prst="rect">
            <a:avLst/>
          </a:prstGeom>
        </p:spPr>
      </p:pic>
    </p:spTree>
    <p:extLst>
      <p:ext uri="{BB962C8B-B14F-4D97-AF65-F5344CB8AC3E}">
        <p14:creationId xmlns:p14="http://schemas.microsoft.com/office/powerpoint/2010/main" val="253415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941B5F-0545-4F32-9EF4-B397ABBE90ED}"/>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Benefits of fun and play for  mental health</a:t>
            </a:r>
          </a:p>
        </p:txBody>
      </p:sp>
      <p:sp>
        <p:nvSpPr>
          <p:cNvPr id="3" name="Content Placeholder 2">
            <a:extLst>
              <a:ext uri="{FF2B5EF4-FFF2-40B4-BE49-F238E27FC236}">
                <a16:creationId xmlns:a16="http://schemas.microsoft.com/office/drawing/2014/main" id="{AAF6C0AF-BD8E-4AE1-BEFA-3CE5E78FDC5D}"/>
              </a:ext>
            </a:extLst>
          </p:cNvPr>
          <p:cNvSpPr>
            <a:spLocks noGrp="1"/>
          </p:cNvSpPr>
          <p:nvPr>
            <p:ph idx="1"/>
          </p:nvPr>
        </p:nvSpPr>
        <p:spPr>
          <a:xfrm>
            <a:off x="6090574" y="801866"/>
            <a:ext cx="5306084" cy="5230634"/>
          </a:xfrm>
        </p:spPr>
        <p:txBody>
          <a:bodyPr anchor="ctr">
            <a:normAutofit fontScale="92500" lnSpcReduction="10000"/>
          </a:bodyPr>
          <a:lstStyle/>
          <a:p>
            <a:r>
              <a:rPr lang="en-US" sz="2200" b="1" dirty="0">
                <a:solidFill>
                  <a:srgbClr val="000000"/>
                </a:solidFill>
              </a:rPr>
              <a:t>Relieves stress : </a:t>
            </a:r>
            <a:r>
              <a:rPr lang="en-US" sz="2200" dirty="0">
                <a:solidFill>
                  <a:srgbClr val="000000"/>
                </a:solidFill>
              </a:rPr>
              <a:t>Play is fun and can trigger the release of endorphins (the body’s feel good chemical) that contributes to a feeling of well-being</a:t>
            </a:r>
          </a:p>
          <a:p>
            <a:r>
              <a:rPr lang="en-US" sz="2200" b="1" dirty="0">
                <a:solidFill>
                  <a:srgbClr val="000000"/>
                </a:solidFill>
              </a:rPr>
              <a:t>Improves relationships and connection to others: </a:t>
            </a:r>
            <a:r>
              <a:rPr lang="en-US" sz="2200" dirty="0">
                <a:solidFill>
                  <a:srgbClr val="000000"/>
                </a:solidFill>
              </a:rPr>
              <a:t>Sharing laughter and fun can foster empathy, compassion, trust, and intimacy with others. </a:t>
            </a:r>
          </a:p>
          <a:p>
            <a:r>
              <a:rPr lang="en-US" sz="2200" b="1" dirty="0">
                <a:solidFill>
                  <a:srgbClr val="000000"/>
                </a:solidFill>
              </a:rPr>
              <a:t>Keep you feeling young and energetic: </a:t>
            </a:r>
            <a:r>
              <a:rPr lang="en-US" sz="2200" dirty="0">
                <a:solidFill>
                  <a:srgbClr val="000000"/>
                </a:solidFill>
              </a:rPr>
              <a:t>In the words of George Bernard Shaw, “We don’t stop playing because we grow old; we grow old because we stop playing.” Play can boost your energy and vitality and even improve your resistance to disease, helping you function at your best.</a:t>
            </a:r>
          </a:p>
          <a:p>
            <a:endParaRPr lang="en-US" sz="2200" dirty="0">
              <a:solidFill>
                <a:srgbClr val="000000"/>
              </a:solidFill>
            </a:endParaRPr>
          </a:p>
          <a:p>
            <a:pPr marL="0" indent="0">
              <a:buNone/>
            </a:pPr>
            <a:r>
              <a:rPr lang="en-US" sz="1300" dirty="0">
                <a:solidFill>
                  <a:srgbClr val="000000"/>
                </a:solidFill>
              </a:rPr>
              <a:t>Helpguide.org –  </a:t>
            </a:r>
            <a:r>
              <a:rPr lang="en-US" sz="1300" i="1" dirty="0">
                <a:solidFill>
                  <a:srgbClr val="000000"/>
                </a:solidFill>
              </a:rPr>
              <a:t>The Benefits of Play for Adults </a:t>
            </a:r>
            <a:r>
              <a:rPr lang="en-US" sz="1300" dirty="0">
                <a:solidFill>
                  <a:srgbClr val="000000"/>
                </a:solidFill>
              </a:rPr>
              <a:t> </a:t>
            </a:r>
            <a:r>
              <a:rPr lang="en-US" sz="1300" dirty="0"/>
              <a:t>Lawrence Robinson, Melinda Smith, M.A., Jeanne Segal, Ph.D., and Jennifer Shubin</a:t>
            </a:r>
            <a:endParaRPr lang="en-US" sz="1300" dirty="0">
              <a:solidFill>
                <a:srgbClr val="000000"/>
              </a:solidFill>
            </a:endParaRPr>
          </a:p>
        </p:txBody>
      </p:sp>
    </p:spTree>
    <p:extLst>
      <p:ext uri="{BB962C8B-B14F-4D97-AF65-F5344CB8AC3E}">
        <p14:creationId xmlns:p14="http://schemas.microsoft.com/office/powerpoint/2010/main" val="112752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itive Emotions Broaden and Build - ScienceDirect">
            <a:extLst>
              <a:ext uri="{FF2B5EF4-FFF2-40B4-BE49-F238E27FC236}">
                <a16:creationId xmlns:a16="http://schemas.microsoft.com/office/drawing/2014/main" id="{6A2CE101-3B47-4BAA-B2D7-9E55452CD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51" y="1134574"/>
            <a:ext cx="5992177" cy="45888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E13DE20-EC25-4D5F-879C-7890895406CB}"/>
              </a:ext>
            </a:extLst>
          </p:cNvPr>
          <p:cNvSpPr/>
          <p:nvPr/>
        </p:nvSpPr>
        <p:spPr>
          <a:xfrm>
            <a:off x="6400800" y="989871"/>
            <a:ext cx="5380382" cy="5616922"/>
          </a:xfrm>
          <a:prstGeom prst="rect">
            <a:avLst/>
          </a:prstGeom>
        </p:spPr>
        <p:txBody>
          <a:bodyPr wrap="square">
            <a:spAutoFit/>
          </a:bodyPr>
          <a:lstStyle/>
          <a:p>
            <a:pPr>
              <a:spcBef>
                <a:spcPts val="600"/>
              </a:spcBef>
            </a:pPr>
            <a:r>
              <a:rPr lang="en-US" b="1" dirty="0">
                <a:solidFill>
                  <a:srgbClr val="000000"/>
                </a:solidFill>
              </a:rPr>
              <a:t>The Broaden-and-Build theory in Psychology</a:t>
            </a:r>
            <a:endParaRPr lang="en-US" dirty="0">
              <a:solidFill>
                <a:srgbClr val="000000"/>
              </a:solidFill>
            </a:endParaRPr>
          </a:p>
          <a:p>
            <a:pPr>
              <a:spcBef>
                <a:spcPts val="600"/>
              </a:spcBef>
            </a:pPr>
            <a:r>
              <a:rPr lang="en-US" sz="2000" dirty="0">
                <a:solidFill>
                  <a:srgbClr val="212121"/>
                </a:solidFill>
              </a:rPr>
              <a:t>Beyond merely bringing positive feelings to your life, doing things that get you into a better mood can actually make you more resilient toward stress.  Activities that </a:t>
            </a:r>
            <a:r>
              <a:rPr lang="en-US" sz="2000" u="sng" dirty="0">
                <a:solidFill>
                  <a:srgbClr val="401E47"/>
                </a:solidFill>
                <a:hlinkClick r:id="rId3"/>
              </a:rPr>
              <a:t>raise our level of positive affect</a:t>
            </a:r>
            <a:r>
              <a:rPr lang="en-US" sz="2000" dirty="0">
                <a:solidFill>
                  <a:srgbClr val="212121"/>
                </a:solidFill>
              </a:rPr>
              <a:t>, or increase our good mood, can lead us to be more aware of resources in our lives that can help us to remain strong in the face of stress. When we're more aware of these potential resources, we tend to take advantage of them more. This builds resilience and leads to a further increase in positive affect—what's often referred to as an "upward spiral of positivity," which can really help relieve stress that you currently face, as well as future stress.</a:t>
            </a:r>
            <a:br>
              <a:rPr lang="en-US" sz="2000" b="1" dirty="0">
                <a:solidFill>
                  <a:srgbClr val="000000"/>
                </a:solidFill>
              </a:rPr>
            </a:br>
            <a:endParaRPr lang="en-US" sz="2000" dirty="0">
              <a:solidFill>
                <a:srgbClr val="000000"/>
              </a:solidFill>
            </a:endParaRPr>
          </a:p>
          <a:p>
            <a:r>
              <a:rPr lang="en-US" sz="1200" i="1" dirty="0"/>
              <a:t>The Broaden and Build Theory of Positive Emotions, </a:t>
            </a:r>
            <a:r>
              <a:rPr lang="en-US" sz="1200" dirty="0"/>
              <a:t>Barbara L. Fredrickson, 2008</a:t>
            </a:r>
            <a:br>
              <a:rPr lang="en-US" dirty="0"/>
            </a:br>
            <a:endParaRPr lang="en-US" dirty="0"/>
          </a:p>
        </p:txBody>
      </p:sp>
    </p:spTree>
    <p:extLst>
      <p:ext uri="{BB962C8B-B14F-4D97-AF65-F5344CB8AC3E}">
        <p14:creationId xmlns:p14="http://schemas.microsoft.com/office/powerpoint/2010/main" val="201848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3AC9E-2B63-4E1D-98BC-F7C2215F2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322" y="0"/>
            <a:ext cx="4579356" cy="6858000"/>
          </a:xfrm>
          <a:prstGeom prst="rect">
            <a:avLst/>
          </a:prstGeom>
        </p:spPr>
      </p:pic>
    </p:spTree>
    <p:extLst>
      <p:ext uri="{BB962C8B-B14F-4D97-AF65-F5344CB8AC3E}">
        <p14:creationId xmlns:p14="http://schemas.microsoft.com/office/powerpoint/2010/main" val="348968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6B1C-BA70-403D-B6D9-DEF4C4462E57}"/>
              </a:ext>
            </a:extLst>
          </p:cNvPr>
          <p:cNvSpPr>
            <a:spLocks noGrp="1"/>
          </p:cNvSpPr>
          <p:nvPr>
            <p:ph type="title"/>
          </p:nvPr>
        </p:nvSpPr>
        <p:spPr>
          <a:xfrm>
            <a:off x="2916996" y="-206375"/>
            <a:ext cx="10515600" cy="1325563"/>
          </a:xfrm>
        </p:spPr>
        <p:txBody>
          <a:bodyPr/>
          <a:lstStyle/>
          <a:p>
            <a:pPr algn="ctr"/>
            <a:r>
              <a:rPr lang="en-US" u="sng" dirty="0">
                <a:latin typeface="+mn-lt"/>
              </a:rPr>
              <a:t>How do we play?  </a:t>
            </a:r>
          </a:p>
        </p:txBody>
      </p:sp>
      <p:sp>
        <p:nvSpPr>
          <p:cNvPr id="3" name="Content Placeholder 2">
            <a:extLst>
              <a:ext uri="{FF2B5EF4-FFF2-40B4-BE49-F238E27FC236}">
                <a16:creationId xmlns:a16="http://schemas.microsoft.com/office/drawing/2014/main" id="{D2FAE0E5-AD5A-4F0B-A307-9AC614BB059F}"/>
              </a:ext>
            </a:extLst>
          </p:cNvPr>
          <p:cNvSpPr>
            <a:spLocks noGrp="1"/>
          </p:cNvSpPr>
          <p:nvPr>
            <p:ph idx="1"/>
          </p:nvPr>
        </p:nvSpPr>
        <p:spPr>
          <a:xfrm>
            <a:off x="1" y="428625"/>
            <a:ext cx="8334374" cy="6051225"/>
          </a:xfrm>
        </p:spPr>
        <p:txBody>
          <a:bodyPr>
            <a:noAutofit/>
          </a:bodyPr>
          <a:lstStyle/>
          <a:p>
            <a:pPr marL="0" indent="0">
              <a:buNone/>
            </a:pPr>
            <a:r>
              <a:rPr lang="en-US" b="1" dirty="0"/>
              <a:t>Play exists in so many forms!  </a:t>
            </a:r>
          </a:p>
          <a:p>
            <a:pPr marL="0" indent="0">
              <a:buNone/>
            </a:pPr>
            <a:r>
              <a:rPr lang="en-US" b="1" dirty="0"/>
              <a:t>             There are numerous lists of the “types of play”               </a:t>
            </a:r>
          </a:p>
          <a:p>
            <a:pPr marL="0" indent="0">
              <a:buNone/>
            </a:pPr>
            <a:endParaRPr lang="en-US" sz="2000" b="1" dirty="0"/>
          </a:p>
          <a:p>
            <a:pPr marL="0" indent="0">
              <a:buNone/>
            </a:pPr>
            <a:r>
              <a:rPr lang="en-US" sz="2000" b="1" dirty="0"/>
              <a:t>It can be messy, silly, energetic, quiet and gentle.  </a:t>
            </a:r>
          </a:p>
          <a:p>
            <a:pPr marL="0" indent="0">
              <a:buNone/>
            </a:pPr>
            <a:endParaRPr lang="en-US" sz="2000" b="1" dirty="0"/>
          </a:p>
          <a:p>
            <a:pPr marL="0" indent="0">
              <a:buNone/>
            </a:pPr>
            <a:endParaRPr lang="en-US" sz="20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200" b="1" dirty="0"/>
          </a:p>
          <a:p>
            <a:endParaRPr lang="en-US" sz="1600" b="1" dirty="0"/>
          </a:p>
          <a:p>
            <a:endParaRPr lang="en-US" sz="900" b="1" dirty="0"/>
          </a:p>
          <a:p>
            <a:endParaRPr lang="en-US" sz="900" b="1" dirty="0"/>
          </a:p>
        </p:txBody>
      </p:sp>
      <p:pic>
        <p:nvPicPr>
          <p:cNvPr id="4" name="Picture 3" descr="ScreenHunter_2419 Jan. 09 01.22.jpg"/>
          <p:cNvPicPr>
            <a:picLocks noChangeAspect="1"/>
          </p:cNvPicPr>
          <p:nvPr/>
        </p:nvPicPr>
        <p:blipFill rotWithShape="1">
          <a:blip r:embed="rId3">
            <a:extLst>
              <a:ext uri="{28A0092B-C50C-407E-A947-70E740481C1C}">
                <a14:useLocalDpi xmlns:a14="http://schemas.microsoft.com/office/drawing/2010/main" val="0"/>
              </a:ext>
            </a:extLst>
          </a:blip>
          <a:srcRect l="2824" t="42528" r="1685" b="2961"/>
          <a:stretch/>
        </p:blipFill>
        <p:spPr>
          <a:xfrm>
            <a:off x="8288117" y="3186762"/>
            <a:ext cx="3433675" cy="1323133"/>
          </a:xfrm>
          <a:prstGeom prst="rect">
            <a:avLst/>
          </a:prstGeom>
        </p:spPr>
      </p:pic>
      <p:pic>
        <p:nvPicPr>
          <p:cNvPr id="6" name="Picture 5"/>
          <p:cNvPicPr>
            <a:picLocks noChangeAspect="1"/>
          </p:cNvPicPr>
          <p:nvPr/>
        </p:nvPicPr>
        <p:blipFill rotWithShape="1">
          <a:blip r:embed="rId4"/>
          <a:srcRect l="61775" t="48594" r="22128" b="29181"/>
          <a:stretch/>
        </p:blipFill>
        <p:spPr>
          <a:xfrm>
            <a:off x="10908499" y="1543613"/>
            <a:ext cx="800438" cy="665304"/>
          </a:xfrm>
          <a:prstGeom prst="rect">
            <a:avLst/>
          </a:prstGeom>
        </p:spPr>
      </p:pic>
      <p:pic>
        <p:nvPicPr>
          <p:cNvPr id="7" name="Picture 6"/>
          <p:cNvPicPr>
            <a:picLocks noChangeAspect="1"/>
          </p:cNvPicPr>
          <p:nvPr/>
        </p:nvPicPr>
        <p:blipFill rotWithShape="1">
          <a:blip r:embed="rId4"/>
          <a:srcRect l="40971" t="18310" r="40476" b="40733"/>
          <a:stretch/>
        </p:blipFill>
        <p:spPr>
          <a:xfrm>
            <a:off x="9944351" y="1538234"/>
            <a:ext cx="894573" cy="1188936"/>
          </a:xfrm>
          <a:prstGeom prst="rect">
            <a:avLst/>
          </a:prstGeom>
        </p:spPr>
      </p:pic>
      <p:pic>
        <p:nvPicPr>
          <p:cNvPr id="8" name="Picture 7"/>
          <p:cNvPicPr>
            <a:picLocks noChangeAspect="1"/>
          </p:cNvPicPr>
          <p:nvPr/>
        </p:nvPicPr>
        <p:blipFill rotWithShape="1">
          <a:blip r:embed="rId4"/>
          <a:srcRect l="21113" t="48991" r="61071" b="7525"/>
          <a:stretch/>
        </p:blipFill>
        <p:spPr>
          <a:xfrm>
            <a:off x="7950258" y="1540480"/>
            <a:ext cx="917678" cy="1348412"/>
          </a:xfrm>
          <a:prstGeom prst="rect">
            <a:avLst/>
          </a:prstGeom>
        </p:spPr>
      </p:pic>
      <p:pic>
        <p:nvPicPr>
          <p:cNvPr id="10" name="Picture 9"/>
          <p:cNvPicPr>
            <a:picLocks noChangeAspect="1"/>
          </p:cNvPicPr>
          <p:nvPr/>
        </p:nvPicPr>
        <p:blipFill rotWithShape="1">
          <a:blip r:embed="rId4"/>
          <a:srcRect l="757" t="20624" r="81540" b="41069"/>
          <a:stretch/>
        </p:blipFill>
        <p:spPr>
          <a:xfrm>
            <a:off x="8904583" y="1539436"/>
            <a:ext cx="983086" cy="1280622"/>
          </a:xfrm>
          <a:prstGeom prst="rect">
            <a:avLst/>
          </a:prstGeom>
        </p:spPr>
      </p:pic>
      <p:pic>
        <p:nvPicPr>
          <p:cNvPr id="11" name="Picture 10"/>
          <p:cNvPicPr>
            <a:picLocks noChangeAspect="1"/>
          </p:cNvPicPr>
          <p:nvPr/>
        </p:nvPicPr>
        <p:blipFill rotWithShape="1">
          <a:blip r:embed="rId4"/>
          <a:srcRect l="82689" t="49165" r="-1" b="29318"/>
          <a:stretch/>
        </p:blipFill>
        <p:spPr>
          <a:xfrm>
            <a:off x="10918643" y="2277622"/>
            <a:ext cx="919113" cy="687800"/>
          </a:xfrm>
          <a:prstGeom prst="rect">
            <a:avLst/>
          </a:prstGeom>
        </p:spPr>
      </p:pic>
      <p:pic>
        <p:nvPicPr>
          <p:cNvPr id="12" name="Picture 11" descr="ScreenHunter_2419 Jan. 09 01.22.jpg"/>
          <p:cNvPicPr>
            <a:picLocks noChangeAspect="1"/>
          </p:cNvPicPr>
          <p:nvPr/>
        </p:nvPicPr>
        <p:blipFill rotWithShape="1">
          <a:blip r:embed="rId3">
            <a:extLst>
              <a:ext uri="{28A0092B-C50C-407E-A947-70E740481C1C}">
                <a14:useLocalDpi xmlns:a14="http://schemas.microsoft.com/office/drawing/2010/main" val="0"/>
              </a:ext>
            </a:extLst>
          </a:blip>
          <a:srcRect r="27865" b="78462"/>
          <a:stretch/>
        </p:blipFill>
        <p:spPr>
          <a:xfrm>
            <a:off x="8787846" y="2825296"/>
            <a:ext cx="2317255" cy="414850"/>
          </a:xfrm>
          <a:prstGeom prst="rect">
            <a:avLst/>
          </a:prstGeom>
        </p:spPr>
      </p:pic>
      <p:pic>
        <p:nvPicPr>
          <p:cNvPr id="13" name="Picture 12" descr="rough and tumble play.jpeg"/>
          <p:cNvPicPr>
            <a:picLocks noChangeAspect="1"/>
          </p:cNvPicPr>
          <p:nvPr/>
        </p:nvPicPr>
        <p:blipFill rotWithShape="1">
          <a:blip r:embed="rId5">
            <a:extLst>
              <a:ext uri="{28A0092B-C50C-407E-A947-70E740481C1C}">
                <a14:useLocalDpi xmlns:a14="http://schemas.microsoft.com/office/drawing/2010/main" val="0"/>
              </a:ext>
            </a:extLst>
          </a:blip>
          <a:srcRect r="48112"/>
          <a:stretch/>
        </p:blipFill>
        <p:spPr>
          <a:xfrm>
            <a:off x="2321979" y="2254138"/>
            <a:ext cx="1125910" cy="1242036"/>
          </a:xfrm>
          <a:prstGeom prst="rect">
            <a:avLst/>
          </a:prstGeom>
        </p:spPr>
      </p:pic>
      <p:pic>
        <p:nvPicPr>
          <p:cNvPr id="15" name="Picture 14" descr="sumo suit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103" y="2280988"/>
            <a:ext cx="1854100" cy="1300637"/>
          </a:xfrm>
          <a:prstGeom prst="rect">
            <a:avLst/>
          </a:prstGeom>
        </p:spPr>
      </p:pic>
      <p:pic>
        <p:nvPicPr>
          <p:cNvPr id="16" name="Picture 15" descr="funny-board-game-apparel-michae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3687" y="4330512"/>
            <a:ext cx="1897182" cy="2276620"/>
          </a:xfrm>
          <a:prstGeom prst="rect">
            <a:avLst/>
          </a:prstGeom>
        </p:spPr>
      </p:pic>
      <p:pic>
        <p:nvPicPr>
          <p:cNvPr id="17" name="Picture 16" descr="defying gravity.jpeg"/>
          <p:cNvPicPr>
            <a:picLocks noChangeAspect="1"/>
          </p:cNvPicPr>
          <p:nvPr/>
        </p:nvPicPr>
        <p:blipFill rotWithShape="1">
          <a:blip r:embed="rId8">
            <a:extLst>
              <a:ext uri="{28A0092B-C50C-407E-A947-70E740481C1C}">
                <a14:useLocalDpi xmlns:a14="http://schemas.microsoft.com/office/drawing/2010/main" val="0"/>
              </a:ext>
            </a:extLst>
          </a:blip>
          <a:srcRect b="21518"/>
          <a:stretch/>
        </p:blipFill>
        <p:spPr>
          <a:xfrm>
            <a:off x="244246" y="2240214"/>
            <a:ext cx="1758580" cy="2074018"/>
          </a:xfrm>
          <a:prstGeom prst="rect">
            <a:avLst/>
          </a:prstGeom>
        </p:spPr>
      </p:pic>
      <p:sp>
        <p:nvSpPr>
          <p:cNvPr id="20" name="TextBox 19"/>
          <p:cNvSpPr txBox="1"/>
          <p:nvPr/>
        </p:nvSpPr>
        <p:spPr>
          <a:xfrm>
            <a:off x="1416633" y="3679307"/>
            <a:ext cx="1823712" cy="523220"/>
          </a:xfrm>
          <a:prstGeom prst="rect">
            <a:avLst/>
          </a:prstGeom>
          <a:noFill/>
        </p:spPr>
        <p:txBody>
          <a:bodyPr wrap="square" rtlCol="0">
            <a:spAutoFit/>
          </a:bodyPr>
          <a:lstStyle/>
          <a:p>
            <a:r>
              <a:rPr lang="en-US" sz="2800" b="1" dirty="0"/>
              <a:t>Body Play</a:t>
            </a:r>
          </a:p>
        </p:txBody>
      </p:sp>
      <p:sp>
        <p:nvSpPr>
          <p:cNvPr id="21" name="TextBox 20"/>
          <p:cNvSpPr txBox="1"/>
          <p:nvPr/>
        </p:nvSpPr>
        <p:spPr>
          <a:xfrm>
            <a:off x="8393093" y="1134128"/>
            <a:ext cx="2877786" cy="646331"/>
          </a:xfrm>
          <a:prstGeom prst="rect">
            <a:avLst/>
          </a:prstGeom>
          <a:noFill/>
        </p:spPr>
        <p:txBody>
          <a:bodyPr wrap="none" rtlCol="0">
            <a:spAutoFit/>
          </a:bodyPr>
          <a:lstStyle/>
          <a:p>
            <a:r>
              <a:rPr lang="en-US" b="1" dirty="0"/>
              <a:t> “Play is more than just fun”   </a:t>
            </a:r>
          </a:p>
          <a:p>
            <a:endParaRPr lang="en-US" dirty="0"/>
          </a:p>
        </p:txBody>
      </p:sp>
      <p:pic>
        <p:nvPicPr>
          <p:cNvPr id="22" name="Picture 21" descr="imaginative-thoughtful-play.png"/>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85000"/>
                    </a14:imgEffect>
                  </a14:imgLayer>
                </a14:imgProps>
              </a:ext>
              <a:ext uri="{28A0092B-C50C-407E-A947-70E740481C1C}">
                <a14:useLocalDpi xmlns:a14="http://schemas.microsoft.com/office/drawing/2010/main" val="0"/>
              </a:ext>
            </a:extLst>
          </a:blip>
          <a:srcRect l="1810" t="1643" r="-1810" b="2227"/>
          <a:stretch/>
        </p:blipFill>
        <p:spPr>
          <a:xfrm>
            <a:off x="5419836" y="1559404"/>
            <a:ext cx="2581164" cy="5112770"/>
          </a:xfrm>
          <a:prstGeom prst="rect">
            <a:avLst/>
          </a:prstGeom>
        </p:spPr>
      </p:pic>
      <p:pic>
        <p:nvPicPr>
          <p:cNvPr id="23" name="Picture 22" descr="exercise-focused-play.png"/>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96000"/>
                    </a14:imgEffect>
                    <a14:imgEffect>
                      <a14:brightnessContrast contrast="28000"/>
                    </a14:imgEffect>
                  </a14:imgLayer>
                </a14:imgProps>
              </a:ext>
              <a:ext uri="{28A0092B-C50C-407E-A947-70E740481C1C}">
                <a14:useLocalDpi xmlns:a14="http://schemas.microsoft.com/office/drawing/2010/main" val="0"/>
              </a:ext>
            </a:extLst>
          </a:blip>
          <a:srcRect t="1295" b="72204"/>
          <a:stretch/>
        </p:blipFill>
        <p:spPr>
          <a:xfrm>
            <a:off x="8077688" y="4558433"/>
            <a:ext cx="3957194" cy="2218887"/>
          </a:xfrm>
          <a:prstGeom prst="rect">
            <a:avLst/>
          </a:prstGeom>
        </p:spPr>
      </p:pic>
      <p:pic>
        <p:nvPicPr>
          <p:cNvPr id="25" name="Picture 24" descr="starfish.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2055" y="4281671"/>
            <a:ext cx="3295319" cy="2393178"/>
          </a:xfrm>
          <a:prstGeom prst="rect">
            <a:avLst/>
          </a:prstGeom>
        </p:spPr>
      </p:pic>
      <p:sp>
        <p:nvSpPr>
          <p:cNvPr id="26" name="TextBox 25"/>
          <p:cNvSpPr txBox="1"/>
          <p:nvPr/>
        </p:nvSpPr>
        <p:spPr>
          <a:xfrm>
            <a:off x="3484592" y="3760707"/>
            <a:ext cx="1856279" cy="523220"/>
          </a:xfrm>
          <a:prstGeom prst="rect">
            <a:avLst/>
          </a:prstGeom>
          <a:noFill/>
        </p:spPr>
        <p:txBody>
          <a:bodyPr wrap="square" rtlCol="0">
            <a:spAutoFit/>
          </a:bodyPr>
          <a:lstStyle/>
          <a:p>
            <a:r>
              <a:rPr lang="en-US" sz="2800" dirty="0"/>
              <a:t>Ritual Play</a:t>
            </a:r>
          </a:p>
        </p:txBody>
      </p:sp>
    </p:spTree>
    <p:extLst>
      <p:ext uri="{BB962C8B-B14F-4D97-AF65-F5344CB8AC3E}">
        <p14:creationId xmlns:p14="http://schemas.microsoft.com/office/powerpoint/2010/main" val="3056346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Finding Balance</a:t>
            </a:r>
          </a:p>
        </p:txBody>
      </p:sp>
      <p:sp>
        <p:nvSpPr>
          <p:cNvPr id="3" name="Content Placeholder 2"/>
          <p:cNvSpPr>
            <a:spLocks noGrp="1"/>
          </p:cNvSpPr>
          <p:nvPr>
            <p:ph idx="1"/>
          </p:nvPr>
        </p:nvSpPr>
        <p:spPr>
          <a:xfrm>
            <a:off x="814158" y="1644292"/>
            <a:ext cx="6707528" cy="4835195"/>
          </a:xfrm>
        </p:spPr>
        <p:txBody>
          <a:bodyPr>
            <a:normAutofit fontScale="92500" lnSpcReduction="10000"/>
          </a:bodyPr>
          <a:lstStyle/>
          <a:p>
            <a:r>
              <a:rPr lang="en-US" dirty="0"/>
              <a:t>Recent reports indicate that physically active play is decreasing across Canada, while screen time and obesity are increasing (Tremblay, 2018).  </a:t>
            </a:r>
          </a:p>
          <a:p>
            <a:endParaRPr lang="en-US" dirty="0"/>
          </a:p>
          <a:p>
            <a:r>
              <a:rPr lang="en-US" dirty="0"/>
              <a:t>Some contributing factors pointed out by researchers are: poor play environments, schedules, screen time, and an increase in structured activities. </a:t>
            </a:r>
          </a:p>
          <a:p>
            <a:pPr marL="0" indent="0">
              <a:buNone/>
            </a:pPr>
            <a:endParaRPr lang="en-US" dirty="0"/>
          </a:p>
          <a:p>
            <a:r>
              <a:rPr lang="en-US" dirty="0"/>
              <a:t>Variety of play is important, and finding a balance between time spent on and off screens is important for children and adults. </a:t>
            </a:r>
          </a:p>
          <a:p>
            <a:pPr marL="0" indent="0">
              <a:buNone/>
            </a:pPr>
            <a:endParaRPr lang="en-US" dirty="0"/>
          </a:p>
          <a:p>
            <a:endParaRPr lang="en-US" dirty="0"/>
          </a:p>
        </p:txBody>
      </p:sp>
      <p:pic>
        <p:nvPicPr>
          <p:cNvPr id="4" name="Picture 3" descr="balancing-lif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554" y="915510"/>
            <a:ext cx="3660377" cy="5486646"/>
          </a:xfrm>
          <a:prstGeom prst="rect">
            <a:avLst/>
          </a:prstGeom>
        </p:spPr>
      </p:pic>
    </p:spTree>
    <p:extLst>
      <p:ext uri="{BB962C8B-B14F-4D97-AF65-F5344CB8AC3E}">
        <p14:creationId xmlns:p14="http://schemas.microsoft.com/office/powerpoint/2010/main" val="774923029"/>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578</TotalTime>
  <Words>659</Words>
  <Application>Microsoft Office PowerPoint</Application>
  <PresentationFormat>Widescreen</PresentationFormat>
  <Paragraphs>70</Paragraphs>
  <Slides>13</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The Importance of Fun and Play</vt:lpstr>
      <vt:lpstr>PowerPoint Presentation</vt:lpstr>
      <vt:lpstr>PowerPoint Presentation</vt:lpstr>
      <vt:lpstr>PowerPoint Presentation</vt:lpstr>
      <vt:lpstr>Benefits of fun and play for  mental health</vt:lpstr>
      <vt:lpstr>PowerPoint Presentation</vt:lpstr>
      <vt:lpstr>PowerPoint Presentation</vt:lpstr>
      <vt:lpstr>How do we play?  </vt:lpstr>
      <vt:lpstr>Finding Balance</vt:lpstr>
      <vt:lpstr>Play is important for Everyone</vt:lpstr>
      <vt:lpstr>How do We play?</vt:lpstr>
      <vt:lpstr> How do YOU Play?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Fun and Play</dc:title>
  <dc:creator>Tracy Arron</dc:creator>
  <cp:lastModifiedBy>Tracy Arron</cp:lastModifiedBy>
  <cp:revision>49</cp:revision>
  <dcterms:created xsi:type="dcterms:W3CDTF">2020-04-24T23:48:51Z</dcterms:created>
  <dcterms:modified xsi:type="dcterms:W3CDTF">2020-05-06T18:45:08Z</dcterms:modified>
</cp:coreProperties>
</file>