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3"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7" autoAdjust="0"/>
    <p:restoredTop sz="94660"/>
  </p:normalViewPr>
  <p:slideViewPr>
    <p:cSldViewPr snapToGrid="0">
      <p:cViewPr varScale="1">
        <p:scale>
          <a:sx n="76" d="100"/>
          <a:sy n="76" d="100"/>
        </p:scale>
        <p:origin x="132"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456BE-267C-4BC2-9B37-DF2BD801A702}" type="datetimeFigureOut">
              <a:rPr lang="en-CA" smtClean="0"/>
              <a:t>13/11/2019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ACD23-CDA2-4C9F-B349-4C7368F65D1E}" type="slidenum">
              <a:rPr lang="en-CA" smtClean="0"/>
              <a:t>‹#›</a:t>
            </a:fld>
            <a:endParaRPr lang="en-CA"/>
          </a:p>
        </p:txBody>
      </p:sp>
    </p:spTree>
    <p:extLst>
      <p:ext uri="{BB962C8B-B14F-4D97-AF65-F5344CB8AC3E}">
        <p14:creationId xmlns:p14="http://schemas.microsoft.com/office/powerpoint/2010/main" val="3979552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66529">
              <a:defRPr/>
            </a:pPr>
            <a:r>
              <a:rPr lang="en-US" sz="1500" dirty="0" smtClean="0"/>
              <a:t>SV-</a:t>
            </a:r>
            <a:r>
              <a:rPr lang="en-US" sz="1500" baseline="0" dirty="0" smtClean="0"/>
              <a:t> </a:t>
            </a:r>
            <a:r>
              <a:rPr lang="en-US" sz="1500" dirty="0" smtClean="0"/>
              <a:t>In </a:t>
            </a:r>
            <a:r>
              <a:rPr lang="en-US" sz="1500" dirty="0"/>
              <a:t>essence, stable wellbeing is when individuals have the psychological, social and physical resources they need to meet a particular psychological, social and/or physical challenge. When individuals have more challenges than resources, the see-saw dips, along with their wellbeing, and vice-versa. </a:t>
            </a:r>
          </a:p>
          <a:p>
            <a:pPr defTabSz="966529">
              <a:defRPr/>
            </a:pPr>
            <a:endParaRPr lang="en-US" sz="1500" dirty="0"/>
          </a:p>
          <a:p>
            <a:pPr defTabSz="966529">
              <a:defRPr/>
            </a:pPr>
            <a:endParaRPr lang="en-US" sz="1500" dirty="0"/>
          </a:p>
          <a:p>
            <a:endParaRPr lang="en-US" sz="1500" dirty="0"/>
          </a:p>
        </p:txBody>
      </p:sp>
      <p:sp>
        <p:nvSpPr>
          <p:cNvPr id="4" name="Slide Number Placeholder 3"/>
          <p:cNvSpPr>
            <a:spLocks noGrp="1"/>
          </p:cNvSpPr>
          <p:nvPr>
            <p:ph type="sldNum" sz="quarter" idx="10"/>
          </p:nvPr>
        </p:nvSpPr>
        <p:spPr/>
        <p:txBody>
          <a:bodyPr/>
          <a:lstStyle/>
          <a:p>
            <a:fld id="{CBC9A488-03AD-4906-A49A-42C738F0BD66}" type="slidenum">
              <a:rPr lang="en-CA" smtClean="0"/>
              <a:t>2</a:t>
            </a:fld>
            <a:endParaRPr lang="en-CA"/>
          </a:p>
        </p:txBody>
      </p:sp>
    </p:spTree>
    <p:extLst>
      <p:ext uri="{BB962C8B-B14F-4D97-AF65-F5344CB8AC3E}">
        <p14:creationId xmlns:p14="http://schemas.microsoft.com/office/powerpoint/2010/main" val="827620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A0DC78D-1837-45C4-BF83-7F0ED5CFE7EB}" type="datetimeFigureOut">
              <a:rPr lang="en-CA" smtClean="0"/>
              <a:t>13/11/2019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00E9AF-E0E1-4105-8536-E0EEABB34831}" type="slidenum">
              <a:rPr lang="en-CA" smtClean="0"/>
              <a:t>‹#›</a:t>
            </a:fld>
            <a:endParaRPr lang="en-CA"/>
          </a:p>
        </p:txBody>
      </p:sp>
    </p:spTree>
    <p:extLst>
      <p:ext uri="{BB962C8B-B14F-4D97-AF65-F5344CB8AC3E}">
        <p14:creationId xmlns:p14="http://schemas.microsoft.com/office/powerpoint/2010/main" val="2187146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A0DC78D-1837-45C4-BF83-7F0ED5CFE7EB}" type="datetimeFigureOut">
              <a:rPr lang="en-CA" smtClean="0"/>
              <a:t>13/11/2019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00E9AF-E0E1-4105-8536-E0EEABB34831}" type="slidenum">
              <a:rPr lang="en-CA" smtClean="0"/>
              <a:t>‹#›</a:t>
            </a:fld>
            <a:endParaRPr lang="en-CA"/>
          </a:p>
        </p:txBody>
      </p:sp>
    </p:spTree>
    <p:extLst>
      <p:ext uri="{BB962C8B-B14F-4D97-AF65-F5344CB8AC3E}">
        <p14:creationId xmlns:p14="http://schemas.microsoft.com/office/powerpoint/2010/main" val="1565134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A0DC78D-1837-45C4-BF83-7F0ED5CFE7EB}" type="datetimeFigureOut">
              <a:rPr lang="en-CA" smtClean="0"/>
              <a:t>13/11/2019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00E9AF-E0E1-4105-8536-E0EEABB34831}" type="slidenum">
              <a:rPr lang="en-CA" smtClean="0"/>
              <a:t>‹#›</a:t>
            </a:fld>
            <a:endParaRPr lang="en-CA"/>
          </a:p>
        </p:txBody>
      </p:sp>
    </p:spTree>
    <p:extLst>
      <p:ext uri="{BB962C8B-B14F-4D97-AF65-F5344CB8AC3E}">
        <p14:creationId xmlns:p14="http://schemas.microsoft.com/office/powerpoint/2010/main" val="413276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A0DC78D-1837-45C4-BF83-7F0ED5CFE7EB}" type="datetimeFigureOut">
              <a:rPr lang="en-CA" smtClean="0"/>
              <a:t>13/11/2019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00E9AF-E0E1-4105-8536-E0EEABB34831}" type="slidenum">
              <a:rPr lang="en-CA" smtClean="0"/>
              <a:t>‹#›</a:t>
            </a:fld>
            <a:endParaRPr lang="en-CA"/>
          </a:p>
        </p:txBody>
      </p:sp>
    </p:spTree>
    <p:extLst>
      <p:ext uri="{BB962C8B-B14F-4D97-AF65-F5344CB8AC3E}">
        <p14:creationId xmlns:p14="http://schemas.microsoft.com/office/powerpoint/2010/main" val="101063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DC78D-1837-45C4-BF83-7F0ED5CFE7EB}" type="datetimeFigureOut">
              <a:rPr lang="en-CA" smtClean="0"/>
              <a:t>13/11/2019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C00E9AF-E0E1-4105-8536-E0EEABB34831}" type="slidenum">
              <a:rPr lang="en-CA" smtClean="0"/>
              <a:t>‹#›</a:t>
            </a:fld>
            <a:endParaRPr lang="en-CA"/>
          </a:p>
        </p:txBody>
      </p:sp>
    </p:spTree>
    <p:extLst>
      <p:ext uri="{BB962C8B-B14F-4D97-AF65-F5344CB8AC3E}">
        <p14:creationId xmlns:p14="http://schemas.microsoft.com/office/powerpoint/2010/main" val="334003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A0DC78D-1837-45C4-BF83-7F0ED5CFE7EB}" type="datetimeFigureOut">
              <a:rPr lang="en-CA" smtClean="0"/>
              <a:t>13/11/2019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C00E9AF-E0E1-4105-8536-E0EEABB34831}" type="slidenum">
              <a:rPr lang="en-CA" smtClean="0"/>
              <a:t>‹#›</a:t>
            </a:fld>
            <a:endParaRPr lang="en-CA"/>
          </a:p>
        </p:txBody>
      </p:sp>
    </p:spTree>
    <p:extLst>
      <p:ext uri="{BB962C8B-B14F-4D97-AF65-F5344CB8AC3E}">
        <p14:creationId xmlns:p14="http://schemas.microsoft.com/office/powerpoint/2010/main" val="2000312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A0DC78D-1837-45C4-BF83-7F0ED5CFE7EB}" type="datetimeFigureOut">
              <a:rPr lang="en-CA" smtClean="0"/>
              <a:t>13/11/2019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C00E9AF-E0E1-4105-8536-E0EEABB34831}" type="slidenum">
              <a:rPr lang="en-CA" smtClean="0"/>
              <a:t>‹#›</a:t>
            </a:fld>
            <a:endParaRPr lang="en-CA"/>
          </a:p>
        </p:txBody>
      </p:sp>
    </p:spTree>
    <p:extLst>
      <p:ext uri="{BB962C8B-B14F-4D97-AF65-F5344CB8AC3E}">
        <p14:creationId xmlns:p14="http://schemas.microsoft.com/office/powerpoint/2010/main" val="105909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A0DC78D-1837-45C4-BF83-7F0ED5CFE7EB}" type="datetimeFigureOut">
              <a:rPr lang="en-CA" smtClean="0"/>
              <a:t>13/11/2019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C00E9AF-E0E1-4105-8536-E0EEABB34831}" type="slidenum">
              <a:rPr lang="en-CA" smtClean="0"/>
              <a:t>‹#›</a:t>
            </a:fld>
            <a:endParaRPr lang="en-CA"/>
          </a:p>
        </p:txBody>
      </p:sp>
    </p:spTree>
    <p:extLst>
      <p:ext uri="{BB962C8B-B14F-4D97-AF65-F5344CB8AC3E}">
        <p14:creationId xmlns:p14="http://schemas.microsoft.com/office/powerpoint/2010/main" val="418960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DC78D-1837-45C4-BF83-7F0ED5CFE7EB}" type="datetimeFigureOut">
              <a:rPr lang="en-CA" smtClean="0"/>
              <a:t>13/11/2019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C00E9AF-E0E1-4105-8536-E0EEABB34831}" type="slidenum">
              <a:rPr lang="en-CA" smtClean="0"/>
              <a:t>‹#›</a:t>
            </a:fld>
            <a:endParaRPr lang="en-CA"/>
          </a:p>
        </p:txBody>
      </p:sp>
    </p:spTree>
    <p:extLst>
      <p:ext uri="{BB962C8B-B14F-4D97-AF65-F5344CB8AC3E}">
        <p14:creationId xmlns:p14="http://schemas.microsoft.com/office/powerpoint/2010/main" val="416349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DC78D-1837-45C4-BF83-7F0ED5CFE7EB}" type="datetimeFigureOut">
              <a:rPr lang="en-CA" smtClean="0"/>
              <a:t>13/11/2019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C00E9AF-E0E1-4105-8536-E0EEABB34831}" type="slidenum">
              <a:rPr lang="en-CA" smtClean="0"/>
              <a:t>‹#›</a:t>
            </a:fld>
            <a:endParaRPr lang="en-CA"/>
          </a:p>
        </p:txBody>
      </p:sp>
    </p:spTree>
    <p:extLst>
      <p:ext uri="{BB962C8B-B14F-4D97-AF65-F5344CB8AC3E}">
        <p14:creationId xmlns:p14="http://schemas.microsoft.com/office/powerpoint/2010/main" val="1346032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DC78D-1837-45C4-BF83-7F0ED5CFE7EB}" type="datetimeFigureOut">
              <a:rPr lang="en-CA" smtClean="0"/>
              <a:t>13/11/2019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C00E9AF-E0E1-4105-8536-E0EEABB34831}" type="slidenum">
              <a:rPr lang="en-CA" smtClean="0"/>
              <a:t>‹#›</a:t>
            </a:fld>
            <a:endParaRPr lang="en-CA"/>
          </a:p>
        </p:txBody>
      </p:sp>
    </p:spTree>
    <p:extLst>
      <p:ext uri="{BB962C8B-B14F-4D97-AF65-F5344CB8AC3E}">
        <p14:creationId xmlns:p14="http://schemas.microsoft.com/office/powerpoint/2010/main" val="336154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DC78D-1837-45C4-BF83-7F0ED5CFE7EB}" type="datetimeFigureOut">
              <a:rPr lang="en-CA" smtClean="0"/>
              <a:t>13/11/2019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0E9AF-E0E1-4105-8536-E0EEABB34831}" type="slidenum">
              <a:rPr lang="en-CA" smtClean="0"/>
              <a:t>‹#›</a:t>
            </a:fld>
            <a:endParaRPr lang="en-CA"/>
          </a:p>
        </p:txBody>
      </p:sp>
    </p:spTree>
    <p:extLst>
      <p:ext uri="{BB962C8B-B14F-4D97-AF65-F5344CB8AC3E}">
        <p14:creationId xmlns:p14="http://schemas.microsoft.com/office/powerpoint/2010/main" val="1785134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mindup.org/" TargetMode="External"/><Relationship Id="rId3" Type="http://schemas.openxmlformats.org/officeDocument/2006/relationships/hyperlink" Target="https://www.healthyschoolsbc.ca/" TargetMode="External"/><Relationship Id="rId7" Type="http://schemas.openxmlformats.org/officeDocument/2006/relationships/hyperlink" Target="https://www.wellbeingbc.ca/" TargetMode="External"/><Relationship Id="rId2" Type="http://schemas.openxmlformats.org/officeDocument/2006/relationships/hyperlink" Target="https://www.mindwellu.com/" TargetMode="External"/><Relationship Id="rId1" Type="http://schemas.openxmlformats.org/officeDocument/2006/relationships/slideLayout" Target="../slideLayouts/slideLayout7.xml"/><Relationship Id="rId6" Type="http://schemas.openxmlformats.org/officeDocument/2006/relationships/hyperlink" Target="https://casel.org/" TargetMode="External"/><Relationship Id="rId11" Type="http://schemas.openxmlformats.org/officeDocument/2006/relationships/hyperlink" Target="https://www.uvic.ca/research/centres/cisur/publications/helping-schools/iminds/index.php" TargetMode="External"/><Relationship Id="rId5" Type="http://schemas.openxmlformats.org/officeDocument/2006/relationships/hyperlink" Target="https://dashbc.ca/" TargetMode="External"/><Relationship Id="rId10" Type="http://schemas.openxmlformats.org/officeDocument/2006/relationships/hyperlink" Target="https://www.randomactsofkindness.org/for-educators" TargetMode="External"/><Relationship Id="rId4" Type="http://schemas.openxmlformats.org/officeDocument/2006/relationships/hyperlink" Target="https://www.we.org/our-work/we-schools/well-being/" TargetMode="External"/><Relationship Id="rId9" Type="http://schemas.openxmlformats.org/officeDocument/2006/relationships/hyperlink" Target="https://ggsc.berkeley.edu/images/uploads/GGSC_Gratitude_Curriculum_MS_H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629" y="1984769"/>
            <a:ext cx="4194991" cy="4194991"/>
          </a:xfrm>
          <a:prstGeom prst="rect">
            <a:avLst/>
          </a:prstGeom>
        </p:spPr>
      </p:pic>
      <p:sp>
        <p:nvSpPr>
          <p:cNvPr id="12" name="TextBox 11"/>
          <p:cNvSpPr txBox="1"/>
          <p:nvPr/>
        </p:nvSpPr>
        <p:spPr>
          <a:xfrm>
            <a:off x="469900" y="635000"/>
            <a:ext cx="11419152" cy="584775"/>
          </a:xfrm>
          <a:prstGeom prst="rect">
            <a:avLst/>
          </a:prstGeom>
          <a:noFill/>
        </p:spPr>
        <p:txBody>
          <a:bodyPr wrap="none" rtlCol="0">
            <a:spAutoFit/>
          </a:bodyPr>
          <a:lstStyle/>
          <a:p>
            <a:r>
              <a:rPr lang="en-CA" sz="3200" b="1" dirty="0" smtClean="0"/>
              <a:t>Well-Being For ALL: Supporting Each Other and Our Communities  </a:t>
            </a:r>
            <a:endParaRPr lang="en-CA" sz="3200" b="1" dirty="0"/>
          </a:p>
        </p:txBody>
      </p:sp>
    </p:spTree>
    <p:extLst>
      <p:ext uri="{BB962C8B-B14F-4D97-AF65-F5344CB8AC3E}">
        <p14:creationId xmlns:p14="http://schemas.microsoft.com/office/powerpoint/2010/main" val="3873967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000" b="1" dirty="0">
                <a:latin typeface="Century Gothic" panose="020B0502020202020204" pitchFamily="34" charset="0"/>
              </a:rPr>
              <a:t>Definition of Well-being</a:t>
            </a:r>
          </a:p>
        </p:txBody>
      </p:sp>
      <p:sp>
        <p:nvSpPr>
          <p:cNvPr id="8" name="Content Placeholder 7"/>
          <p:cNvSpPr>
            <a:spLocks noGrp="1"/>
          </p:cNvSpPr>
          <p:nvPr>
            <p:ph idx="1"/>
          </p:nvPr>
        </p:nvSpPr>
        <p:spPr>
          <a:xfrm>
            <a:off x="2805009" y="2393810"/>
            <a:ext cx="1697715" cy="1978945"/>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4" name="Oval 3"/>
          <p:cNvSpPr/>
          <p:nvPr/>
        </p:nvSpPr>
        <p:spPr>
          <a:xfrm>
            <a:off x="5184649" y="2568279"/>
            <a:ext cx="1822702" cy="1811776"/>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lIns="76805" tIns="38403" rIns="76805" bIns="38403" rtlCol="0" anchor="ctr"/>
          <a:lstStyle/>
          <a:p>
            <a:pPr algn="ctr"/>
            <a:endParaRPr lang="en-US" sz="1266"/>
          </a:p>
        </p:txBody>
      </p:sp>
      <p:cxnSp>
        <p:nvCxnSpPr>
          <p:cNvPr id="6" name="Straight Connector 5"/>
          <p:cNvCxnSpPr/>
          <p:nvPr/>
        </p:nvCxnSpPr>
        <p:spPr>
          <a:xfrm flipV="1">
            <a:off x="3009901" y="4430475"/>
            <a:ext cx="6107756" cy="44306"/>
          </a:xfrm>
          <a:prstGeom prst="line">
            <a:avLst/>
          </a:prstGeom>
          <a:ln w="82550">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7614919" y="2451526"/>
            <a:ext cx="1670811" cy="1905104"/>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lIns="76805" tIns="38403" rIns="76805" bIns="38403" rtlCol="0" anchor="ctr"/>
          <a:lstStyle/>
          <a:p>
            <a:pPr algn="ctr"/>
            <a:endParaRPr lang="en-US" sz="1266"/>
          </a:p>
        </p:txBody>
      </p:sp>
      <p:sp>
        <p:nvSpPr>
          <p:cNvPr id="11" name="Isosceles Triangle 10"/>
          <p:cNvSpPr/>
          <p:nvPr/>
        </p:nvSpPr>
        <p:spPr>
          <a:xfrm>
            <a:off x="5741586" y="4644135"/>
            <a:ext cx="564838" cy="753180"/>
          </a:xfrm>
          <a:prstGeom prst="triangl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lIns="76805" tIns="38403" rIns="76805" bIns="38403" rtlCol="0" anchor="ctr"/>
          <a:lstStyle/>
          <a:p>
            <a:pPr algn="ctr"/>
            <a:endParaRPr lang="en-US" sz="1266"/>
          </a:p>
        </p:txBody>
      </p:sp>
      <p:sp>
        <p:nvSpPr>
          <p:cNvPr id="12" name="TextBox 11"/>
          <p:cNvSpPr txBox="1"/>
          <p:nvPr/>
        </p:nvSpPr>
        <p:spPr>
          <a:xfrm>
            <a:off x="5437802" y="3023955"/>
            <a:ext cx="1229352" cy="791598"/>
          </a:xfrm>
          <a:prstGeom prst="rect">
            <a:avLst/>
          </a:prstGeom>
          <a:noFill/>
        </p:spPr>
        <p:txBody>
          <a:bodyPr wrap="square" lIns="76805" tIns="38403" rIns="76805" bIns="38403" rtlCol="0">
            <a:spAutoFit/>
          </a:bodyPr>
          <a:lstStyle/>
          <a:p>
            <a:pPr algn="ctr"/>
            <a:r>
              <a:rPr lang="en-US" sz="2320" dirty="0">
                <a:latin typeface="Century Gothic"/>
                <a:cs typeface="Century Gothic"/>
              </a:rPr>
              <a:t>Well Being</a:t>
            </a:r>
          </a:p>
        </p:txBody>
      </p:sp>
      <p:sp>
        <p:nvSpPr>
          <p:cNvPr id="13" name="TextBox 12"/>
          <p:cNvSpPr txBox="1"/>
          <p:nvPr/>
        </p:nvSpPr>
        <p:spPr>
          <a:xfrm>
            <a:off x="2855640" y="2539801"/>
            <a:ext cx="1721441" cy="1375668"/>
          </a:xfrm>
          <a:prstGeom prst="rect">
            <a:avLst/>
          </a:prstGeom>
          <a:noFill/>
        </p:spPr>
        <p:txBody>
          <a:bodyPr wrap="square" lIns="76805" tIns="38403" rIns="76805" bIns="38403" rtlCol="0">
            <a:spAutoFit/>
          </a:bodyPr>
          <a:lstStyle/>
          <a:p>
            <a:pPr algn="ctr"/>
            <a:r>
              <a:rPr lang="en-US" sz="1687" dirty="0">
                <a:latin typeface="Century Gothic"/>
                <a:cs typeface="Century Gothic"/>
              </a:rPr>
              <a:t>Resources</a:t>
            </a:r>
          </a:p>
          <a:p>
            <a:pPr algn="ctr"/>
            <a:endParaRPr lang="en-US" sz="1687" dirty="0">
              <a:latin typeface="Century Gothic"/>
              <a:cs typeface="Century Gothic"/>
            </a:endParaRPr>
          </a:p>
          <a:p>
            <a:pPr algn="ctr"/>
            <a:r>
              <a:rPr lang="en-US" sz="1687" dirty="0">
                <a:latin typeface="Century Gothic"/>
                <a:cs typeface="Century Gothic"/>
              </a:rPr>
              <a:t>Psychological</a:t>
            </a:r>
          </a:p>
          <a:p>
            <a:pPr algn="ctr"/>
            <a:r>
              <a:rPr lang="en-US" sz="1687" dirty="0">
                <a:latin typeface="Century Gothic"/>
                <a:cs typeface="Century Gothic"/>
              </a:rPr>
              <a:t>Social</a:t>
            </a:r>
          </a:p>
          <a:p>
            <a:pPr algn="ctr"/>
            <a:r>
              <a:rPr lang="en-US" sz="1687" dirty="0">
                <a:latin typeface="Century Gothic"/>
                <a:cs typeface="Century Gothic"/>
              </a:rPr>
              <a:t>Physical</a:t>
            </a:r>
          </a:p>
        </p:txBody>
      </p:sp>
      <p:sp>
        <p:nvSpPr>
          <p:cNvPr id="15" name="TextBox 14"/>
          <p:cNvSpPr txBox="1"/>
          <p:nvPr/>
        </p:nvSpPr>
        <p:spPr>
          <a:xfrm>
            <a:off x="7564289" y="2559624"/>
            <a:ext cx="1721441" cy="1375668"/>
          </a:xfrm>
          <a:prstGeom prst="rect">
            <a:avLst/>
          </a:prstGeom>
          <a:noFill/>
        </p:spPr>
        <p:txBody>
          <a:bodyPr wrap="square" lIns="76805" tIns="38403" rIns="76805" bIns="38403" rtlCol="0">
            <a:spAutoFit/>
          </a:bodyPr>
          <a:lstStyle/>
          <a:p>
            <a:pPr algn="ctr"/>
            <a:r>
              <a:rPr lang="en-US" sz="1687" dirty="0">
                <a:latin typeface="Century Gothic"/>
                <a:cs typeface="Century Gothic"/>
              </a:rPr>
              <a:t>Challenges</a:t>
            </a:r>
          </a:p>
          <a:p>
            <a:pPr algn="ctr"/>
            <a:endParaRPr lang="en-US" sz="1687" dirty="0">
              <a:latin typeface="Century Gothic"/>
              <a:cs typeface="Century Gothic"/>
            </a:endParaRPr>
          </a:p>
          <a:p>
            <a:pPr algn="ctr"/>
            <a:r>
              <a:rPr lang="en-US" sz="1687" dirty="0">
                <a:latin typeface="Century Gothic"/>
                <a:cs typeface="Century Gothic"/>
              </a:rPr>
              <a:t>Psychological</a:t>
            </a:r>
          </a:p>
          <a:p>
            <a:pPr algn="ctr"/>
            <a:r>
              <a:rPr lang="en-US" sz="1687" dirty="0">
                <a:latin typeface="Century Gothic"/>
                <a:cs typeface="Century Gothic"/>
              </a:rPr>
              <a:t>Social</a:t>
            </a:r>
          </a:p>
          <a:p>
            <a:pPr algn="ctr"/>
            <a:r>
              <a:rPr lang="en-US" sz="1687" dirty="0">
                <a:latin typeface="Century Gothic"/>
                <a:cs typeface="Century Gothic"/>
              </a:rPr>
              <a:t>Physical</a:t>
            </a:r>
          </a:p>
        </p:txBody>
      </p:sp>
      <p:sp>
        <p:nvSpPr>
          <p:cNvPr id="16" name="TextBox 15"/>
          <p:cNvSpPr txBox="1"/>
          <p:nvPr/>
        </p:nvSpPr>
        <p:spPr>
          <a:xfrm>
            <a:off x="7007351" y="4711424"/>
            <a:ext cx="4867571" cy="618602"/>
          </a:xfrm>
          <a:prstGeom prst="rect">
            <a:avLst/>
          </a:prstGeom>
          <a:noFill/>
        </p:spPr>
        <p:txBody>
          <a:bodyPr wrap="square" lIns="76805" tIns="38403" rIns="76805" bIns="38403" rtlCol="0" anchor="b">
            <a:spAutoFit/>
          </a:bodyPr>
          <a:lstStyle/>
          <a:p>
            <a:pPr algn="r"/>
            <a:r>
              <a:rPr lang="en-US" sz="984" dirty="0">
                <a:latin typeface="Century Gothic"/>
                <a:cs typeface="Century Gothic"/>
              </a:rPr>
              <a:t>Dodge, R.,  Daly, A.,  </a:t>
            </a:r>
            <a:r>
              <a:rPr lang="en-US" sz="984" dirty="0" err="1">
                <a:latin typeface="Century Gothic"/>
                <a:cs typeface="Century Gothic"/>
              </a:rPr>
              <a:t>Huyton</a:t>
            </a:r>
            <a:r>
              <a:rPr lang="en-US" sz="984" dirty="0">
                <a:latin typeface="Century Gothic"/>
                <a:cs typeface="Century Gothic"/>
              </a:rPr>
              <a:t>, J.,  &amp; Sanders, L. (2012). The challenge of defining wellbeing</a:t>
            </a:r>
            <a:r>
              <a:rPr lang="en-US" sz="1266" dirty="0"/>
              <a:t>.  </a:t>
            </a:r>
          </a:p>
          <a:p>
            <a:endParaRPr lang="en-US" sz="1266" dirty="0"/>
          </a:p>
        </p:txBody>
      </p:sp>
      <p:sp>
        <p:nvSpPr>
          <p:cNvPr id="14" name="TextBox 13"/>
          <p:cNvSpPr txBox="1"/>
          <p:nvPr/>
        </p:nvSpPr>
        <p:spPr>
          <a:xfrm>
            <a:off x="927100" y="5752109"/>
            <a:ext cx="10535524" cy="1011017"/>
          </a:xfrm>
          <a:prstGeom prst="rect">
            <a:avLst/>
          </a:prstGeom>
          <a:noFill/>
        </p:spPr>
        <p:txBody>
          <a:bodyPr wrap="square" lIns="76805" tIns="38403" rIns="76805" bIns="38403" rtlCol="0" anchor="b">
            <a:spAutoFit/>
          </a:bodyPr>
          <a:lstStyle/>
          <a:p>
            <a:r>
              <a:rPr lang="en-US" sz="2400" dirty="0" smtClean="0"/>
              <a:t>Stable well-being is when individuals have psychological, social and physical resources they need to meet a particular psychological, social or physical challenge. </a:t>
            </a:r>
            <a:endParaRPr lang="en-US" sz="2400" dirty="0"/>
          </a:p>
          <a:p>
            <a:endParaRPr lang="en-US" sz="1266" dirty="0"/>
          </a:p>
        </p:txBody>
      </p:sp>
    </p:spTree>
    <p:extLst>
      <p:ext uri="{BB962C8B-B14F-4D97-AF65-F5344CB8AC3E}">
        <p14:creationId xmlns:p14="http://schemas.microsoft.com/office/powerpoint/2010/main" val="1305743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2c4c617-01b9-4789-84e2-3d8fa37b3e9f@CANPRD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984" y="1117826"/>
            <a:ext cx="3543300" cy="187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3ea9cb2a-1ed6-409e-9eb2-148b369b4e2c@CANPRD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984" y="2996632"/>
            <a:ext cx="35433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idx="4294967295"/>
          </p:nvPr>
        </p:nvSpPr>
        <p:spPr>
          <a:xfrm>
            <a:off x="1883685" y="329309"/>
            <a:ext cx="6718954" cy="496958"/>
          </a:xfrm>
        </p:spPr>
        <p:txBody>
          <a:bodyPr>
            <a:noAutofit/>
          </a:bodyPr>
          <a:lstStyle/>
          <a:p>
            <a:r>
              <a:rPr lang="en-CA" sz="4000" b="1" dirty="0" smtClean="0">
                <a:latin typeface="Century Gothic" panose="020B0502020202020204" pitchFamily="34" charset="0"/>
              </a:rPr>
              <a:t>Well-Being &amp; Resilience</a:t>
            </a:r>
            <a:endParaRPr lang="en-CA" sz="4000" b="1" dirty="0">
              <a:latin typeface="Century Gothic" panose="020B0502020202020204" pitchFamily="34" charset="0"/>
            </a:endParaRPr>
          </a:p>
        </p:txBody>
      </p:sp>
      <p:sp>
        <p:nvSpPr>
          <p:cNvPr id="6" name="Text Placeholder 5"/>
          <p:cNvSpPr>
            <a:spLocks noGrp="1"/>
          </p:cNvSpPr>
          <p:nvPr>
            <p:ph type="body" sz="half" idx="4294967295"/>
          </p:nvPr>
        </p:nvSpPr>
        <p:spPr>
          <a:xfrm>
            <a:off x="736601" y="1196184"/>
            <a:ext cx="5146132" cy="3600896"/>
          </a:xfrm>
        </p:spPr>
        <p:txBody>
          <a:bodyPr>
            <a:normAutofit/>
          </a:bodyPr>
          <a:lstStyle/>
          <a:p>
            <a:pPr marL="257174" indent="-257174"/>
            <a:r>
              <a:rPr lang="en-CA" sz="1800" dirty="0" smtClean="0"/>
              <a:t>Well-being </a:t>
            </a:r>
            <a:r>
              <a:rPr lang="en-CA" sz="1800" dirty="0"/>
              <a:t>is NOT being happy all the time </a:t>
            </a:r>
          </a:p>
          <a:p>
            <a:pPr marL="257174" indent="-257174"/>
            <a:r>
              <a:rPr lang="en-CA" sz="1800" dirty="0"/>
              <a:t>It is understanding emotion and developing skills to cope with the big emotions and adversity. </a:t>
            </a:r>
          </a:p>
          <a:p>
            <a:pPr marL="257174" indent="-257174"/>
            <a:r>
              <a:rPr lang="en-CA" sz="1800" dirty="0" smtClean="0"/>
              <a:t>Our </a:t>
            </a:r>
            <a:r>
              <a:rPr lang="en-CA" sz="1800" dirty="0"/>
              <a:t>school </a:t>
            </a:r>
            <a:r>
              <a:rPr lang="en-CA" sz="1800" dirty="0" smtClean="0"/>
              <a:t>environment, building a caring community </a:t>
            </a:r>
            <a:r>
              <a:rPr lang="en-CA" sz="1800" dirty="0"/>
              <a:t>and our personal capacity to respond has a huge role to play. </a:t>
            </a:r>
          </a:p>
          <a:p>
            <a:pPr marL="257174" indent="-257174"/>
            <a:r>
              <a:rPr lang="en-CA" sz="1800" dirty="0"/>
              <a:t>Focus on </a:t>
            </a:r>
            <a:r>
              <a:rPr lang="en-CA" sz="1800" dirty="0" smtClean="0"/>
              <a:t>resilience. </a:t>
            </a:r>
            <a:r>
              <a:rPr lang="en-CA" sz="1800" dirty="0"/>
              <a:t>H</a:t>
            </a:r>
            <a:r>
              <a:rPr lang="en-CA" sz="1800" dirty="0" smtClean="0"/>
              <a:t>ow do we balance the challenges with the resources in our lives. </a:t>
            </a:r>
          </a:p>
          <a:p>
            <a:pPr marL="257174" indent="-257174"/>
            <a:r>
              <a:rPr lang="en-CA" sz="1800" dirty="0" smtClean="0"/>
              <a:t>Looking for positive influences and not letting the negative influences dominate our inner self talk, or the story we tell ourselves. </a:t>
            </a:r>
            <a:endParaRPr lang="en-CA" sz="1800" dirty="0"/>
          </a:p>
        </p:txBody>
      </p:sp>
      <p:sp>
        <p:nvSpPr>
          <p:cNvPr id="2" name="TextBox 1"/>
          <p:cNvSpPr txBox="1"/>
          <p:nvPr/>
        </p:nvSpPr>
        <p:spPr>
          <a:xfrm>
            <a:off x="292100" y="5166997"/>
            <a:ext cx="6527800" cy="830997"/>
          </a:xfrm>
          <a:prstGeom prst="rect">
            <a:avLst/>
          </a:prstGeom>
          <a:noFill/>
        </p:spPr>
        <p:txBody>
          <a:bodyPr wrap="square" rtlCol="0">
            <a:spAutoFit/>
          </a:bodyPr>
          <a:lstStyle/>
          <a:p>
            <a:r>
              <a:rPr lang="en-CA" sz="2400" dirty="0" smtClean="0"/>
              <a:t>How are we building our resilience as educators?</a:t>
            </a:r>
          </a:p>
          <a:p>
            <a:endParaRPr lang="en-CA" sz="2400" dirty="0" smtClean="0"/>
          </a:p>
        </p:txBody>
      </p:sp>
    </p:spTree>
    <p:extLst>
      <p:ext uri="{BB962C8B-B14F-4D97-AF65-F5344CB8AC3E}">
        <p14:creationId xmlns:p14="http://schemas.microsoft.com/office/powerpoint/2010/main" val="150669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8000" y="1524000"/>
            <a:ext cx="5803900" cy="3323987"/>
          </a:xfrm>
          <a:prstGeom prst="rect">
            <a:avLst/>
          </a:prstGeom>
          <a:noFill/>
        </p:spPr>
        <p:txBody>
          <a:bodyPr wrap="square" rtlCol="0">
            <a:spAutoFit/>
          </a:bodyPr>
          <a:lstStyle/>
          <a:p>
            <a:endParaRPr lang="en-CA" sz="2400" dirty="0" smtClean="0"/>
          </a:p>
          <a:p>
            <a:r>
              <a:rPr lang="en-CA" sz="2400" dirty="0" smtClean="0"/>
              <a:t>What if you imagine that your primary role as an educator is to learn how to thrive in your work, and in doing so encourage all others around you (including your students) to do the same? </a:t>
            </a:r>
          </a:p>
          <a:p>
            <a:endParaRPr lang="en-CA" sz="2400" dirty="0"/>
          </a:p>
          <a:p>
            <a:r>
              <a:rPr lang="en-CA" sz="2400" dirty="0" smtClean="0"/>
              <a:t>What does it look like to flourish in your job ? </a:t>
            </a:r>
          </a:p>
          <a:p>
            <a:endParaRPr lang="en-CA" dirty="0" smtClean="0"/>
          </a:p>
        </p:txBody>
      </p:sp>
      <p:pic>
        <p:nvPicPr>
          <p:cNvPr id="7" name="Picture 2" descr="https://player.slideplayer.com/73/12345378/slides/slide_14.jpg"/>
          <p:cNvPicPr>
            <a:picLocks noChangeAspect="1" noChangeArrowheads="1"/>
          </p:cNvPicPr>
          <p:nvPr/>
        </p:nvPicPr>
        <p:blipFill rotWithShape="1">
          <a:blip r:embed="rId2">
            <a:extLst>
              <a:ext uri="{28A0092B-C50C-407E-A947-70E740481C1C}">
                <a14:useLocalDpi xmlns:a14="http://schemas.microsoft.com/office/drawing/2010/main" val="0"/>
              </a:ext>
            </a:extLst>
          </a:blip>
          <a:srcRect l="22836" t="16544" r="23243" b="18955"/>
          <a:stretch/>
        </p:blipFill>
        <p:spPr bwMode="auto">
          <a:xfrm>
            <a:off x="838199" y="1524000"/>
            <a:ext cx="4394201" cy="39242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27100" y="508000"/>
            <a:ext cx="10795000" cy="523220"/>
          </a:xfrm>
          <a:prstGeom prst="rect">
            <a:avLst/>
          </a:prstGeom>
          <a:noFill/>
        </p:spPr>
        <p:txBody>
          <a:bodyPr wrap="square" rtlCol="0">
            <a:spAutoFit/>
          </a:bodyPr>
          <a:lstStyle/>
          <a:p>
            <a:r>
              <a:rPr lang="en-CA" sz="2800" b="1" dirty="0" smtClean="0">
                <a:latin typeface="Century Gothic" panose="020B0502020202020204" pitchFamily="34" charset="0"/>
              </a:rPr>
              <a:t>A Conceptual Model of Well-being and Flourishing in Schools </a:t>
            </a:r>
            <a:endParaRPr lang="en-CA" sz="2800" b="1" dirty="0">
              <a:latin typeface="Century Gothic" panose="020B0502020202020204" pitchFamily="34" charset="0"/>
            </a:endParaRPr>
          </a:p>
        </p:txBody>
      </p:sp>
      <p:sp>
        <p:nvSpPr>
          <p:cNvPr id="9" name="TextBox 8"/>
          <p:cNvSpPr txBox="1"/>
          <p:nvPr/>
        </p:nvSpPr>
        <p:spPr>
          <a:xfrm>
            <a:off x="5702300" y="5537200"/>
            <a:ext cx="5075236" cy="923330"/>
          </a:xfrm>
          <a:prstGeom prst="rect">
            <a:avLst/>
          </a:prstGeom>
          <a:noFill/>
        </p:spPr>
        <p:txBody>
          <a:bodyPr wrap="square" rtlCol="0">
            <a:spAutoFit/>
          </a:bodyPr>
          <a:lstStyle/>
          <a:p>
            <a:r>
              <a:rPr lang="en-CA" dirty="0" smtClean="0"/>
              <a:t>“Teacher Wellbeing: Noticing, Nurturing, Sustaining and Flourishing in Schools”  </a:t>
            </a:r>
          </a:p>
          <a:p>
            <a:r>
              <a:rPr lang="en-CA" dirty="0" smtClean="0"/>
              <a:t>Sabre </a:t>
            </a:r>
            <a:r>
              <a:rPr lang="en-CA" dirty="0" err="1" smtClean="0"/>
              <a:t>Cherkowski</a:t>
            </a:r>
            <a:r>
              <a:rPr lang="en-CA" dirty="0" smtClean="0"/>
              <a:t> </a:t>
            </a:r>
            <a:endParaRPr lang="en-CA" dirty="0"/>
          </a:p>
        </p:txBody>
      </p:sp>
    </p:spTree>
    <p:extLst>
      <p:ext uri="{BB962C8B-B14F-4D97-AF65-F5344CB8AC3E}">
        <p14:creationId xmlns:p14="http://schemas.microsoft.com/office/powerpoint/2010/main" val="2598576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095" y="5037331"/>
            <a:ext cx="10769600" cy="1569660"/>
          </a:xfrm>
          <a:prstGeom prst="rect">
            <a:avLst/>
          </a:prstGeom>
          <a:noFill/>
        </p:spPr>
        <p:txBody>
          <a:bodyPr wrap="square" rtlCol="0">
            <a:spAutoFit/>
          </a:bodyPr>
          <a:lstStyle/>
          <a:p>
            <a:r>
              <a:rPr lang="en-CA" sz="2400" dirty="0" smtClean="0"/>
              <a:t>How are we fostering well-being through compassionate community building ? </a:t>
            </a:r>
          </a:p>
          <a:p>
            <a:endParaRPr lang="en-CA" sz="2400" dirty="0" smtClean="0"/>
          </a:p>
          <a:p>
            <a:r>
              <a:rPr lang="en-CA" sz="2400" dirty="0" smtClean="0"/>
              <a:t>What are our next steps to enhance our goal of ensuring schools are compassionate communities ? </a:t>
            </a:r>
            <a:endParaRPr lang="en-CA"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9395" y="1296018"/>
            <a:ext cx="4071712" cy="3413308"/>
          </a:xfrm>
          <a:prstGeom prst="rect">
            <a:avLst/>
          </a:prstGeom>
        </p:spPr>
      </p:pic>
      <p:sp>
        <p:nvSpPr>
          <p:cNvPr id="4" name="TextBox 3"/>
          <p:cNvSpPr txBox="1"/>
          <p:nvPr/>
        </p:nvSpPr>
        <p:spPr>
          <a:xfrm>
            <a:off x="596900" y="445588"/>
            <a:ext cx="11452174" cy="584775"/>
          </a:xfrm>
          <a:prstGeom prst="rect">
            <a:avLst/>
          </a:prstGeom>
          <a:noFill/>
        </p:spPr>
        <p:txBody>
          <a:bodyPr wrap="none" rtlCol="0">
            <a:spAutoFit/>
          </a:bodyPr>
          <a:lstStyle/>
          <a:p>
            <a:r>
              <a:rPr lang="en-CA" sz="3200" b="1" dirty="0" smtClean="0">
                <a:latin typeface="Century Gothic" panose="020B0502020202020204" pitchFamily="34" charset="0"/>
              </a:rPr>
              <a:t>Compassionate communities start with self-compassion  </a:t>
            </a:r>
            <a:endParaRPr lang="en-CA" sz="3200" b="1" dirty="0">
              <a:latin typeface="Century Gothic" panose="020B0502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95" y="1296018"/>
            <a:ext cx="6185491" cy="3475658"/>
          </a:xfrm>
          <a:prstGeom prst="rect">
            <a:avLst/>
          </a:prstGeom>
        </p:spPr>
      </p:pic>
    </p:spTree>
    <p:extLst>
      <p:ext uri="{BB962C8B-B14F-4D97-AF65-F5344CB8AC3E}">
        <p14:creationId xmlns:p14="http://schemas.microsoft.com/office/powerpoint/2010/main" val="1138083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850" y="821690"/>
            <a:ext cx="11196550" cy="5632311"/>
          </a:xfrm>
          <a:prstGeom prst="rect">
            <a:avLst/>
          </a:prstGeom>
        </p:spPr>
        <p:txBody>
          <a:bodyPr wrap="square">
            <a:spAutoFit/>
          </a:bodyPr>
          <a:lstStyle/>
          <a:p>
            <a:r>
              <a:rPr lang="en-CA" dirty="0" smtClean="0"/>
              <a:t>Resources for Staff….  to help you flourish </a:t>
            </a:r>
          </a:p>
          <a:p>
            <a:r>
              <a:rPr lang="en-CA" dirty="0" smtClean="0">
                <a:hlinkClick r:id="rId2"/>
              </a:rPr>
              <a:t>https://www.mindwellu.com</a:t>
            </a:r>
            <a:endParaRPr lang="en-CA" dirty="0" smtClean="0"/>
          </a:p>
          <a:p>
            <a:endParaRPr lang="en-CA" dirty="0" smtClean="0"/>
          </a:p>
          <a:p>
            <a:r>
              <a:rPr lang="en-CA" dirty="0" smtClean="0"/>
              <a:t>“Teacher Wellbeing : Noticing, Nurturing, Sustaining and Flourishing in Schools”</a:t>
            </a:r>
          </a:p>
          <a:p>
            <a:r>
              <a:rPr lang="en-CA" dirty="0" smtClean="0"/>
              <a:t>Sabre </a:t>
            </a:r>
            <a:r>
              <a:rPr lang="en-CA" dirty="0" err="1" smtClean="0"/>
              <a:t>Cherkowski</a:t>
            </a:r>
            <a:r>
              <a:rPr lang="en-CA" dirty="0" smtClean="0"/>
              <a:t> and Keith Walker </a:t>
            </a:r>
            <a:endParaRPr lang="en-CA" dirty="0"/>
          </a:p>
          <a:p>
            <a:r>
              <a:rPr lang="en-CA" dirty="0" smtClean="0"/>
              <a:t> </a:t>
            </a:r>
          </a:p>
          <a:p>
            <a:r>
              <a:rPr lang="en-CA" dirty="0" smtClean="0"/>
              <a:t>Resources for Schools: </a:t>
            </a:r>
          </a:p>
          <a:p>
            <a:r>
              <a:rPr lang="en-CA" dirty="0" smtClean="0">
                <a:hlinkClick r:id="rId3"/>
              </a:rPr>
              <a:t>https://www.healthyschoolsbc.ca/</a:t>
            </a:r>
            <a:endParaRPr lang="en-CA" dirty="0" smtClean="0"/>
          </a:p>
          <a:p>
            <a:r>
              <a:rPr lang="en-CA" dirty="0" smtClean="0">
                <a:hlinkClick r:id="rId4"/>
              </a:rPr>
              <a:t>https://www.we.org/our-work/we-schools/well-being/</a:t>
            </a:r>
            <a:endParaRPr lang="en-CA" dirty="0" smtClean="0"/>
          </a:p>
          <a:p>
            <a:r>
              <a:rPr lang="en-CA" dirty="0" smtClean="0">
                <a:hlinkClick r:id="rId5"/>
              </a:rPr>
              <a:t>https://dashbc.ca/</a:t>
            </a:r>
            <a:endParaRPr lang="en-CA" dirty="0" smtClean="0"/>
          </a:p>
          <a:p>
            <a:r>
              <a:rPr lang="en-CA" dirty="0" smtClean="0">
                <a:hlinkClick r:id="rId6"/>
              </a:rPr>
              <a:t>https://casel.org/</a:t>
            </a:r>
            <a:endParaRPr lang="en-CA" dirty="0" smtClean="0"/>
          </a:p>
          <a:p>
            <a:r>
              <a:rPr lang="en-CA" dirty="0" smtClean="0">
                <a:hlinkClick r:id="rId7"/>
              </a:rPr>
              <a:t>https://www.wellbeingbc.ca</a:t>
            </a:r>
            <a:r>
              <a:rPr lang="en-CA" dirty="0" smtClean="0"/>
              <a:t> </a:t>
            </a:r>
            <a:endParaRPr lang="en-CA" dirty="0"/>
          </a:p>
          <a:p>
            <a:endParaRPr lang="en-CA" dirty="0" smtClean="0"/>
          </a:p>
          <a:p>
            <a:r>
              <a:rPr lang="en-CA" dirty="0" smtClean="0"/>
              <a:t>Resources for Students </a:t>
            </a:r>
          </a:p>
          <a:p>
            <a:r>
              <a:rPr lang="en-CA" dirty="0" smtClean="0">
                <a:hlinkClick r:id="rId8"/>
              </a:rPr>
              <a:t>https://mindup.org/</a:t>
            </a:r>
            <a:endParaRPr lang="en-CA" dirty="0" smtClean="0"/>
          </a:p>
          <a:p>
            <a:r>
              <a:rPr lang="en-CA" u="sng" dirty="0">
                <a:hlinkClick r:id="rId9"/>
              </a:rPr>
              <a:t>https://</a:t>
            </a:r>
            <a:r>
              <a:rPr lang="en-CA" u="sng" dirty="0" smtClean="0">
                <a:hlinkClick r:id="rId9"/>
              </a:rPr>
              <a:t>ggsc.berkeley.edu/images/uploads/GGSC_Gratitude_Curriculum_MS_HS.pdf</a:t>
            </a:r>
            <a:endParaRPr lang="en-CA" u="sng" dirty="0" smtClean="0"/>
          </a:p>
          <a:p>
            <a:r>
              <a:rPr lang="en-CA" u="sng" dirty="0" smtClean="0">
                <a:hlinkClick r:id="rId10"/>
              </a:rPr>
              <a:t>https://www.randomactsofkindness.org/for-educators</a:t>
            </a:r>
            <a:endParaRPr lang="en-CA" u="sng" dirty="0" smtClean="0"/>
          </a:p>
          <a:p>
            <a:r>
              <a:rPr lang="en-CA" dirty="0" smtClean="0">
                <a:hlinkClick r:id="rId11"/>
              </a:rPr>
              <a:t>https://www.uvic.ca/research/centres/cisur/publications/helping-schools/iminds/index.php</a:t>
            </a:r>
            <a:endParaRPr lang="en-CA" u="sng" dirty="0" smtClean="0"/>
          </a:p>
          <a:p>
            <a:endParaRPr lang="en-CA" u="sng" dirty="0"/>
          </a:p>
          <a:p>
            <a:endParaRPr lang="en-CA" dirty="0"/>
          </a:p>
        </p:txBody>
      </p:sp>
      <p:sp>
        <p:nvSpPr>
          <p:cNvPr id="4" name="Rectangle 3"/>
          <p:cNvSpPr/>
          <p:nvPr/>
        </p:nvSpPr>
        <p:spPr>
          <a:xfrm>
            <a:off x="2239997" y="124361"/>
            <a:ext cx="8573181" cy="584775"/>
          </a:xfrm>
          <a:prstGeom prst="rect">
            <a:avLst/>
          </a:prstGeom>
        </p:spPr>
        <p:txBody>
          <a:bodyPr wrap="none">
            <a:spAutoFit/>
          </a:bodyPr>
          <a:lstStyle/>
          <a:p>
            <a:r>
              <a:rPr lang="en-CA" sz="3200" b="1" dirty="0" smtClean="0">
                <a:latin typeface="Century Gothic" panose="020B0502020202020204" pitchFamily="34" charset="0"/>
              </a:rPr>
              <a:t>Schools that Focus on Well-being – Flourish</a:t>
            </a:r>
          </a:p>
        </p:txBody>
      </p:sp>
    </p:spTree>
    <p:extLst>
      <p:ext uri="{BB962C8B-B14F-4D97-AF65-F5344CB8AC3E}">
        <p14:creationId xmlns:p14="http://schemas.microsoft.com/office/powerpoint/2010/main" val="1871406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406</Words>
  <Application>Microsoft Office PowerPoint</Application>
  <PresentationFormat>Widescreen</PresentationFormat>
  <Paragraphs>55</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Office Theme</vt:lpstr>
      <vt:lpstr>PowerPoint Presentation</vt:lpstr>
      <vt:lpstr>Definition of Well-being</vt:lpstr>
      <vt:lpstr>Well-Being &amp; Resilience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Dorey</dc:creator>
  <cp:lastModifiedBy>Sue Dorey</cp:lastModifiedBy>
  <cp:revision>20</cp:revision>
  <dcterms:created xsi:type="dcterms:W3CDTF">2019-11-05T18:21:26Z</dcterms:created>
  <dcterms:modified xsi:type="dcterms:W3CDTF">2019-11-14T02:23:42Z</dcterms:modified>
</cp:coreProperties>
</file>