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4"/>
  </p:notesMasterIdLst>
  <p:sldIdLst>
    <p:sldId id="256" r:id="rId2"/>
    <p:sldId id="267" r:id="rId3"/>
    <p:sldId id="268" r:id="rId4"/>
    <p:sldId id="266" r:id="rId5"/>
    <p:sldId id="274" r:id="rId6"/>
    <p:sldId id="269" r:id="rId7"/>
    <p:sldId id="258" r:id="rId8"/>
    <p:sldId id="273" r:id="rId9"/>
    <p:sldId id="275" r:id="rId10"/>
    <p:sldId id="272" r:id="rId11"/>
    <p:sldId id="271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28434-17BC-85DE-8CFE-A285B600B184}" v="8" dt="2020-10-28T16:48:41.767"/>
    <p1510:client id="{187F515B-CE2F-17C9-DEAB-98576B90465B}" v="618" dt="2020-10-27T15:51:56.776"/>
    <p1510:client id="{1BCEF136-91E1-8E30-66D6-362C2830D5C1}" v="205" dt="2020-10-27T17:16:48.175"/>
    <p1510:client id="{51E5CDE9-0485-C687-E5D7-83F8F1032C2A}" v="1" dt="2020-10-28T21:12:02.479"/>
    <p1510:client id="{9BE4AF3B-D80B-9F33-E5C9-D64327043B7B}" v="20" dt="2020-10-27T17:06:24.941"/>
    <p1510:client id="{AB10269B-D178-F812-8C9C-13E47E1514F7}" v="116" dt="2020-10-15T21:01:42.043"/>
    <p1510:client id="{B191A900-DAE7-8642-35AB-48F92F1A0F18}" v="306" dt="2020-10-28T20:19:23.561"/>
    <p1510:client id="{CB74B121-8BB2-412E-8F6F-9F918F29F3A3}" v="1378" dt="2020-10-06T20:35:42.948"/>
    <p1510:client id="{CC73C1D1-6EBE-7B93-C867-FF67EFE27286}" v="1" dt="2020-10-28T16:54:07.634"/>
    <p1510:client id="{EB05343C-EC8C-07D8-F62B-109FDF2DAC03}" v="9" dt="2020-10-28T16:51:05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tableStyles" Target="tableStyles.xml" Id="rId1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theme" Target="theme/theme1.xml" Id="rId17" /><Relationship Type="http://schemas.openxmlformats.org/officeDocument/2006/relationships/slide" Target="slides/slide1.xml" Id="rId2" /><Relationship Type="http://schemas.openxmlformats.org/officeDocument/2006/relationships/viewProps" Target="viewProps.xml" Id="rId16" /><Relationship Type="http://schemas.microsoft.com/office/2015/10/relationships/revisionInfo" Target="revisionInfo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presProps" Target="presProps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notesMaster" Target="notesMasters/notesMaster1.xml" Id="rId14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EE4AD-D103-4DBC-9EF8-B4A907FBFB54}" type="datetimeFigureOut">
              <a:rPr lang="en-US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F531D-DB23-4DAF-B319-534E16EC529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5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All information on TeensHealth® is for educational purposes only. For specific medical advice, diagnoses, and treatment, consult your doctor.</a:t>
            </a:r>
          </a:p>
          <a:p>
            <a:r>
              <a:rPr lang="en-US"/>
              <a:t>© 1995-2020 The Nemours Foundation. All rights reserved.</a:t>
            </a:r>
          </a:p>
          <a:p>
            <a:r>
              <a:rPr lang="en-US"/>
              <a:t>Images provided by The Nemours Foundation, iStock, Getty Images, Veer, Shutterstock, and Clipart.com.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F531D-DB23-4DAF-B319-534E16EC529B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2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All information on TeensHealth® is for educational purposes only. For specific medical advice, diagnoses, and treatment, consult your doctor.</a:t>
            </a:r>
          </a:p>
          <a:p>
            <a:r>
              <a:rPr lang="en-US"/>
              <a:t>© 1995-2020 The Nemours Foundation. All rights reserved.</a:t>
            </a:r>
          </a:p>
          <a:p>
            <a:r>
              <a:rPr lang="en-US"/>
              <a:t>Images provided by The Nemours Foundation, iStock, Getty Images, Veer, Shutterstock, and Clipart.com.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F531D-DB23-4DAF-B319-534E16EC529B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5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2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2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0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9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0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5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9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9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3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1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9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6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eemypersonality.com/Optimism-Test#q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werofpositivity.com/gratitude-change-your-life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Hv6vTKD6lg" TargetMode="External"/><Relationship Id="rId3" Type="http://schemas.openxmlformats.org/officeDocument/2006/relationships/hyperlink" Target="https://www.youtube.com/watch?v=yA5Qpt1JRE4" TargetMode="External"/><Relationship Id="rId7" Type="http://schemas.openxmlformats.org/officeDocument/2006/relationships/hyperlink" Target="https://www.youtube.com/watch?v=GXy__kBVq1M" TargetMode="External"/><Relationship Id="rId2" Type="http://schemas.openxmlformats.org/officeDocument/2006/relationships/hyperlink" Target="https://www.youtube.com/watch?v=T5Umo80x9o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U5lZBjWDR_c" TargetMode="External"/><Relationship Id="rId5" Type="http://schemas.openxmlformats.org/officeDocument/2006/relationships/hyperlink" Target="https://www.youtube.com/watch?v=yBsPJJxOwmU" TargetMode="External"/><Relationship Id="rId4" Type="http://schemas.openxmlformats.org/officeDocument/2006/relationships/hyperlink" Target="https://www.youtube.com/watch?v=YeSdQmO51Ps" TargetMode="External"/><Relationship Id="rId9" Type="http://schemas.openxmlformats.org/officeDocument/2006/relationships/hyperlink" Target="https://www.youtube.com/watch?v=JMd1CcGZYw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1787" y="1741337"/>
            <a:ext cx="5448730" cy="2387918"/>
          </a:xfrm>
        </p:spPr>
        <p:txBody>
          <a:bodyPr anchor="b">
            <a:normAutofit/>
          </a:bodyPr>
          <a:lstStyle/>
          <a:p>
            <a:r>
              <a:rPr lang="en-US" sz="5200">
                <a:ea typeface="+mj-lt"/>
                <a:cs typeface="+mj-lt"/>
              </a:rPr>
              <a:t>Grasp Gratitude Increase Wellness</a:t>
            </a:r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66A575-7835-4400-BEDE-89F2EF03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A7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7067315-2BBC-4A20-ABD8-3573F6DB8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4" r="1235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83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6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8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D7F536-138E-4421-9B2E-77635679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051" y="121934"/>
            <a:ext cx="6597748" cy="1190242"/>
          </a:xfrm>
        </p:spPr>
        <p:txBody>
          <a:bodyPr anchor="b">
            <a:normAutofit/>
          </a:bodyPr>
          <a:lstStyle/>
          <a:p>
            <a:r>
              <a:rPr lang="en-US" b="1">
                <a:cs typeface="Calibri Light"/>
              </a:rPr>
              <a:t>Boost Your Optimism</a:t>
            </a:r>
            <a:endParaRPr lang="en-US" b="1"/>
          </a:p>
        </p:txBody>
      </p:sp>
      <p:pic>
        <p:nvPicPr>
          <p:cNvPr id="22" name="Graphic 13" descr="Error">
            <a:extLst>
              <a:ext uri="{FF2B5EF4-FFF2-40B4-BE49-F238E27FC236}">
                <a16:creationId xmlns:a16="http://schemas.microsoft.com/office/drawing/2014/main" id="{4C0843DA-A7C6-495D-9F06-DF20487BD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17" y="2782956"/>
            <a:ext cx="3449030" cy="34490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BDB41-79D2-44EE-8542-99618AF27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944" y="1537005"/>
            <a:ext cx="7140877" cy="50290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Seligman Survey </a:t>
            </a:r>
          </a:p>
          <a:p>
            <a:r>
              <a:rPr lang="en-US" sz="2000">
                <a:cs typeface="Calibri"/>
              </a:rPr>
              <a:t>A – Adversity: Describe the event that happened.  Leave out evaluations and judgements </a:t>
            </a:r>
          </a:p>
          <a:p>
            <a:r>
              <a:rPr lang="en-US" sz="2000">
                <a:cs typeface="Calibri"/>
              </a:rPr>
              <a:t>B – Belief:  Explain how adversity was interpreted. Not how you think it ought to be, but what your default belief/interpretation was.</a:t>
            </a:r>
          </a:p>
          <a:p>
            <a:r>
              <a:rPr lang="en-US" sz="2000">
                <a:cs typeface="Calibri"/>
              </a:rPr>
              <a:t>C - Consequences: Think about the feelings and actions that result from these beliefs.</a:t>
            </a:r>
          </a:p>
          <a:p>
            <a:r>
              <a:rPr lang="en-US" sz="2000">
                <a:cs typeface="Calibri"/>
              </a:rPr>
              <a:t>D - Disputation: Do you have any grounds to dispute these automatic reactions?</a:t>
            </a:r>
          </a:p>
          <a:p>
            <a:r>
              <a:rPr lang="en-US" sz="2000">
                <a:cs typeface="Calibri"/>
              </a:rPr>
              <a:t>E - Energization: This is the last step that's done when successful disputation occurs.</a:t>
            </a:r>
          </a:p>
          <a:p>
            <a:r>
              <a:rPr lang="en-US" sz="2000">
                <a:cs typeface="Calibri"/>
              </a:rPr>
              <a:t>Dr. Albert Ellis and Dr. Martin Seligman 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4027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F2D69-53EB-480A-9877-CCD9825D7048}"/>
              </a:ext>
            </a:extLst>
          </p:cNvPr>
          <p:cNvSpPr txBox="1"/>
          <p:nvPr/>
        </p:nvSpPr>
        <p:spPr>
          <a:xfrm>
            <a:off x="965199" y="851517"/>
            <a:ext cx="5130795" cy="146177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 You Optimistic or Pessimistic?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6A9219-07A6-4F76-8597-FD3C470A735A}"/>
              </a:ext>
            </a:extLst>
          </p:cNvPr>
          <p:cNvSpPr txBox="1"/>
          <p:nvPr/>
        </p:nvSpPr>
        <p:spPr>
          <a:xfrm>
            <a:off x="965200" y="2470248"/>
            <a:ext cx="4048344" cy="35362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2400"/>
            </a:br>
            <a:r>
              <a:rPr lang="en-US" sz="24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https://www.seemypersonality.com/Optimism-Test#q1</a:t>
            </a:r>
            <a:endParaRPr lang="en-US" sz="2400"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Graphic 12" descr="Moustache Face Outline">
            <a:extLst>
              <a:ext uri="{FF2B5EF4-FFF2-40B4-BE49-F238E27FC236}">
                <a16:creationId xmlns:a16="http://schemas.microsoft.com/office/drawing/2014/main" id="{7F6EE344-4E28-48DB-BEE9-FFAC293F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5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4FD36230-8825-4FE7-81F5-13350799C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7" b="10326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826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0F8675-8CBE-441E-A69B-C571A9B2A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tx2"/>
                </a:solidFill>
                <a:ea typeface="+mj-lt"/>
                <a:cs typeface="+mj-lt"/>
              </a:rPr>
              <a:t>What Is Gratitude?</a:t>
            </a:r>
            <a:endParaRPr lang="en-US" sz="3600">
              <a:solidFill>
                <a:schemeClr val="tx2"/>
              </a:solidFill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8ACDD-B892-4048-BCCB-D64B46467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800" b="1">
              <a:solidFill>
                <a:schemeClr val="tx2"/>
              </a:solidFill>
              <a:cs typeface="Calibri" panose="020F0502020204030204"/>
            </a:endParaRPr>
          </a:p>
          <a:p>
            <a:r>
              <a:rPr lang="en-US" sz="1800">
                <a:solidFill>
                  <a:schemeClr val="tx2"/>
                </a:solidFill>
                <a:ea typeface="+mn-lt"/>
                <a:cs typeface="+mn-lt"/>
              </a:rPr>
              <a:t>Gratitude is one of many positive emotions. It's about focusing on what's good in our lives and being thankful for the things we have.</a:t>
            </a:r>
            <a:endParaRPr lang="en-US" sz="1800">
              <a:solidFill>
                <a:schemeClr val="tx2"/>
              </a:solidFill>
              <a:cs typeface="Calibri"/>
            </a:endParaRPr>
          </a:p>
          <a:p>
            <a:r>
              <a:rPr lang="en-US" sz="1800">
                <a:solidFill>
                  <a:schemeClr val="tx2"/>
                </a:solidFill>
                <a:ea typeface="+mn-lt"/>
                <a:cs typeface="+mn-lt"/>
              </a:rPr>
              <a:t>Gratitude is pausing to notice and appreciate the things that we often take for granted, like having a place to live, food, clean water, friends, family, even computer access. It's taking a moment to reflect on how fortunate we are when something good happens — whether it's a small thing or a big thing.</a:t>
            </a:r>
            <a:endParaRPr lang="en-US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  <a:ea typeface="+mn-lt"/>
                <a:cs typeface="+mn-lt"/>
              </a:rPr>
              <a:t>We can use lots of words to describe feelings of gratitude: We might say we feel thankful, lucky, fortunate, humbled, or blessed.</a:t>
            </a:r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6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78FF8D3-BC28-4F21-B468-739B4F864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400" y="390365"/>
            <a:ext cx="4568238" cy="606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0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8A5AF0B3-6E93-4A47-BE56-882FA27CD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7413" y="78887"/>
            <a:ext cx="4617912" cy="7024199"/>
          </a:xfrm>
        </p:spPr>
      </p:pic>
    </p:spTree>
    <p:extLst>
      <p:ext uri="{BB962C8B-B14F-4D97-AF65-F5344CB8AC3E}">
        <p14:creationId xmlns:p14="http://schemas.microsoft.com/office/powerpoint/2010/main" val="169845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52D5E1-1D1C-4919-B1AF-46EF7530A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>
                <a:solidFill>
                  <a:schemeClr val="tx2"/>
                </a:solidFill>
                <a:ea typeface="+mj-lt"/>
                <a:cs typeface="+mj-lt"/>
              </a:rPr>
              <a:t>Why Gratitude Matters</a:t>
            </a:r>
            <a:br>
              <a:rPr lang="en-US" sz="2800" b="1">
                <a:ea typeface="+mj-lt"/>
                <a:cs typeface="+mj-lt"/>
              </a:rPr>
            </a:br>
            <a:br>
              <a:rPr lang="en-US" sz="2800" b="1">
                <a:ea typeface="+mj-lt"/>
                <a:cs typeface="+mj-lt"/>
              </a:rPr>
            </a:br>
            <a:r>
              <a:rPr lang="en-US" sz="2800">
                <a:solidFill>
                  <a:schemeClr val="tx2"/>
                </a:solidFill>
                <a:ea typeface="+mj-lt"/>
                <a:cs typeface="+mj-lt"/>
              </a:rPr>
              <a:t>Gratitude doesn't just </a:t>
            </a:r>
            <a:r>
              <a:rPr lang="en-US" sz="2800" i="1">
                <a:solidFill>
                  <a:schemeClr val="tx2"/>
                </a:solidFill>
                <a:ea typeface="+mj-lt"/>
                <a:cs typeface="+mj-lt"/>
              </a:rPr>
              <a:t>feel</a:t>
            </a:r>
            <a:r>
              <a:rPr lang="en-US" sz="2800">
                <a:solidFill>
                  <a:schemeClr val="tx2"/>
                </a:solidFill>
                <a:ea typeface="+mj-lt"/>
                <a:cs typeface="+mj-lt"/>
              </a:rPr>
              <a:t> good. Making a habit of gratitude can also </a:t>
            </a:r>
            <a:r>
              <a:rPr lang="en-US" sz="2800" i="1">
                <a:solidFill>
                  <a:schemeClr val="tx2"/>
                </a:solidFill>
                <a:ea typeface="+mj-lt"/>
                <a:cs typeface="+mj-lt"/>
              </a:rPr>
              <a:t>be good for us</a:t>
            </a:r>
            <a:r>
              <a:rPr lang="en-US" sz="2800">
                <a:solidFill>
                  <a:schemeClr val="tx2"/>
                </a:solidFill>
                <a:ea typeface="+mj-lt"/>
                <a:cs typeface="+mj-lt"/>
              </a:rPr>
              <a:t>.  Brain research shows that positive emotions are good for our bodies, minds, and brains.</a:t>
            </a:r>
            <a:endParaRPr lang="en-US" sz="2800" b="1">
              <a:solidFill>
                <a:schemeClr val="tx2"/>
              </a:solidFill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C03AA-7A3C-4672-94E4-3025DDD71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500" b="1">
              <a:solidFill>
                <a:schemeClr val="tx2"/>
              </a:solidFill>
              <a:cs typeface="Calibri" panose="020F0502020204030204"/>
            </a:endParaRPr>
          </a:p>
          <a:p>
            <a:endParaRPr lang="en-US" sz="1500">
              <a:solidFill>
                <a:schemeClr val="tx2"/>
              </a:solidFill>
              <a:cs typeface="Calibri"/>
            </a:endParaRPr>
          </a:p>
          <a:p>
            <a:r>
              <a:rPr lang="en-US" sz="1500" b="1">
                <a:solidFill>
                  <a:schemeClr val="tx2"/>
                </a:solidFill>
                <a:ea typeface="+mn-lt"/>
                <a:cs typeface="+mn-lt"/>
              </a:rPr>
              <a:t>Positive emotions open us up to more possibilities.</a:t>
            </a: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 They boost our ability to learn and make good decisions.</a:t>
            </a:r>
            <a:endParaRPr lang="en-US" sz="1500">
              <a:solidFill>
                <a:schemeClr val="tx2"/>
              </a:solidFill>
            </a:endParaRPr>
          </a:p>
          <a:p>
            <a:r>
              <a:rPr lang="en-US" sz="1500" b="1">
                <a:solidFill>
                  <a:schemeClr val="tx2"/>
                </a:solidFill>
                <a:ea typeface="+mn-lt"/>
                <a:cs typeface="+mn-lt"/>
              </a:rPr>
              <a:t>Positive emotions balance out negative emotions.</a:t>
            </a: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 People who often feel grateful and appreciative are happier, less stressed, and less depressed.  Gratitude is like a U-turn on complaining or thinking about what we don't have.</a:t>
            </a:r>
            <a:endParaRPr lang="en-US" sz="1500">
              <a:solidFill>
                <a:schemeClr val="tx2"/>
              </a:solidFill>
            </a:endParaRPr>
          </a:p>
          <a:p>
            <a:r>
              <a:rPr lang="en-US" sz="1500" b="1">
                <a:solidFill>
                  <a:schemeClr val="tx2"/>
                </a:solidFill>
                <a:ea typeface="+mn-lt"/>
                <a:cs typeface="+mn-lt"/>
              </a:rPr>
              <a:t>One positive emotion often leads to another.</a:t>
            </a: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 When we feel grateful, we might also feel happy, calm, joyful, or loving.</a:t>
            </a:r>
            <a:endParaRPr lang="en-US" sz="1500">
              <a:solidFill>
                <a:schemeClr val="tx2"/>
              </a:solidFill>
            </a:endParaRPr>
          </a:p>
          <a:p>
            <a:r>
              <a:rPr lang="en-US" sz="1500" b="1">
                <a:solidFill>
                  <a:schemeClr val="tx2"/>
                </a:solidFill>
                <a:ea typeface="+mn-lt"/>
                <a:cs typeface="+mn-lt"/>
              </a:rPr>
              <a:t>Gratitude can lead to positive actions.</a:t>
            </a: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 Your gratitude also can have a positive effect on someone else's actions. Thanking people can make it more likely they'll do a kindness again.</a:t>
            </a:r>
            <a:endParaRPr lang="en-US" sz="1500">
              <a:solidFill>
                <a:schemeClr val="tx2"/>
              </a:solidFill>
            </a:endParaRPr>
          </a:p>
          <a:p>
            <a:r>
              <a:rPr lang="en-US" sz="1500" b="1">
                <a:solidFill>
                  <a:schemeClr val="tx2"/>
                </a:solidFill>
                <a:ea typeface="+mn-lt"/>
                <a:cs typeface="+mn-lt"/>
              </a:rPr>
              <a:t>Gratitude helps us build better relationships.</a:t>
            </a: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 When we feel and express heartfelt gratitude and appreciation to people in our lives, it creates loving bonds, builds trust, and helps you feel closer.</a:t>
            </a:r>
            <a:endParaRPr lang="en-US" sz="1500">
              <a:solidFill>
                <a:schemeClr val="tx2"/>
              </a:solidFill>
            </a:endParaRPr>
          </a:p>
          <a:p>
            <a:endParaRPr lang="en-US" sz="150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1719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EF3F-1CF9-4E37-A2FE-E2EEE657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Effects of Gratitude in the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D485C-0C65-469C-BAC4-5127FBCA6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6655" y="2266345"/>
            <a:ext cx="6818052" cy="437243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i="1">
                <a:solidFill>
                  <a:srgbClr val="FFFFFF"/>
                </a:solidFill>
                <a:ea typeface="+mn-lt"/>
                <a:cs typeface="+mn-lt"/>
              </a:rPr>
              <a:t>…researchers assigned young adults to keep a daily journal of things they were grateful for. They assigned other groups to journal about things that annoyed them, or why they were better off than others. </a:t>
            </a:r>
            <a:r>
              <a:rPr lang="en-US" sz="2400" b="1" i="1">
                <a:solidFill>
                  <a:srgbClr val="FFFFFF"/>
                </a:solidFill>
                <a:ea typeface="+mn-lt"/>
                <a:cs typeface="+mn-lt"/>
              </a:rPr>
              <a:t>The young adults assigned to keep gratitude journals showed greater increases in determination, attention, enthusiasm and energy compared to the other groups.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F6C12-D15F-471A-8FAC-2FE5FB309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8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8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8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8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8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8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8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8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8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8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8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8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8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800">
                <a:solidFill>
                  <a:srgbClr val="FFFFFF"/>
                </a:solidFill>
                <a:ea typeface="+mn-lt"/>
                <a:cs typeface="+mn-lt"/>
              </a:rPr>
              <a:t>PowerofPositivity. (2018, September 22). Scientific Proof: Practicing Gratitude Every Day Can Change Your Life. Retrieved October 06, 2020, from </a:t>
            </a:r>
            <a:r>
              <a:rPr lang="en-US" sz="800">
                <a:solidFill>
                  <a:srgbClr val="FFFFFF"/>
                </a:solidFill>
                <a:ea typeface="+mn-lt"/>
                <a:cs typeface="+mn-lt"/>
                <a:hlinkClick r:id="rId2"/>
              </a:rPr>
              <a:t>https://www.powerofpositivity.com/gratitude-change-your-life/</a:t>
            </a:r>
            <a:endParaRPr lang="en-US" sz="800">
              <a:solidFill>
                <a:srgbClr val="FFFFFF"/>
              </a:solidFill>
              <a:cs typeface="Calibri"/>
            </a:endParaRPr>
          </a:p>
          <a:p>
            <a:endParaRPr lang="en-US" sz="8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023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FC696AA0-32E9-439E-A2FB-2C3498FAA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7369" y="366940"/>
            <a:ext cx="4579547" cy="6368823"/>
          </a:xfrm>
        </p:spPr>
      </p:pic>
    </p:spTree>
    <p:extLst>
      <p:ext uri="{BB962C8B-B14F-4D97-AF65-F5344CB8AC3E}">
        <p14:creationId xmlns:p14="http://schemas.microsoft.com/office/powerpoint/2010/main" val="358002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81DFDF-FF8A-4A81-A0B0-A7FFE314B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Videos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57F56-3073-45A8-A3A7-69891EAC0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700">
                <a:solidFill>
                  <a:schemeClr val="tx2"/>
                </a:solidFill>
              </a:rPr>
              <a:t>Elementary</a:t>
            </a:r>
            <a:endParaRPr lang="en-US"/>
          </a:p>
          <a:p>
            <a:pPr marL="0"/>
            <a:r>
              <a:rPr lang="en-US" sz="170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https://www.youtube.com/watch?v=T5Umo80x9og</a:t>
            </a:r>
            <a:endParaRPr lang="en-US" sz="1700">
              <a:solidFill>
                <a:schemeClr val="tx2"/>
              </a:solidFill>
            </a:endParaRPr>
          </a:p>
          <a:p>
            <a:pPr marL="0"/>
            <a:r>
              <a:rPr lang="en-US" sz="17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https://www.youtube.com/watch?v=yA5Qpt1JRE4</a:t>
            </a:r>
            <a:endParaRPr lang="en-US" sz="1700">
              <a:solidFill>
                <a:schemeClr val="tx2"/>
              </a:solidFill>
            </a:endParaRPr>
          </a:p>
          <a:p>
            <a:pPr marL="0"/>
            <a:r>
              <a:rPr lang="en-US" sz="17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https://www.youtube.com/watch?v=YeSdQmO51Ps</a:t>
            </a:r>
            <a:endParaRPr lang="en-US" sz="1700">
              <a:solidFill>
                <a:schemeClr val="tx2"/>
              </a:solidFill>
            </a:endParaRPr>
          </a:p>
          <a:p>
            <a:pPr marL="0"/>
            <a:endParaRPr lang="en-US" sz="17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700">
                <a:solidFill>
                  <a:schemeClr val="tx2"/>
                </a:solidFill>
              </a:rPr>
              <a:t>Secondary</a:t>
            </a:r>
            <a:endParaRPr lang="en-US" sz="1700">
              <a:solidFill>
                <a:schemeClr val="tx2"/>
              </a:solidFill>
              <a:cs typeface="Calibri" panose="020F0502020204030204"/>
            </a:endParaRPr>
          </a:p>
          <a:p>
            <a:pPr marL="0"/>
            <a:r>
              <a:rPr lang="en-US" sz="170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https://www.youtube.com/watch?v=yBsPJJxOwmU</a:t>
            </a:r>
            <a:endParaRPr lang="en-US" sz="1700">
              <a:solidFill>
                <a:schemeClr val="tx2"/>
              </a:solidFill>
            </a:endParaRPr>
          </a:p>
          <a:p>
            <a:pPr marL="0"/>
            <a:r>
              <a:rPr lang="en-US" sz="170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https://www.youtube.com/watch?v=U5lZBjWDR_c</a:t>
            </a:r>
            <a:endParaRPr lang="en-US" sz="1700">
              <a:solidFill>
                <a:schemeClr val="tx2"/>
              </a:solidFill>
            </a:endParaRPr>
          </a:p>
          <a:p>
            <a:pPr marL="0"/>
            <a:r>
              <a:rPr lang="en-US" sz="170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https://www.youtube.com/watch?v=GXy__kBVq1M</a:t>
            </a:r>
            <a:endParaRPr lang="en-US" sz="1700">
              <a:solidFill>
                <a:schemeClr val="tx2"/>
              </a:solidFill>
            </a:endParaRPr>
          </a:p>
          <a:p>
            <a:pPr marL="0"/>
            <a:endParaRPr lang="en-US" sz="17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700">
                <a:solidFill>
                  <a:schemeClr val="tx2"/>
                </a:solidFill>
              </a:rPr>
              <a:t>Science of Gratitude</a:t>
            </a:r>
            <a:endParaRPr lang="en-US" sz="1700">
              <a:solidFill>
                <a:schemeClr val="tx2"/>
              </a:solidFill>
              <a:cs typeface="Calibri" panose="020F0502020204030204"/>
            </a:endParaRPr>
          </a:p>
          <a:p>
            <a:pPr marL="0"/>
            <a:r>
              <a:rPr lang="en-US" sz="170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https://www.youtube.com/watch?v=oHv6vTKD6lg</a:t>
            </a:r>
            <a:endParaRPr lang="en-US" sz="1700">
              <a:solidFill>
                <a:schemeClr val="tx2"/>
              </a:solidFill>
            </a:endParaRPr>
          </a:p>
          <a:p>
            <a:pPr marL="0"/>
            <a:r>
              <a:rPr lang="en-US" sz="1700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https://www.youtube.com/watch?v=JMd1CcGZYwU</a:t>
            </a:r>
            <a:endParaRPr lang="en-US" sz="1700">
              <a:solidFill>
                <a:schemeClr val="tx2"/>
              </a:solidFill>
            </a:endParaRPr>
          </a:p>
          <a:p>
            <a:pPr marL="0"/>
            <a:endParaRPr lang="en-US" sz="17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92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Grasp Gratitude Increase Wellness</vt:lpstr>
      <vt:lpstr>PowerPoint Presentation</vt:lpstr>
      <vt:lpstr>What Is Gratitude?</vt:lpstr>
      <vt:lpstr>PowerPoint Presentation</vt:lpstr>
      <vt:lpstr>PowerPoint Presentation</vt:lpstr>
      <vt:lpstr>Why Gratitude Matters  Gratitude doesn't just feel good. Making a habit of gratitude can also be good for us.  Brain research shows that positive emotions are good for our bodies, minds, and brains.</vt:lpstr>
      <vt:lpstr>Effects of Gratitude in the classroom</vt:lpstr>
      <vt:lpstr>PowerPoint Presentation</vt:lpstr>
      <vt:lpstr>Videos</vt:lpstr>
      <vt:lpstr>PowerPoint Presentation</vt:lpstr>
      <vt:lpstr>Boost Your Optimism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2020-10-06T19:42:44Z</dcterms:created>
  <dcterms:modified xsi:type="dcterms:W3CDTF">2020-10-28T21:12:04Z</dcterms:modified>
</cp:coreProperties>
</file>