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3" r:id="rId1"/>
  </p:sldMasterIdLst>
  <p:notesMasterIdLst>
    <p:notesMasterId r:id="rId18"/>
  </p:notesMasterIdLst>
  <p:handoutMasterIdLst>
    <p:handoutMasterId r:id="rId19"/>
  </p:handoutMasterIdLst>
  <p:sldIdLst>
    <p:sldId id="256" r:id="rId2"/>
    <p:sldId id="257" r:id="rId3"/>
    <p:sldId id="268" r:id="rId4"/>
    <p:sldId id="266" r:id="rId5"/>
    <p:sldId id="265" r:id="rId6"/>
    <p:sldId id="259" r:id="rId7"/>
    <p:sldId id="280" r:id="rId8"/>
    <p:sldId id="261" r:id="rId9"/>
    <p:sldId id="258" r:id="rId10"/>
    <p:sldId id="267" r:id="rId11"/>
    <p:sldId id="263" r:id="rId12"/>
    <p:sldId id="264" r:id="rId13"/>
    <p:sldId id="269" r:id="rId14"/>
    <p:sldId id="282" r:id="rId15"/>
    <p:sldId id="283" r:id="rId16"/>
    <p:sldId id="262" r:id="rId17"/>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120" d="100"/>
          <a:sy n="120" d="100"/>
        </p:scale>
        <p:origin x="120" y="102"/>
      </p:cViewPr>
      <p:guideLst>
        <p:guide orient="horz" pos="2160"/>
        <p:guide pos="3840"/>
      </p:guideLst>
    </p:cSldViewPr>
  </p:slideViewPr>
  <p:notesTextViewPr>
    <p:cViewPr>
      <p:scale>
        <a:sx n="1" d="1"/>
        <a:sy n="1" d="1"/>
      </p:scale>
      <p:origin x="0" y="0"/>
    </p:cViewPr>
  </p:notesTextViewPr>
  <p:notesViewPr>
    <p:cSldViewPr snapToGrid="0">
      <p:cViewPr varScale="1">
        <p:scale>
          <a:sx n="86" d="100"/>
          <a:sy n="86" d="100"/>
        </p:scale>
        <p:origin x="-3126" y="-9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C7C3C7D7-9354-40CA-A982-BB9AA64399AD}" type="datetimeFigureOut">
              <a:rPr lang="en-US" smtClean="0"/>
              <a:t>11/28/2018</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09FCEBB6-C59B-433A-8502-2031F47D4F87}" type="slidenum">
              <a:rPr lang="en-US" smtClean="0"/>
              <a:t>‹#›</a:t>
            </a:fld>
            <a:endParaRPr lang="en-US"/>
          </a:p>
        </p:txBody>
      </p:sp>
    </p:spTree>
    <p:extLst>
      <p:ext uri="{BB962C8B-B14F-4D97-AF65-F5344CB8AC3E}">
        <p14:creationId xmlns:p14="http://schemas.microsoft.com/office/powerpoint/2010/main" val="393317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DCC9FDCF-1693-4ACC-BF64-C43B79408AC1}" type="datetimeFigureOut">
              <a:rPr lang="en-CA" smtClean="0"/>
              <a:t>2018-11-28</a:t>
            </a:fld>
            <a:endParaRPr lang="en-CA"/>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D0C532F5-B77C-4D9E-9B80-CF3A0A0E1682}" type="slidenum">
              <a:rPr lang="en-CA" smtClean="0"/>
              <a:t>‹#›</a:t>
            </a:fld>
            <a:endParaRPr lang="en-CA"/>
          </a:p>
        </p:txBody>
      </p:sp>
    </p:spTree>
    <p:extLst>
      <p:ext uri="{BB962C8B-B14F-4D97-AF65-F5344CB8AC3E}">
        <p14:creationId xmlns:p14="http://schemas.microsoft.com/office/powerpoint/2010/main" val="413999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532F5-B77C-4D9E-9B80-CF3A0A0E1682}" type="slidenum">
              <a:rPr lang="en-CA" smtClean="0"/>
              <a:t>11</a:t>
            </a:fld>
            <a:endParaRPr lang="en-CA"/>
          </a:p>
        </p:txBody>
      </p:sp>
    </p:spTree>
    <p:extLst>
      <p:ext uri="{BB962C8B-B14F-4D97-AF65-F5344CB8AC3E}">
        <p14:creationId xmlns:p14="http://schemas.microsoft.com/office/powerpoint/2010/main" val="3185800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03760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78200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02377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61660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71863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11/28/2018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17532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11/28/2018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75988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84895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4423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B61BEF0D-F0BB-DE4B-95CE-6DB70DBA9567}" type="datetimeFigureOut">
              <a:rPr lang="en-US" smtClean="0"/>
              <a:pPr/>
              <a:t>11/28/2018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37509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62382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97485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11/28/2018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79744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B61BEF0D-F0BB-DE4B-95CE-6DB70DBA9567}" type="datetimeFigureOut">
              <a:rPr lang="en-US" smtClean="0"/>
              <a:pPr/>
              <a:t>11/28/2018</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35518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1BEF0D-F0BB-DE4B-95CE-6DB70DBA9567}" type="datetimeFigureOut">
              <a:rPr lang="en-US" smtClean="0"/>
              <a:pPr/>
              <a:t>11/28/2018</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04532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B61BEF0D-F0BB-DE4B-95CE-6DB70DBA9567}" type="datetimeFigureOut">
              <a:rPr lang="en-US" smtClean="0"/>
              <a:pPr/>
              <a:t>11/28/2018</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85030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84321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61BEF0D-F0BB-DE4B-95CE-6DB70DBA9567}" type="datetimeFigureOut">
              <a:rPr lang="en-US" smtClean="0"/>
              <a:pPr/>
              <a:t>11/28/2018</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20543813"/>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5B2MUT6WupI"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clotheslinemath.com/" TargetMode="External"/><Relationship Id="rId2" Type="http://schemas.openxmlformats.org/officeDocument/2006/relationships/hyperlink" Target="https://youcubed.org/" TargetMode="External"/><Relationship Id="rId1" Type="http://schemas.openxmlformats.org/officeDocument/2006/relationships/slideLayout" Target="../slideLayouts/slideLayout2.xml"/><Relationship Id="rId5" Type="http://schemas.openxmlformats.org/officeDocument/2006/relationships/hyperlink" Target="https://blogs.sd41.bc.ca/math" TargetMode="External"/><Relationship Id="rId4" Type="http://schemas.openxmlformats.org/officeDocument/2006/relationships/hyperlink" Target="https://www.mathlearningcenter.org/sites/default/files/pdfs/LTM_Numberline.pdf"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poetryfoundation.org/podcasts/75769/trouble-with-math-in-a-one-room-country-schoo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EyIF5VUOJc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MATH 101-Intermediate</a:t>
            </a:r>
          </a:p>
        </p:txBody>
      </p:sp>
      <p:sp>
        <p:nvSpPr>
          <p:cNvPr id="3" name="Subtitle 2"/>
          <p:cNvSpPr>
            <a:spLocks noGrp="1"/>
          </p:cNvSpPr>
          <p:nvPr>
            <p:ph type="subTitle" idx="1"/>
          </p:nvPr>
        </p:nvSpPr>
        <p:spPr/>
        <p:txBody>
          <a:bodyPr/>
          <a:lstStyle/>
          <a:p>
            <a:r>
              <a:rPr lang="en-US" dirty="0"/>
              <a:t>BURNABY SCHOOLS</a:t>
            </a:r>
          </a:p>
          <a:p>
            <a:r>
              <a:rPr lang="en-US" dirty="0"/>
              <a:t>Donna Morgan, Math/Science Consultant</a:t>
            </a:r>
          </a:p>
        </p:txBody>
      </p:sp>
      <p:pic>
        <p:nvPicPr>
          <p:cNvPr id="4" name="Picture 3">
            <a:extLst>
              <a:ext uri="{FF2B5EF4-FFF2-40B4-BE49-F238E27FC236}">
                <a16:creationId xmlns:a16="http://schemas.microsoft.com/office/drawing/2014/main" id="{4C61A2BE-5ED0-4137-BF45-FB2F916C5420}"/>
              </a:ext>
            </a:extLst>
          </p:cNvPr>
          <p:cNvPicPr>
            <a:picLocks noChangeAspect="1"/>
          </p:cNvPicPr>
          <p:nvPr/>
        </p:nvPicPr>
        <p:blipFill rotWithShape="1">
          <a:blip r:embed="rId2"/>
          <a:srcRect l="3610" t="31915" r="3862" b="3146"/>
          <a:stretch/>
        </p:blipFill>
        <p:spPr>
          <a:xfrm>
            <a:off x="6419850" y="1628775"/>
            <a:ext cx="5476875" cy="2162175"/>
          </a:xfrm>
          <a:prstGeom prst="rect">
            <a:avLst/>
          </a:prstGeom>
        </p:spPr>
      </p:pic>
    </p:spTree>
    <p:extLst>
      <p:ext uri="{BB962C8B-B14F-4D97-AF65-F5344CB8AC3E}">
        <p14:creationId xmlns:p14="http://schemas.microsoft.com/office/powerpoint/2010/main" val="4035681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719" y="358712"/>
            <a:ext cx="9753600" cy="1154097"/>
          </a:xfrm>
        </p:spPr>
        <p:txBody>
          <a:bodyPr/>
          <a:lstStyle/>
          <a:p>
            <a:r>
              <a:rPr lang="en-CA" dirty="0"/>
              <a:t>Curriculum Overview</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16564" y="2073244"/>
            <a:ext cx="4258191" cy="4235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0126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Histogram</a:t>
            </a:r>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430066" y="2052638"/>
            <a:ext cx="6293643" cy="419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7722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688258"/>
            <a:ext cx="4670067" cy="5982886"/>
          </a:xfrm>
        </p:spPr>
        <p:txBody>
          <a:bodyPr>
            <a:normAutofit lnSpcReduction="10000"/>
          </a:bodyPr>
          <a:lstStyle/>
          <a:p>
            <a:pPr marL="0" indent="0">
              <a:buNone/>
            </a:pPr>
            <a:r>
              <a:rPr lang="en-US" sz="3200" dirty="0">
                <a:solidFill>
                  <a:schemeClr val="tx2"/>
                </a:solidFill>
                <a:latin typeface="+mj-lt"/>
              </a:rPr>
              <a:t>Benchmarks for Number</a:t>
            </a:r>
          </a:p>
          <a:p>
            <a:pPr marL="0" indent="0">
              <a:buNone/>
            </a:pPr>
            <a:endParaRPr lang="en-US" dirty="0"/>
          </a:p>
          <a:p>
            <a:pPr marL="0" indent="0">
              <a:buNone/>
            </a:pPr>
            <a:r>
              <a:rPr lang="en-US" dirty="0"/>
              <a:t>Read through the benchmarks column for the grade(s) you teach.</a:t>
            </a:r>
          </a:p>
          <a:p>
            <a:pPr marL="0" indent="0">
              <a:buNone/>
            </a:pPr>
            <a:endParaRPr lang="en-US" dirty="0"/>
          </a:p>
          <a:p>
            <a:pPr marL="0" indent="0">
              <a:buNone/>
            </a:pPr>
            <a:r>
              <a:rPr lang="en-US" dirty="0"/>
              <a:t>Read through a second time, using a “stop-light” highlighting—green for things you feel you do very well with your students; yellow for things that need some improvement; and pink (red) for things that you feel need more work or attention in your class.</a:t>
            </a:r>
          </a:p>
          <a:p>
            <a:pPr marL="0" indent="0">
              <a:buNone/>
            </a:pPr>
            <a:endParaRPr lang="en-US" dirty="0"/>
          </a:p>
          <a:p>
            <a:pPr marL="0" indent="0">
              <a:buNone/>
            </a:pPr>
            <a:r>
              <a:rPr lang="en-US" dirty="0"/>
              <a:t>Let’s share…first at your table, then in to the group.</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0753" b="30594"/>
          <a:stretch/>
        </p:blipFill>
        <p:spPr bwMode="auto">
          <a:xfrm>
            <a:off x="6096000" y="1982709"/>
            <a:ext cx="5878954" cy="2272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7245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9612" y="186696"/>
            <a:ext cx="9753600" cy="1154097"/>
          </a:xfrm>
        </p:spPr>
        <p:txBody>
          <a:bodyPr/>
          <a:lstStyle/>
          <a:p>
            <a:r>
              <a:rPr lang="en-CA" dirty="0"/>
              <a:t>What is number sense?</a:t>
            </a:r>
          </a:p>
        </p:txBody>
      </p:sp>
      <p:sp>
        <p:nvSpPr>
          <p:cNvPr id="3" name="Content Placeholder 2"/>
          <p:cNvSpPr>
            <a:spLocks noGrp="1"/>
          </p:cNvSpPr>
          <p:nvPr>
            <p:ph idx="1"/>
          </p:nvPr>
        </p:nvSpPr>
        <p:spPr>
          <a:xfrm>
            <a:off x="1158844" y="1629624"/>
            <a:ext cx="9813955" cy="4679738"/>
          </a:xfrm>
        </p:spPr>
        <p:txBody>
          <a:bodyPr>
            <a:normAutofit/>
          </a:bodyPr>
          <a:lstStyle/>
          <a:p>
            <a:r>
              <a:rPr lang="en-CA" sz="2400" dirty="0"/>
              <a:t>Number sense can be thought of as flexible thinking and intuition about number. In order for students to develop deep understanding of many math concepts, flexible and fluent thinking with numbers is necessary. Number sense cannot be taught – it is a result of rich mathematical tasks connected to each person‛s own experiences. </a:t>
            </a:r>
          </a:p>
        </p:txBody>
      </p:sp>
    </p:spTree>
    <p:extLst>
      <p:ext uri="{BB962C8B-B14F-4D97-AF65-F5344CB8AC3E}">
        <p14:creationId xmlns:p14="http://schemas.microsoft.com/office/powerpoint/2010/main" val="2708209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21" y="5446643"/>
            <a:ext cx="9991556" cy="1308247"/>
          </a:xfrm>
        </p:spPr>
        <p:txBody>
          <a:bodyPr/>
          <a:lstStyle/>
          <a:p>
            <a:r>
              <a:rPr lang="en-US" dirty="0"/>
              <a:t>Let’s try an activity from Jo </a:t>
            </a:r>
            <a:r>
              <a:rPr lang="en-US" dirty="0" err="1"/>
              <a:t>Boaler</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1191" y="510089"/>
            <a:ext cx="6038661" cy="450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43652" y="925242"/>
            <a:ext cx="4209860" cy="4093428"/>
          </a:xfrm>
          <a:prstGeom prst="rect">
            <a:avLst/>
          </a:prstGeom>
          <a:noFill/>
        </p:spPr>
        <p:txBody>
          <a:bodyPr wrap="square" rtlCol="0">
            <a:spAutoFit/>
          </a:bodyPr>
          <a:lstStyle/>
          <a:p>
            <a:r>
              <a:rPr lang="en-CA" sz="2000" b="1" dirty="0">
                <a:effectLst>
                  <a:outerShdw blurRad="38100" dist="38100" dir="2700000" algn="tl">
                    <a:srgbClr val="000000">
                      <a:alpha val="43137"/>
                    </a:srgbClr>
                  </a:outerShdw>
                </a:effectLst>
              </a:rPr>
              <a:t>Write the number that each visual represents on your copy.</a:t>
            </a:r>
          </a:p>
          <a:p>
            <a:endParaRPr lang="en-CA" sz="2000" b="1" dirty="0">
              <a:effectLst>
                <a:outerShdw blurRad="38100" dist="38100" dir="2700000" algn="tl">
                  <a:srgbClr val="000000">
                    <a:alpha val="43137"/>
                  </a:srgbClr>
                </a:outerShdw>
              </a:effectLst>
            </a:endParaRPr>
          </a:p>
          <a:p>
            <a:r>
              <a:rPr lang="en-CA" sz="2000" b="1" dirty="0">
                <a:effectLst>
                  <a:outerShdw blurRad="38100" dist="38100" dir="2700000" algn="tl">
                    <a:srgbClr val="000000">
                      <a:alpha val="43137"/>
                    </a:srgbClr>
                  </a:outerShdw>
                </a:effectLst>
              </a:rPr>
              <a:t>What do you see? Do you notice anything interesting about the way the numbers are shown?  Share your findings with a pair, and then with the group.</a:t>
            </a:r>
          </a:p>
          <a:p>
            <a:endParaRPr lang="en-CA" sz="2000" b="1" dirty="0">
              <a:effectLst>
                <a:outerShdw blurRad="38100" dist="38100" dir="2700000" algn="tl">
                  <a:srgbClr val="000000">
                    <a:alpha val="43137"/>
                  </a:srgbClr>
                </a:outerShdw>
              </a:effectLst>
            </a:endParaRPr>
          </a:p>
          <a:p>
            <a:r>
              <a:rPr lang="en-CA" sz="2000" b="1" dirty="0">
                <a:effectLst>
                  <a:outerShdw blurRad="38100" dist="38100" dir="2700000" algn="tl">
                    <a:srgbClr val="000000">
                      <a:alpha val="43137"/>
                    </a:srgbClr>
                  </a:outerShdw>
                </a:effectLst>
              </a:rPr>
              <a:t>Use coloured pencils to show patterns.</a:t>
            </a:r>
          </a:p>
          <a:p>
            <a:endParaRPr lang="en-CA" sz="2000" b="1" dirty="0">
              <a:effectLst>
                <a:outerShdw blurRad="38100" dist="38100" dir="2700000" algn="tl">
                  <a:srgbClr val="000000">
                    <a:alpha val="43137"/>
                  </a:srgbClr>
                </a:outerShdw>
              </a:effectLst>
            </a:endParaRPr>
          </a:p>
          <a:p>
            <a:r>
              <a:rPr lang="en-CA" sz="2000" b="1" dirty="0">
                <a:effectLst>
                  <a:outerShdw blurRad="38100" dist="38100" dir="2700000" algn="tl">
                    <a:srgbClr val="000000">
                      <a:alpha val="43137"/>
                    </a:srgbClr>
                  </a:outerShdw>
                </a:effectLst>
              </a:rPr>
              <a:t>Extension: draw 29 and 30</a:t>
            </a:r>
          </a:p>
        </p:txBody>
      </p:sp>
    </p:spTree>
    <p:extLst>
      <p:ext uri="{BB962C8B-B14F-4D97-AF65-F5344CB8AC3E}">
        <p14:creationId xmlns:p14="http://schemas.microsoft.com/office/powerpoint/2010/main" val="110812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4094-829E-4ABD-B556-A2B484758490}"/>
              </a:ext>
            </a:extLst>
          </p:cNvPr>
          <p:cNvSpPr>
            <a:spLocks noGrp="1"/>
          </p:cNvSpPr>
          <p:nvPr>
            <p:ph type="title"/>
          </p:nvPr>
        </p:nvSpPr>
        <p:spPr/>
        <p:txBody>
          <a:bodyPr/>
          <a:lstStyle/>
          <a:p>
            <a:r>
              <a:rPr lang="en-US" dirty="0" err="1"/>
              <a:t>Numberlines</a:t>
            </a:r>
            <a:endParaRPr lang="en-US" dirty="0"/>
          </a:p>
        </p:txBody>
      </p:sp>
      <p:pic>
        <p:nvPicPr>
          <p:cNvPr id="4" name="Online Media 3" title="Clothesline Intro">
            <a:hlinkClick r:id="" action="ppaction://media"/>
            <a:extLst>
              <a:ext uri="{FF2B5EF4-FFF2-40B4-BE49-F238E27FC236}">
                <a16:creationId xmlns:a16="http://schemas.microsoft.com/office/drawing/2014/main" id="{6DEB273F-7196-438D-9BB2-5CD9F1662BE4}"/>
              </a:ext>
            </a:extLst>
          </p:cNvPr>
          <p:cNvPicPr>
            <a:picLocks noGrp="1" noRot="1" noChangeAspect="1"/>
          </p:cNvPicPr>
          <p:nvPr>
            <p:ph idx="1"/>
            <a:videoFile r:link="rId1"/>
          </p:nvPr>
        </p:nvPicPr>
        <p:blipFill>
          <a:blip r:embed="rId3"/>
          <a:stretch>
            <a:fillRect/>
          </a:stretch>
        </p:blipFill>
        <p:spPr>
          <a:xfrm>
            <a:off x="1089329" y="1625473"/>
            <a:ext cx="8579457" cy="4825945"/>
          </a:xfrm>
          <a:prstGeom prst="rect">
            <a:avLst/>
          </a:prstGeom>
        </p:spPr>
      </p:pic>
    </p:spTree>
    <p:extLst>
      <p:ext uri="{BB962C8B-B14F-4D97-AF65-F5344CB8AC3E}">
        <p14:creationId xmlns:p14="http://schemas.microsoft.com/office/powerpoint/2010/main" val="875038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1093" y="449247"/>
            <a:ext cx="9753600" cy="1154097"/>
          </a:xfrm>
        </p:spPr>
        <p:txBody>
          <a:bodyPr/>
          <a:lstStyle/>
          <a:p>
            <a:r>
              <a:rPr lang="en-US" dirty="0"/>
              <a:t>Resources</a:t>
            </a:r>
          </a:p>
        </p:txBody>
      </p:sp>
      <p:sp>
        <p:nvSpPr>
          <p:cNvPr id="3" name="Content Placeholder 2"/>
          <p:cNvSpPr>
            <a:spLocks noGrp="1"/>
          </p:cNvSpPr>
          <p:nvPr>
            <p:ph idx="1"/>
          </p:nvPr>
        </p:nvSpPr>
        <p:spPr>
          <a:xfrm>
            <a:off x="1228253" y="1737739"/>
            <a:ext cx="9726440" cy="4830209"/>
          </a:xfrm>
        </p:spPr>
        <p:txBody>
          <a:bodyPr>
            <a:normAutofit/>
          </a:bodyPr>
          <a:lstStyle/>
          <a:p>
            <a:r>
              <a:rPr lang="en-US" dirty="0"/>
              <a:t>Math Mindset</a:t>
            </a:r>
          </a:p>
          <a:p>
            <a:r>
              <a:rPr lang="en-US" u="sng" dirty="0">
                <a:hlinkClick r:id="rId2"/>
              </a:rPr>
              <a:t>https://youcubed.org</a:t>
            </a:r>
            <a:endParaRPr lang="en-US" dirty="0"/>
          </a:p>
          <a:p>
            <a:r>
              <a:rPr lang="en-US" dirty="0"/>
              <a:t> </a:t>
            </a:r>
          </a:p>
          <a:p>
            <a:r>
              <a:rPr lang="en-US" dirty="0"/>
              <a:t>Number Line Resources</a:t>
            </a:r>
          </a:p>
          <a:p>
            <a:r>
              <a:rPr lang="en-US" u="sng" dirty="0">
                <a:hlinkClick r:id="rId3"/>
              </a:rPr>
              <a:t>https://clotheslinemath.com/</a:t>
            </a:r>
            <a:endParaRPr lang="en-US" dirty="0"/>
          </a:p>
          <a:p>
            <a:r>
              <a:rPr lang="en-US" u="sng" dirty="0">
                <a:hlinkClick r:id="rId4"/>
              </a:rPr>
              <a:t>https://www.mathlearningcenter.org/sites/default/files/pdfs/LTM_Numberline.pdf</a:t>
            </a:r>
            <a:endParaRPr lang="en-US" dirty="0"/>
          </a:p>
          <a:p>
            <a:endParaRPr lang="en-US" dirty="0"/>
          </a:p>
          <a:p>
            <a:r>
              <a:rPr lang="en-US" dirty="0"/>
              <a:t>My Math Blog:</a:t>
            </a:r>
          </a:p>
          <a:p>
            <a:r>
              <a:rPr lang="en-US" dirty="0">
                <a:hlinkClick r:id="rId5"/>
              </a:rPr>
              <a:t>https://blogs.sd41.bc.ca/math</a:t>
            </a:r>
            <a:endParaRPr lang="en-US" dirty="0"/>
          </a:p>
          <a:p>
            <a:endParaRPr lang="en-US" dirty="0"/>
          </a:p>
        </p:txBody>
      </p:sp>
    </p:spTree>
    <p:extLst>
      <p:ext uri="{BB962C8B-B14F-4D97-AF65-F5344CB8AC3E}">
        <p14:creationId xmlns:p14="http://schemas.microsoft.com/office/powerpoint/2010/main" val="3851553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382" y="4822070"/>
            <a:ext cx="9753600" cy="1154097"/>
          </a:xfrm>
        </p:spPr>
        <p:txBody>
          <a:bodyPr>
            <a:noAutofit/>
          </a:bodyPr>
          <a:lstStyle/>
          <a:p>
            <a:r>
              <a:rPr lang="en-US" sz="2800" dirty="0"/>
              <a:t>We acknowledge the Coast Salish nations (</a:t>
            </a:r>
            <a:r>
              <a:rPr lang="en-US" sz="2800" dirty="0" err="1"/>
              <a:t>Musqueam</a:t>
            </a:r>
            <a:r>
              <a:rPr lang="en-US" sz="2800" dirty="0"/>
              <a:t>, Squamish and </a:t>
            </a:r>
            <a:r>
              <a:rPr lang="en-US" sz="2800" dirty="0" err="1"/>
              <a:t>Tsleil-Waututh</a:t>
            </a:r>
            <a:r>
              <a:rPr lang="en-US" sz="2800" dirty="0"/>
              <a:t>) on WHOSE </a:t>
            </a:r>
            <a:r>
              <a:rPr lang="en-US" sz="2800" dirty="0" err="1"/>
              <a:t>unceded</a:t>
            </a:r>
            <a:r>
              <a:rPr lang="en-US" sz="2800" dirty="0"/>
              <a:t> traditional territories WE TEACH, LEARN AND PLAY</a:t>
            </a:r>
          </a:p>
        </p:txBody>
      </p:sp>
      <p:pic>
        <p:nvPicPr>
          <p:cNvPr id="4" name="Content Placeholder 3"/>
          <p:cNvPicPr>
            <a:picLocks noGrp="1" noChangeAspect="1"/>
          </p:cNvPicPr>
          <p:nvPr>
            <p:ph idx="1"/>
          </p:nvPr>
        </p:nvPicPr>
        <p:blipFill>
          <a:blip r:embed="rId2"/>
          <a:stretch>
            <a:fillRect/>
          </a:stretch>
        </p:blipFill>
        <p:spPr>
          <a:xfrm>
            <a:off x="622385" y="582433"/>
            <a:ext cx="4329027" cy="3614738"/>
          </a:xfrm>
          <a:prstGeom prst="rect">
            <a:avLst/>
          </a:prstGeom>
        </p:spPr>
      </p:pic>
      <p:sp>
        <p:nvSpPr>
          <p:cNvPr id="5" name="Rectangle 4"/>
          <p:cNvSpPr/>
          <p:nvPr/>
        </p:nvSpPr>
        <p:spPr>
          <a:xfrm>
            <a:off x="5112689" y="691762"/>
            <a:ext cx="4905954" cy="2585323"/>
          </a:xfrm>
          <a:prstGeom prst="rect">
            <a:avLst/>
          </a:prstGeom>
        </p:spPr>
        <p:txBody>
          <a:bodyPr wrap="square">
            <a:spAutoFit/>
          </a:bodyPr>
          <a:lstStyle/>
          <a:p>
            <a:r>
              <a:rPr lang="en-US" sz="5400" dirty="0"/>
              <a:t>Mathematics is not </a:t>
            </a:r>
            <a:r>
              <a:rPr lang="en-US" sz="5400" dirty="0" err="1"/>
              <a:t>acultural</a:t>
            </a:r>
            <a:r>
              <a:rPr lang="en-US" sz="5400" dirty="0"/>
              <a:t>.</a:t>
            </a:r>
          </a:p>
        </p:txBody>
      </p:sp>
    </p:spTree>
    <p:extLst>
      <p:ext uri="{BB962C8B-B14F-4D97-AF65-F5344CB8AC3E}">
        <p14:creationId xmlns:p14="http://schemas.microsoft.com/office/powerpoint/2010/main" val="1210264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944" y="5699271"/>
            <a:ext cx="8534400" cy="1507067"/>
          </a:xfrm>
        </p:spPr>
        <p:txBody>
          <a:bodyPr/>
          <a:lstStyle/>
          <a:p>
            <a:r>
              <a:rPr lang="en-CA" dirty="0"/>
              <a:t>Agenda</a:t>
            </a:r>
          </a:p>
        </p:txBody>
      </p:sp>
      <p:sp>
        <p:nvSpPr>
          <p:cNvPr id="3" name="Content Placeholder 2"/>
          <p:cNvSpPr>
            <a:spLocks noGrp="1"/>
          </p:cNvSpPr>
          <p:nvPr>
            <p:ph idx="1"/>
          </p:nvPr>
        </p:nvSpPr>
        <p:spPr>
          <a:xfrm>
            <a:off x="638944" y="304140"/>
            <a:ext cx="11143481" cy="4553610"/>
          </a:xfrm>
        </p:spPr>
        <p:txBody>
          <a:bodyPr>
            <a:noAutofit/>
          </a:bodyPr>
          <a:lstStyle/>
          <a:p>
            <a:pPr>
              <a:spcAft>
                <a:spcPts val="0"/>
              </a:spcAft>
            </a:pPr>
            <a:r>
              <a:rPr lang="en-CA" sz="2400" dirty="0"/>
              <a:t>Acknowledgement</a:t>
            </a:r>
          </a:p>
          <a:p>
            <a:pPr>
              <a:spcAft>
                <a:spcPts val="0"/>
              </a:spcAft>
            </a:pPr>
            <a:r>
              <a:rPr lang="en-CA" sz="2400" dirty="0"/>
              <a:t>Series Overview</a:t>
            </a:r>
          </a:p>
          <a:p>
            <a:pPr>
              <a:spcAft>
                <a:spcPts val="0"/>
              </a:spcAft>
            </a:pPr>
            <a:r>
              <a:rPr lang="en-CA" sz="2400" dirty="0"/>
              <a:t>Give one/Get one &amp; Introductions</a:t>
            </a:r>
          </a:p>
          <a:p>
            <a:pPr>
              <a:spcAft>
                <a:spcPts val="0"/>
              </a:spcAft>
            </a:pPr>
            <a:r>
              <a:rPr lang="en-CA" sz="2400" dirty="0"/>
              <a:t>Math Autobiography</a:t>
            </a:r>
          </a:p>
          <a:p>
            <a:pPr>
              <a:spcAft>
                <a:spcPts val="0"/>
              </a:spcAft>
            </a:pPr>
            <a:r>
              <a:rPr lang="en-CA" sz="2400" dirty="0"/>
              <a:t>Curriculum Overview—read, prioritize via Human Histogram</a:t>
            </a:r>
          </a:p>
          <a:p>
            <a:pPr>
              <a:spcAft>
                <a:spcPts val="0"/>
              </a:spcAft>
            </a:pPr>
            <a:r>
              <a:rPr lang="en-CA" sz="2400" dirty="0"/>
              <a:t>Number—benchmarks, visual activity</a:t>
            </a:r>
          </a:p>
          <a:p>
            <a:pPr>
              <a:spcAft>
                <a:spcPts val="0"/>
              </a:spcAft>
            </a:pPr>
            <a:r>
              <a:rPr lang="en-CA" sz="2400" dirty="0"/>
              <a:t>SUPPER </a:t>
            </a:r>
            <a:r>
              <a:rPr lang="en-CA" sz="2400"/>
              <a:t>(5:15 </a:t>
            </a:r>
            <a:r>
              <a:rPr lang="en-CA" sz="2400" dirty="0"/>
              <a:t>pm)</a:t>
            </a:r>
          </a:p>
          <a:p>
            <a:pPr lvl="1">
              <a:spcAft>
                <a:spcPts val="0"/>
              </a:spcAft>
            </a:pPr>
            <a:r>
              <a:rPr lang="en-CA" sz="2400" dirty="0"/>
              <a:t>Number Lines Make and Take</a:t>
            </a:r>
          </a:p>
          <a:p>
            <a:pPr>
              <a:spcAft>
                <a:spcPts val="0"/>
              </a:spcAft>
            </a:pPr>
            <a:r>
              <a:rPr lang="en-CA" sz="2400" dirty="0"/>
              <a:t>Book</a:t>
            </a:r>
          </a:p>
          <a:p>
            <a:pPr>
              <a:spcAft>
                <a:spcPts val="0"/>
              </a:spcAft>
            </a:pPr>
            <a:r>
              <a:rPr lang="en-CA" sz="2400" dirty="0"/>
              <a:t>Feedback/For Next Time</a:t>
            </a:r>
          </a:p>
        </p:txBody>
      </p:sp>
    </p:spTree>
    <p:extLst>
      <p:ext uri="{BB962C8B-B14F-4D97-AF65-F5344CB8AC3E}">
        <p14:creationId xmlns:p14="http://schemas.microsoft.com/office/powerpoint/2010/main" val="2659099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115" y="358712"/>
            <a:ext cx="9753600" cy="1154097"/>
          </a:xfrm>
        </p:spPr>
        <p:txBody>
          <a:bodyPr/>
          <a:lstStyle/>
          <a:p>
            <a:r>
              <a:rPr lang="en-CA" dirty="0"/>
              <a:t>Progression of MATH 101</a:t>
            </a:r>
          </a:p>
        </p:txBody>
      </p:sp>
      <p:sp>
        <p:nvSpPr>
          <p:cNvPr id="3" name="Content Placeholder 2"/>
          <p:cNvSpPr>
            <a:spLocks noGrp="1"/>
          </p:cNvSpPr>
          <p:nvPr>
            <p:ph idx="1"/>
          </p:nvPr>
        </p:nvSpPr>
        <p:spPr>
          <a:xfrm>
            <a:off x="314325" y="1512809"/>
            <a:ext cx="8943975" cy="4478416"/>
          </a:xfrm>
        </p:spPr>
        <p:txBody>
          <a:bodyPr>
            <a:normAutofit/>
          </a:bodyPr>
          <a:lstStyle/>
          <a:p>
            <a:r>
              <a:rPr lang="en-CA" dirty="0"/>
              <a:t>Nov 23—pm session with Carole Fullerton (Proportional Reasoning)</a:t>
            </a:r>
          </a:p>
          <a:p>
            <a:r>
              <a:rPr lang="en-CA" dirty="0"/>
              <a:t>Nov 29—Intro, Math Mindset, Curriculum Overview, Number Sense, Number lines</a:t>
            </a:r>
          </a:p>
          <a:p>
            <a:r>
              <a:rPr lang="en-CA" dirty="0"/>
              <a:t>Dec 13—Building Fluency, Fractions/</a:t>
            </a:r>
            <a:r>
              <a:rPr lang="en-CA" dirty="0" err="1"/>
              <a:t>Percents</a:t>
            </a:r>
            <a:r>
              <a:rPr lang="en-CA" dirty="0"/>
              <a:t>/Decimals*</a:t>
            </a:r>
          </a:p>
          <a:p>
            <a:r>
              <a:rPr lang="en-CA" dirty="0"/>
              <a:t>Jan 17—Curricular Competencies—how to build them, how to assess them*</a:t>
            </a:r>
          </a:p>
          <a:p>
            <a:r>
              <a:rPr lang="en-CA" dirty="0"/>
              <a:t>Please commit to all 4 sessions</a:t>
            </a:r>
          </a:p>
          <a:p>
            <a:endParaRPr lang="en-CA" dirty="0"/>
          </a:p>
          <a:p>
            <a:r>
              <a:rPr lang="en-CA" dirty="0"/>
              <a:t>*Will be based also on your feedback</a:t>
            </a:r>
          </a:p>
          <a:p>
            <a:endParaRPr lang="en-CA" dirty="0"/>
          </a:p>
        </p:txBody>
      </p:sp>
      <p:pic>
        <p:nvPicPr>
          <p:cNvPr id="4" name="Picture 3">
            <a:extLst>
              <a:ext uri="{FF2B5EF4-FFF2-40B4-BE49-F238E27FC236}">
                <a16:creationId xmlns:a16="http://schemas.microsoft.com/office/drawing/2014/main" id="{D597ACE9-242D-4B5D-94AA-A458BCAA036E}"/>
              </a:ext>
            </a:extLst>
          </p:cNvPr>
          <p:cNvPicPr>
            <a:picLocks noChangeAspect="1"/>
          </p:cNvPicPr>
          <p:nvPr/>
        </p:nvPicPr>
        <p:blipFill>
          <a:blip r:embed="rId2"/>
          <a:stretch>
            <a:fillRect/>
          </a:stretch>
        </p:blipFill>
        <p:spPr>
          <a:xfrm>
            <a:off x="8963202" y="1355991"/>
            <a:ext cx="2987068" cy="4478416"/>
          </a:xfrm>
          <a:prstGeom prst="rect">
            <a:avLst/>
          </a:prstGeom>
        </p:spPr>
      </p:pic>
    </p:spTree>
    <p:extLst>
      <p:ext uri="{BB962C8B-B14F-4D97-AF65-F5344CB8AC3E}">
        <p14:creationId xmlns:p14="http://schemas.microsoft.com/office/powerpoint/2010/main" val="909394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207" y="621262"/>
            <a:ext cx="4499572" cy="1154097"/>
          </a:xfrm>
        </p:spPr>
        <p:txBody>
          <a:bodyPr>
            <a:normAutofit fontScale="90000"/>
          </a:bodyPr>
          <a:lstStyle/>
          <a:p>
            <a:r>
              <a:rPr lang="en-CA" dirty="0"/>
              <a:t>GIVE ONE/GET ONE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45165" y="1547971"/>
            <a:ext cx="4715642" cy="3538537"/>
          </a:xfrm>
        </p:spPr>
      </p:pic>
      <p:sp>
        <p:nvSpPr>
          <p:cNvPr id="5" name="TextBox 4"/>
          <p:cNvSpPr txBox="1"/>
          <p:nvPr/>
        </p:nvSpPr>
        <p:spPr>
          <a:xfrm>
            <a:off x="543207" y="2453489"/>
            <a:ext cx="4852657" cy="3539430"/>
          </a:xfrm>
          <a:prstGeom prst="rect">
            <a:avLst/>
          </a:prstGeom>
          <a:noFill/>
        </p:spPr>
        <p:txBody>
          <a:bodyPr wrap="square" rtlCol="0">
            <a:spAutoFit/>
          </a:bodyPr>
          <a:lstStyle/>
          <a:p>
            <a:pPr marL="285750" indent="-285750">
              <a:buFont typeface="Arial" panose="020B0604020202020204" pitchFamily="34" charset="0"/>
              <a:buChar char="•"/>
            </a:pPr>
            <a:r>
              <a:rPr lang="en-CA" sz="2800" dirty="0"/>
              <a:t>Take your quote, read it and think about how you relate to it.</a:t>
            </a:r>
          </a:p>
          <a:p>
            <a:pPr marL="285750" indent="-285750">
              <a:buFont typeface="Arial" panose="020B0604020202020204" pitchFamily="34" charset="0"/>
              <a:buChar char="•"/>
            </a:pPr>
            <a:r>
              <a:rPr lang="en-CA" sz="2800" dirty="0"/>
              <a:t>Mingle, share your perspective with one other person, trade cards.</a:t>
            </a:r>
          </a:p>
          <a:p>
            <a:pPr marL="285750" indent="-285750">
              <a:buFont typeface="Arial" panose="020B0604020202020204" pitchFamily="34" charset="0"/>
              <a:buChar char="•"/>
            </a:pPr>
            <a:r>
              <a:rPr lang="en-CA" sz="2800" dirty="0"/>
              <a:t>Repeat!</a:t>
            </a:r>
          </a:p>
        </p:txBody>
      </p:sp>
    </p:spTree>
    <p:extLst>
      <p:ext uri="{BB962C8B-B14F-4D97-AF65-F5344CB8AC3E}">
        <p14:creationId xmlns:p14="http://schemas.microsoft.com/office/powerpoint/2010/main" val="1812913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a:t>
            </a:r>
          </a:p>
        </p:txBody>
      </p:sp>
      <p:sp>
        <p:nvSpPr>
          <p:cNvPr id="3" name="Content Placeholder 2"/>
          <p:cNvSpPr>
            <a:spLocks noGrp="1"/>
          </p:cNvSpPr>
          <p:nvPr>
            <p:ph idx="1"/>
          </p:nvPr>
        </p:nvSpPr>
        <p:spPr/>
        <p:txBody>
          <a:bodyPr>
            <a:normAutofit/>
          </a:bodyPr>
          <a:lstStyle/>
          <a:p>
            <a:r>
              <a:rPr lang="en-US" sz="6000" dirty="0"/>
              <a:t>Who are we?</a:t>
            </a:r>
          </a:p>
          <a:p>
            <a:r>
              <a:rPr lang="en-US" sz="6000" dirty="0"/>
              <a:t>Why are we here?</a:t>
            </a:r>
          </a:p>
        </p:txBody>
      </p:sp>
    </p:spTree>
    <p:extLst>
      <p:ext uri="{BB962C8B-B14F-4D97-AF65-F5344CB8AC3E}">
        <p14:creationId xmlns:p14="http://schemas.microsoft.com/office/powerpoint/2010/main" val="1854888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088C2-52BF-4E8B-A02E-26598085D88A}"/>
              </a:ext>
            </a:extLst>
          </p:cNvPr>
          <p:cNvSpPr>
            <a:spLocks noGrp="1"/>
          </p:cNvSpPr>
          <p:nvPr>
            <p:ph type="title"/>
          </p:nvPr>
        </p:nvSpPr>
        <p:spPr/>
        <p:txBody>
          <a:bodyPr/>
          <a:lstStyle/>
          <a:p>
            <a:r>
              <a:rPr lang="en-US" dirty="0"/>
              <a:t>Some math experiences…</a:t>
            </a:r>
          </a:p>
        </p:txBody>
      </p:sp>
      <p:sp>
        <p:nvSpPr>
          <p:cNvPr id="3" name="Content Placeholder 2">
            <a:extLst>
              <a:ext uri="{FF2B5EF4-FFF2-40B4-BE49-F238E27FC236}">
                <a16:creationId xmlns:a16="http://schemas.microsoft.com/office/drawing/2014/main" id="{C0940896-57FA-4C47-ACFC-AC5F72B528C1}"/>
              </a:ext>
            </a:extLst>
          </p:cNvPr>
          <p:cNvSpPr>
            <a:spLocks noGrp="1"/>
          </p:cNvSpPr>
          <p:nvPr>
            <p:ph idx="1"/>
          </p:nvPr>
        </p:nvSpPr>
        <p:spPr/>
        <p:txBody>
          <a:bodyPr/>
          <a:lstStyle/>
          <a:p>
            <a:r>
              <a:rPr lang="en-US" dirty="0">
                <a:hlinkClick r:id="rId2"/>
              </a:rPr>
              <a:t>https://www.poetryfoundation.org/podcasts/75769/trouble-with-math-in-a-one-room-country-school</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3522436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580" y="250070"/>
            <a:ext cx="9753600" cy="1154097"/>
          </a:xfrm>
        </p:spPr>
        <p:txBody>
          <a:bodyPr/>
          <a:lstStyle/>
          <a:p>
            <a:r>
              <a:rPr lang="en-US" dirty="0"/>
              <a:t>What is your math autobiography?</a:t>
            </a:r>
          </a:p>
        </p:txBody>
      </p:sp>
      <p:sp>
        <p:nvSpPr>
          <p:cNvPr id="3" name="Content Placeholder 2"/>
          <p:cNvSpPr>
            <a:spLocks noGrp="1"/>
          </p:cNvSpPr>
          <p:nvPr>
            <p:ph idx="1"/>
          </p:nvPr>
        </p:nvSpPr>
        <p:spPr>
          <a:xfrm>
            <a:off x="611783" y="1937442"/>
            <a:ext cx="11193935" cy="1032095"/>
          </a:xfrm>
        </p:spPr>
        <p:txBody>
          <a:bodyPr>
            <a:noAutofit/>
          </a:bodyPr>
          <a:lstStyle/>
          <a:p>
            <a:r>
              <a:rPr lang="en-US" sz="2800" dirty="0"/>
              <a:t>Take a few minutes and write about your experiences as a math learner</a:t>
            </a:r>
          </a:p>
          <a:p>
            <a:r>
              <a:rPr lang="en-US" sz="2800" dirty="0"/>
              <a:t>It can be positive or negative. </a:t>
            </a:r>
            <a:r>
              <a:rPr lang="en-CA" sz="2800" dirty="0"/>
              <a:t>Include some of your early experiences, include some experiences with teachers (in any grade), both good and bad ones, how your attitude towards mathematics has changed over the years (if it did), why you like it or don't like it, what feels good about doing math or learning math or teaching math, what is scary for you, what is exciting for you, …</a:t>
            </a:r>
            <a:endParaRPr lang="en-US" sz="2800" dirty="0"/>
          </a:p>
          <a:p>
            <a:endParaRPr lang="en-US" sz="2800" dirty="0"/>
          </a:p>
        </p:txBody>
      </p:sp>
    </p:spTree>
    <p:extLst>
      <p:ext uri="{BB962C8B-B14F-4D97-AF65-F5344CB8AC3E}">
        <p14:creationId xmlns:p14="http://schemas.microsoft.com/office/powerpoint/2010/main" val="845687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Online Media 5" title="Growth Mindset by Carol Dweck (animated book summary) - Growth Mindset and Fixed Mindset">
            <a:hlinkClick r:id="" action="ppaction://media"/>
            <a:extLst>
              <a:ext uri="{FF2B5EF4-FFF2-40B4-BE49-F238E27FC236}">
                <a16:creationId xmlns:a16="http://schemas.microsoft.com/office/drawing/2014/main" id="{5142387B-2CD7-4054-BEC4-BE5785DC173E}"/>
              </a:ext>
            </a:extLst>
          </p:cNvPr>
          <p:cNvPicPr>
            <a:picLocks noGrp="1" noRot="1" noChangeAspect="1"/>
          </p:cNvPicPr>
          <p:nvPr>
            <p:ph idx="1"/>
            <a:videoFile r:link="rId1"/>
          </p:nvPr>
        </p:nvPicPr>
        <p:blipFill>
          <a:blip r:embed="rId3"/>
          <a:stretch>
            <a:fillRect/>
          </a:stretch>
        </p:blipFill>
        <p:spPr>
          <a:xfrm>
            <a:off x="609266" y="452718"/>
            <a:ext cx="9441568" cy="5310882"/>
          </a:xfrm>
          <a:prstGeom prst="rect">
            <a:avLst/>
          </a:prstGeom>
        </p:spPr>
      </p:pic>
    </p:spTree>
    <p:extLst>
      <p:ext uri="{BB962C8B-B14F-4D97-AF65-F5344CB8AC3E}">
        <p14:creationId xmlns:p14="http://schemas.microsoft.com/office/powerpoint/2010/main" val="11299118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382</TotalTime>
  <Words>543</Words>
  <Application>Microsoft Office PowerPoint</Application>
  <PresentationFormat>Widescreen</PresentationFormat>
  <Paragraphs>68</Paragraphs>
  <Slides>16</Slides>
  <Notes>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Century Gothic</vt:lpstr>
      <vt:lpstr>Wingdings 3</vt:lpstr>
      <vt:lpstr>Ion</vt:lpstr>
      <vt:lpstr>MATH 101-Intermediate</vt:lpstr>
      <vt:lpstr>We acknowledge the Coast Salish nations (Musqueam, Squamish and Tsleil-Waututh) on WHOSE unceded traditional territories WE TEACH, LEARN AND PLAY</vt:lpstr>
      <vt:lpstr>Agenda</vt:lpstr>
      <vt:lpstr>Progression of MATH 101</vt:lpstr>
      <vt:lpstr>GIVE ONE/GET ONE</vt:lpstr>
      <vt:lpstr>Introductions</vt:lpstr>
      <vt:lpstr>Some math experiences…</vt:lpstr>
      <vt:lpstr>What is your math autobiography?</vt:lpstr>
      <vt:lpstr>PowerPoint Presentation</vt:lpstr>
      <vt:lpstr>Curriculum Overview</vt:lpstr>
      <vt:lpstr>Human Histogram</vt:lpstr>
      <vt:lpstr>PowerPoint Presentation</vt:lpstr>
      <vt:lpstr>What is number sense?</vt:lpstr>
      <vt:lpstr>Let’s try an activity from Jo Boaler</vt:lpstr>
      <vt:lpstr>Numberlines</vt:lpstr>
      <vt:lpstr>Resources</vt:lpstr>
    </vt:vector>
  </TitlesOfParts>
  <Company>Burnaby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Becoming the math teacher you wish you’d had</dc:title>
  <dc:creator>Donna Morgan</dc:creator>
  <cp:lastModifiedBy>Donna Morgan</cp:lastModifiedBy>
  <cp:revision>29</cp:revision>
  <cp:lastPrinted>2018-10-15T21:13:33Z</cp:lastPrinted>
  <dcterms:created xsi:type="dcterms:W3CDTF">2018-05-07T16:35:54Z</dcterms:created>
  <dcterms:modified xsi:type="dcterms:W3CDTF">2018-11-28T21:11:37Z</dcterms:modified>
</cp:coreProperties>
</file>