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notesMasterIdLst>
    <p:notesMasterId r:id="rId23"/>
  </p:notesMasterIdLst>
  <p:handoutMasterIdLst>
    <p:handoutMasterId r:id="rId24"/>
  </p:handoutMasterIdLst>
  <p:sldIdLst>
    <p:sldId id="256" r:id="rId2"/>
    <p:sldId id="257" r:id="rId3"/>
    <p:sldId id="268" r:id="rId4"/>
    <p:sldId id="266" r:id="rId5"/>
    <p:sldId id="265" r:id="rId6"/>
    <p:sldId id="259" r:id="rId7"/>
    <p:sldId id="258" r:id="rId8"/>
    <p:sldId id="261" r:id="rId9"/>
    <p:sldId id="267" r:id="rId10"/>
    <p:sldId id="263" r:id="rId11"/>
    <p:sldId id="264" r:id="rId12"/>
    <p:sldId id="269" r:id="rId13"/>
    <p:sldId id="272" r:id="rId14"/>
    <p:sldId id="273" r:id="rId15"/>
    <p:sldId id="275" r:id="rId16"/>
    <p:sldId id="274" r:id="rId17"/>
    <p:sldId id="276" r:id="rId18"/>
    <p:sldId id="277" r:id="rId19"/>
    <p:sldId id="279" r:id="rId20"/>
    <p:sldId id="271" r:id="rId21"/>
    <p:sldId id="262" r:id="rId22"/>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7" d="100"/>
          <a:sy n="97" d="100"/>
        </p:scale>
        <p:origin x="996" y="78"/>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12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7C3C7D7-9354-40CA-A982-BB9AA64399AD}" type="datetimeFigureOut">
              <a:rPr lang="en-US" smtClean="0"/>
              <a:t>10/15/2018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09FCEBB6-C59B-433A-8502-2031F47D4F87}" type="slidenum">
              <a:rPr lang="en-US" smtClean="0"/>
              <a:t>‹#›</a:t>
            </a:fld>
            <a:endParaRPr lang="en-US"/>
          </a:p>
        </p:txBody>
      </p:sp>
    </p:spTree>
    <p:extLst>
      <p:ext uri="{BB962C8B-B14F-4D97-AF65-F5344CB8AC3E}">
        <p14:creationId xmlns:p14="http://schemas.microsoft.com/office/powerpoint/2010/main" val="393317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CC9FDCF-1693-4ACC-BF64-C43B79408AC1}" type="datetimeFigureOut">
              <a:rPr lang="en-CA" smtClean="0"/>
              <a:t>2018-10-15</a:t>
            </a:fld>
            <a:endParaRPr lang="en-CA"/>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0C532F5-B77C-4D9E-9B80-CF3A0A0E1682}" type="slidenum">
              <a:rPr lang="en-CA" smtClean="0"/>
              <a:t>‹#›</a:t>
            </a:fld>
            <a:endParaRPr lang="en-CA"/>
          </a:p>
        </p:txBody>
      </p:sp>
    </p:spTree>
    <p:extLst>
      <p:ext uri="{BB962C8B-B14F-4D97-AF65-F5344CB8AC3E}">
        <p14:creationId xmlns:p14="http://schemas.microsoft.com/office/powerpoint/2010/main" val="41399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many ways to see the dots…go back and try a few of the ways, write on screen with pen.</a:t>
            </a:r>
          </a:p>
          <a:p>
            <a:endParaRPr lang="en-US" dirty="0"/>
          </a:p>
        </p:txBody>
      </p:sp>
      <p:sp>
        <p:nvSpPr>
          <p:cNvPr id="4" name="Slide Number Placeholder 3"/>
          <p:cNvSpPr>
            <a:spLocks noGrp="1"/>
          </p:cNvSpPr>
          <p:nvPr>
            <p:ph type="sldNum" sz="quarter" idx="10"/>
          </p:nvPr>
        </p:nvSpPr>
        <p:spPr/>
        <p:txBody>
          <a:bodyPr/>
          <a:lstStyle/>
          <a:p>
            <a:fld id="{D0C532F5-B77C-4D9E-9B80-CF3A0A0E1682}" type="slidenum">
              <a:rPr lang="en-CA" smtClean="0"/>
              <a:t>15</a:t>
            </a:fld>
            <a:endParaRPr lang="en-CA"/>
          </a:p>
        </p:txBody>
      </p:sp>
    </p:spTree>
    <p:extLst>
      <p:ext uri="{BB962C8B-B14F-4D97-AF65-F5344CB8AC3E}">
        <p14:creationId xmlns:p14="http://schemas.microsoft.com/office/powerpoint/2010/main" val="243260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Ask “What number will Jane say?” or “Will we reach 20 by the time we go around the circle once?” or “If we start at 52 and count backwards, how many times will we go around the circle to reach zero?”</a:t>
            </a:r>
          </a:p>
          <a:p>
            <a:r>
              <a:rPr lang="en-CA" dirty="0" smtClean="0"/>
              <a:t>Each student picks a coin and keeps it visible. Count around adding the value of the coin. . Use coins appropriate to your grade level. Ex.: 1, 26, 31, 41, 42, 67...</a:t>
            </a:r>
          </a:p>
          <a:p>
            <a:endParaRPr lang="en-CA" dirty="0"/>
          </a:p>
        </p:txBody>
      </p:sp>
      <p:sp>
        <p:nvSpPr>
          <p:cNvPr id="4" name="Slide Number Placeholder 3"/>
          <p:cNvSpPr>
            <a:spLocks noGrp="1"/>
          </p:cNvSpPr>
          <p:nvPr>
            <p:ph type="sldNum" sz="quarter" idx="10"/>
          </p:nvPr>
        </p:nvSpPr>
        <p:spPr/>
        <p:txBody>
          <a:bodyPr/>
          <a:lstStyle/>
          <a:p>
            <a:fld id="{D0C532F5-B77C-4D9E-9B80-CF3A0A0E1682}" type="slidenum">
              <a:rPr lang="en-CA" smtClean="0"/>
              <a:t>17</a:t>
            </a:fld>
            <a:endParaRPr lang="en-CA"/>
          </a:p>
        </p:txBody>
      </p:sp>
    </p:spTree>
    <p:extLst>
      <p:ext uri="{BB962C8B-B14F-4D97-AF65-F5344CB8AC3E}">
        <p14:creationId xmlns:p14="http://schemas.microsoft.com/office/powerpoint/2010/main" val="266731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8" name="Slide Number Placeholder 7"/>
          <p:cNvSpPr>
            <a:spLocks noGrp="1"/>
          </p:cNvSpPr>
          <p:nvPr>
            <p:ph type="sldNum" sz="quarter" idx="11"/>
          </p:nvPr>
        </p:nvSpPr>
        <p:spPr/>
        <p:txBody>
          <a:bodyPr/>
          <a:lstStyle/>
          <a:p>
            <a:fld id="{D57F1E4F-1CFF-5643-939E-217C01CDF565}"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1" y="1826709"/>
            <a:ext cx="19899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39365" y="1826709"/>
            <a:ext cx="6988635"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itle 8"/>
          <p:cNvSpPr>
            <a:spLocks noGrp="1"/>
          </p:cNvSpPr>
          <p:nvPr>
            <p:ph type="title"/>
          </p:nvPr>
        </p:nvSpPr>
        <p:spPr>
          <a:xfrm>
            <a:off x="1219200" y="1544716"/>
            <a:ext cx="97536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1219200" y="2743200"/>
            <a:ext cx="475488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242304" y="2743201"/>
            <a:ext cx="475488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513526"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a:xfrm>
            <a:off x="1219200" y="1544716"/>
            <a:ext cx="97536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1219200" y="3383280"/>
            <a:ext cx="475488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42303" y="3383280"/>
            <a:ext cx="475488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3"/>
            <a:ext cx="3934581"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19200" y="4061096"/>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010254" y="548797"/>
            <a:ext cx="1585509"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B61BEF0D-F0BB-DE4B-95CE-6DB70DBA9567}" type="datetimeFigureOut">
              <a:rPr lang="en-US" smtClean="0"/>
              <a:pPr/>
              <a:t>10/15/2018</a:t>
            </a:fld>
            <a:endParaRPr lang="en-US" dirty="0"/>
          </a:p>
        </p:txBody>
      </p:sp>
      <p:sp>
        <p:nvSpPr>
          <p:cNvPr id="6" name="Slide Number Placeholder 5"/>
          <p:cNvSpPr>
            <a:spLocks noGrp="1"/>
          </p:cNvSpPr>
          <p:nvPr>
            <p:ph type="sldNum" sz="quarter" idx="4"/>
          </p:nvPr>
        </p:nvSpPr>
        <p:spPr>
          <a:xfrm>
            <a:off x="9752554"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D57F1E4F-1CFF-5643-939E-217C01CDF565}" type="slidenum">
              <a:rPr lang="en-US" smtClean="0"/>
              <a:pPr/>
              <a:t>‹#›</a:t>
            </a:fld>
            <a:endParaRPr lang="en-US" dirty="0"/>
          </a:p>
        </p:txBody>
      </p:sp>
      <p:sp>
        <p:nvSpPr>
          <p:cNvPr id="5" name="Footer Placeholder 4"/>
          <p:cNvSpPr>
            <a:spLocks noGrp="1"/>
          </p:cNvSpPr>
          <p:nvPr>
            <p:ph type="ftr" sz="quarter" idx="3"/>
          </p:nvPr>
        </p:nvSpPr>
        <p:spPr>
          <a:xfrm>
            <a:off x="8011585" y="855957"/>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embed/4AUjSXC99t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tm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apps.mathlearningcenter.org/number-rac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meaningfulmathmoments.com/which-one-doesnt-belong-wodb.html" TargetMode="External"/><Relationship Id="rId3" Type="http://schemas.openxmlformats.org/officeDocument/2006/relationships/hyperlink" Target="https://bridges1.mathlearningcenter.org/files/media/Rekenrek_0308.pdf" TargetMode="External"/><Relationship Id="rId7" Type="http://schemas.openxmlformats.org/officeDocument/2006/relationships/hyperlink" Target="https://mindfull.files.wordpress.com/2013/08/screen-shot-2013-08-10-at-12-24-36-pm.png" TargetMode="External"/><Relationship Id="rId2" Type="http://schemas.openxmlformats.org/officeDocument/2006/relationships/hyperlink" Target="https://apps.mathlearningcenter.org/number-rack/" TargetMode="External"/><Relationship Id="rId1" Type="http://schemas.openxmlformats.org/officeDocument/2006/relationships/slideLayout" Target="../slideLayouts/slideLayout2.xml"/><Relationship Id="rId6" Type="http://schemas.openxmlformats.org/officeDocument/2006/relationships/hyperlink" Target="https://nrich.maths.org/10742" TargetMode="External"/><Relationship Id="rId5" Type="http://schemas.openxmlformats.org/officeDocument/2006/relationships/hyperlink" Target="http://mathisvisual.com/subitizing-dot-cards/" TargetMode="External"/><Relationship Id="rId4" Type="http://schemas.openxmlformats.org/officeDocument/2006/relationships/hyperlink" Target="https://www.mathlearningcenter.org/sites/default/files/pdfs/LTM_Rekenrek.pdf" TargetMode="External"/><Relationship Id="rId9" Type="http://schemas.openxmlformats.org/officeDocument/2006/relationships/hyperlink" Target="http://www.estimation180.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iENeK_zZDw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123" y="452674"/>
            <a:ext cx="5410991"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r>
              <a:rPr lang="en-US" dirty="0" smtClean="0"/>
              <a:t>MATH 101-Primary</a:t>
            </a:r>
            <a:endParaRPr lang="en-US" dirty="0"/>
          </a:p>
        </p:txBody>
      </p:sp>
      <p:sp>
        <p:nvSpPr>
          <p:cNvPr id="3" name="Subtitle 2"/>
          <p:cNvSpPr>
            <a:spLocks noGrp="1"/>
          </p:cNvSpPr>
          <p:nvPr>
            <p:ph type="subTitle" idx="1"/>
          </p:nvPr>
        </p:nvSpPr>
        <p:spPr/>
        <p:txBody>
          <a:bodyPr/>
          <a:lstStyle/>
          <a:p>
            <a:r>
              <a:rPr lang="en-US" dirty="0" smtClean="0"/>
              <a:t>BURNABY SCHOOLS</a:t>
            </a:r>
          </a:p>
          <a:p>
            <a:r>
              <a:rPr lang="en-US" dirty="0" smtClean="0"/>
              <a:t>Donna Morgan, Math/Science Consultant</a:t>
            </a:r>
            <a:endParaRPr lang="en-US" dirty="0"/>
          </a:p>
        </p:txBody>
      </p:sp>
    </p:spTree>
    <p:extLst>
      <p:ext uri="{BB962C8B-B14F-4D97-AF65-F5344CB8AC3E}">
        <p14:creationId xmlns:p14="http://schemas.microsoft.com/office/powerpoint/2010/main" val="4035681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Histogram</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2097" y="2770188"/>
            <a:ext cx="5307805" cy="353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722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688258"/>
            <a:ext cx="4670067" cy="5982886"/>
          </a:xfrm>
        </p:spPr>
        <p:txBody>
          <a:bodyPr>
            <a:normAutofit/>
          </a:bodyPr>
          <a:lstStyle/>
          <a:p>
            <a:pPr marL="0" indent="0">
              <a:buNone/>
            </a:pPr>
            <a:r>
              <a:rPr lang="en-US" sz="3200" dirty="0" smtClean="0">
                <a:solidFill>
                  <a:schemeClr val="tx2"/>
                </a:solidFill>
                <a:latin typeface="+mj-lt"/>
              </a:rPr>
              <a:t>Benchmarks for Number</a:t>
            </a:r>
          </a:p>
          <a:p>
            <a:pPr marL="0" indent="0">
              <a:buNone/>
            </a:pPr>
            <a:endParaRPr lang="en-US" dirty="0"/>
          </a:p>
          <a:p>
            <a:pPr marL="0" indent="0">
              <a:buNone/>
            </a:pPr>
            <a:r>
              <a:rPr lang="en-US" dirty="0" smtClean="0"/>
              <a:t>Read through the benchmarks column for the grade(s) you teach.</a:t>
            </a:r>
          </a:p>
          <a:p>
            <a:pPr marL="0" indent="0">
              <a:buNone/>
            </a:pPr>
            <a:endParaRPr lang="en-US" dirty="0"/>
          </a:p>
          <a:p>
            <a:pPr marL="0" indent="0">
              <a:buNone/>
            </a:pPr>
            <a:r>
              <a:rPr lang="en-US" dirty="0" smtClean="0"/>
              <a:t>Read through a second time, using a “stop-light” highlighting—green for things you feel you do very well with your students; yellow for things that need some improvement; and pink (red) for things that you feel need more work or attention in your class.</a:t>
            </a:r>
          </a:p>
          <a:p>
            <a:pPr marL="0" indent="0">
              <a:buNone/>
            </a:pPr>
            <a:endParaRPr lang="en-US" dirty="0" smtClean="0"/>
          </a:p>
          <a:p>
            <a:pPr marL="0" indent="0">
              <a:buNone/>
            </a:pPr>
            <a:r>
              <a:rPr lang="en-US" dirty="0" smtClean="0"/>
              <a:t>Let’s share…first at your table, then in to the group.</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753" b="30594"/>
          <a:stretch/>
        </p:blipFill>
        <p:spPr bwMode="auto">
          <a:xfrm>
            <a:off x="6096000" y="1982709"/>
            <a:ext cx="5878954" cy="227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245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12" y="186696"/>
            <a:ext cx="9753600" cy="1154097"/>
          </a:xfrm>
        </p:spPr>
        <p:txBody>
          <a:bodyPr/>
          <a:lstStyle/>
          <a:p>
            <a:r>
              <a:rPr lang="en-CA" dirty="0"/>
              <a:t>Why </a:t>
            </a:r>
            <a:r>
              <a:rPr lang="en-CA" dirty="0" smtClean="0"/>
              <a:t>Number Sense Routines</a:t>
            </a:r>
            <a:r>
              <a:rPr lang="en-CA" dirty="0"/>
              <a:t>?</a:t>
            </a:r>
          </a:p>
        </p:txBody>
      </p:sp>
      <p:sp>
        <p:nvSpPr>
          <p:cNvPr id="3" name="Content Placeholder 2"/>
          <p:cNvSpPr>
            <a:spLocks noGrp="1"/>
          </p:cNvSpPr>
          <p:nvPr>
            <p:ph idx="1"/>
          </p:nvPr>
        </p:nvSpPr>
        <p:spPr>
          <a:xfrm>
            <a:off x="1158844" y="1629624"/>
            <a:ext cx="9813955" cy="4679738"/>
          </a:xfrm>
        </p:spPr>
        <p:txBody>
          <a:bodyPr>
            <a:normAutofit/>
          </a:bodyPr>
          <a:lstStyle/>
          <a:p>
            <a:r>
              <a:rPr lang="en-CA" sz="2400" dirty="0" smtClean="0"/>
              <a:t>Allow </a:t>
            </a:r>
            <a:r>
              <a:rPr lang="en-CA" sz="2400" dirty="0"/>
              <a:t>for a focus on learning </a:t>
            </a:r>
            <a:endParaRPr lang="en-CA" sz="2400" dirty="0" smtClean="0"/>
          </a:p>
          <a:p>
            <a:r>
              <a:rPr lang="en-CA" sz="2400" dirty="0" smtClean="0"/>
              <a:t>Design </a:t>
            </a:r>
            <a:r>
              <a:rPr lang="en-CA" sz="2400" dirty="0"/>
              <a:t>and flow of the learning experience more predictable </a:t>
            </a:r>
            <a:endParaRPr lang="en-CA" sz="2400" dirty="0" smtClean="0"/>
          </a:p>
          <a:p>
            <a:r>
              <a:rPr lang="en-CA" sz="2400" dirty="0" smtClean="0"/>
              <a:t>Provide </a:t>
            </a:r>
            <a:r>
              <a:rPr lang="en-CA" sz="2400" dirty="0"/>
              <a:t>for a wide range of learners to access and use math practices </a:t>
            </a:r>
            <a:endParaRPr lang="en-CA" sz="2400" dirty="0" smtClean="0"/>
          </a:p>
          <a:p>
            <a:r>
              <a:rPr lang="en-CA" sz="2400" dirty="0" smtClean="0"/>
              <a:t>Support </a:t>
            </a:r>
            <a:r>
              <a:rPr lang="en-CA" sz="2400" dirty="0"/>
              <a:t>making sense of numbers </a:t>
            </a:r>
            <a:endParaRPr lang="en-CA" sz="2400" dirty="0" smtClean="0"/>
          </a:p>
          <a:p>
            <a:r>
              <a:rPr lang="en-CA" sz="2400" dirty="0" smtClean="0"/>
              <a:t>Support </a:t>
            </a:r>
            <a:r>
              <a:rPr lang="en-CA" sz="2400" dirty="0"/>
              <a:t>mental math calculations/fact fluency </a:t>
            </a:r>
            <a:endParaRPr lang="en-CA" sz="2400" dirty="0" smtClean="0"/>
          </a:p>
          <a:p>
            <a:r>
              <a:rPr lang="en-CA" sz="2400" dirty="0" smtClean="0"/>
              <a:t>Help </a:t>
            </a:r>
            <a:r>
              <a:rPr lang="en-CA" sz="2400" dirty="0"/>
              <a:t>to build critical math thinking habits </a:t>
            </a:r>
            <a:endParaRPr lang="en-CA" sz="2400" dirty="0" smtClean="0"/>
          </a:p>
          <a:p>
            <a:r>
              <a:rPr lang="en-CA" sz="2400" dirty="0" smtClean="0"/>
              <a:t>Support </a:t>
            </a:r>
            <a:r>
              <a:rPr lang="en-CA" sz="2400" dirty="0"/>
              <a:t>reasoning and explaining thinking </a:t>
            </a:r>
            <a:endParaRPr lang="en-CA" sz="2400" dirty="0" smtClean="0"/>
          </a:p>
          <a:p>
            <a:r>
              <a:rPr lang="en-CA" sz="2400" dirty="0" smtClean="0"/>
              <a:t>Support </a:t>
            </a:r>
            <a:r>
              <a:rPr lang="en-CA" sz="2400" dirty="0"/>
              <a:t>students learning from each other</a:t>
            </a:r>
          </a:p>
        </p:txBody>
      </p:sp>
    </p:spTree>
    <p:extLst>
      <p:ext uri="{BB962C8B-B14F-4D97-AF65-F5344CB8AC3E}">
        <p14:creationId xmlns:p14="http://schemas.microsoft.com/office/powerpoint/2010/main" val="2708209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8265" y="805758"/>
            <a:ext cx="7405735" cy="3724096"/>
          </a:xfrm>
          <a:prstGeom prst="rect">
            <a:avLst/>
          </a:prstGeom>
        </p:spPr>
        <p:txBody>
          <a:bodyPr wrap="square">
            <a:spAutoFit/>
          </a:bodyPr>
          <a:lstStyle/>
          <a:p>
            <a:r>
              <a:rPr lang="en-CA" sz="3200" dirty="0">
                <a:solidFill>
                  <a:schemeClr val="tx2"/>
                </a:solidFill>
                <a:latin typeface="+mj-lt"/>
              </a:rPr>
              <a:t>Visual Routines</a:t>
            </a:r>
          </a:p>
          <a:p>
            <a:r>
              <a:rPr lang="en-CA" sz="3200" dirty="0" err="1">
                <a:solidFill>
                  <a:schemeClr val="tx2"/>
                </a:solidFill>
                <a:latin typeface="+mj-lt"/>
              </a:rPr>
              <a:t>Subitizing</a:t>
            </a:r>
            <a:r>
              <a:rPr lang="en-CA" sz="3200" dirty="0">
                <a:solidFill>
                  <a:schemeClr val="tx2"/>
                </a:solidFill>
                <a:latin typeface="+mj-lt"/>
              </a:rPr>
              <a:t>/Quick Images </a:t>
            </a:r>
            <a:r>
              <a:rPr lang="en-CA" sz="3200" dirty="0" smtClean="0">
                <a:solidFill>
                  <a:schemeClr val="tx2"/>
                </a:solidFill>
                <a:latin typeface="+mj-lt"/>
              </a:rPr>
              <a:t>Using</a:t>
            </a:r>
          </a:p>
          <a:p>
            <a:endParaRPr lang="en-CA" sz="3200" dirty="0">
              <a:solidFill>
                <a:schemeClr val="tx2"/>
              </a:solidFill>
              <a:latin typeface="+mj-lt"/>
            </a:endParaRPr>
          </a:p>
          <a:p>
            <a:endParaRPr lang="en-CA" sz="3200" dirty="0">
              <a:solidFill>
                <a:schemeClr val="tx2"/>
              </a:solidFill>
              <a:latin typeface="+mj-lt"/>
            </a:endParaRPr>
          </a:p>
          <a:p>
            <a:pPr marL="285750" indent="-285750">
              <a:buFont typeface="Arial" panose="020B0604020202020204" pitchFamily="34" charset="0"/>
              <a:buChar char="•"/>
            </a:pPr>
            <a:r>
              <a:rPr lang="en-CA" dirty="0" smtClean="0"/>
              <a:t>Dot </a:t>
            </a:r>
            <a:r>
              <a:rPr lang="en-CA" dirty="0"/>
              <a:t>Cards (Regular and Irregular</a:t>
            </a:r>
            <a:r>
              <a:rPr lang="en-CA" dirty="0" smtClean="0"/>
              <a:t>)</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smtClean="0"/>
              <a:t>Five </a:t>
            </a:r>
            <a:r>
              <a:rPr lang="en-CA" dirty="0"/>
              <a:t>and Ten </a:t>
            </a:r>
            <a:r>
              <a:rPr lang="en-CA" dirty="0" smtClean="0"/>
              <a:t>Frames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err="1" smtClean="0"/>
              <a:t>Rekenreks</a:t>
            </a:r>
            <a:r>
              <a:rPr lang="en-CA" dirty="0" smtClean="0"/>
              <a:t> </a:t>
            </a:r>
            <a:r>
              <a:rPr lang="en-CA" dirty="0"/>
              <a:t>(bead </a:t>
            </a:r>
            <a:r>
              <a:rPr lang="en-CA" dirty="0" smtClean="0"/>
              <a:t>rack—after supper)</a:t>
            </a:r>
            <a:endParaRPr lang="en-CA" dirty="0" smtClean="0"/>
          </a:p>
          <a:p>
            <a:endParaRPr lang="en-CA" dirty="0"/>
          </a:p>
        </p:txBody>
      </p:sp>
    </p:spTree>
    <p:extLst>
      <p:ext uri="{BB962C8B-B14F-4D97-AF65-F5344CB8AC3E}">
        <p14:creationId xmlns:p14="http://schemas.microsoft.com/office/powerpoint/2010/main" val="3614460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685799"/>
            <a:ext cx="7598875" cy="427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563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How did you see and count the dots?</a:t>
            </a:r>
            <a:endParaRPr lang="en-CA" dirty="0"/>
          </a:p>
        </p:txBody>
      </p:sp>
    </p:spTree>
    <p:extLst>
      <p:ext uri="{BB962C8B-B14F-4D97-AF65-F5344CB8AC3E}">
        <p14:creationId xmlns:p14="http://schemas.microsoft.com/office/powerpoint/2010/main" val="2167966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AUjSXC99tE"/>
          <p:cNvPicPr>
            <a:picLocks noRot="1" noChangeAspect="1"/>
          </p:cNvPicPr>
          <p:nvPr>
            <a:videoFile r:link="rId1"/>
          </p:nvPr>
        </p:nvPicPr>
        <p:blipFill>
          <a:blip r:embed="rId3"/>
          <a:stretch>
            <a:fillRect/>
          </a:stretch>
        </p:blipFill>
        <p:spPr>
          <a:xfrm>
            <a:off x="1616547" y="2172831"/>
            <a:ext cx="7596864" cy="4273236"/>
          </a:xfrm>
          <a:prstGeom prst="rect">
            <a:avLst/>
          </a:prstGeom>
        </p:spPr>
      </p:pic>
      <p:sp>
        <p:nvSpPr>
          <p:cNvPr id="3" name="TextBox 2"/>
          <p:cNvSpPr txBox="1"/>
          <p:nvPr/>
        </p:nvSpPr>
        <p:spPr>
          <a:xfrm>
            <a:off x="624689" y="190123"/>
            <a:ext cx="9777743" cy="1754326"/>
          </a:xfrm>
          <a:prstGeom prst="rect">
            <a:avLst/>
          </a:prstGeom>
          <a:noFill/>
        </p:spPr>
        <p:txBody>
          <a:bodyPr wrap="square" rtlCol="0">
            <a:spAutoFit/>
          </a:bodyPr>
          <a:lstStyle/>
          <a:p>
            <a:r>
              <a:rPr lang="en-CA" sz="3600" dirty="0" smtClean="0">
                <a:solidFill>
                  <a:schemeClr val="tx2"/>
                </a:solidFill>
                <a:latin typeface="+mj-lt"/>
              </a:rPr>
              <a:t>10 Frames are great tools from K – Gr 3 and beyond—here is an example of using them to develop </a:t>
            </a:r>
            <a:r>
              <a:rPr lang="en-CA" sz="3600" dirty="0" smtClean="0">
                <a:solidFill>
                  <a:schemeClr val="tx2"/>
                </a:solidFill>
                <a:latin typeface="+mj-lt"/>
              </a:rPr>
              <a:t>multiplicative </a:t>
            </a:r>
            <a:r>
              <a:rPr lang="en-CA" sz="3600" dirty="0" smtClean="0">
                <a:solidFill>
                  <a:schemeClr val="tx2"/>
                </a:solidFill>
                <a:latin typeface="+mj-lt"/>
              </a:rPr>
              <a:t>thinking in Gr 3</a:t>
            </a:r>
            <a:endParaRPr lang="en-CA" sz="3600" dirty="0">
              <a:solidFill>
                <a:schemeClr val="tx2"/>
              </a:solidFill>
              <a:latin typeface="+mj-lt"/>
            </a:endParaRPr>
          </a:p>
        </p:txBody>
      </p:sp>
    </p:spTree>
    <p:extLst>
      <p:ext uri="{BB962C8B-B14F-4D97-AF65-F5344CB8AC3E}">
        <p14:creationId xmlns:p14="http://schemas.microsoft.com/office/powerpoint/2010/main" val="529307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043" y="280657"/>
            <a:ext cx="9451816" cy="5786199"/>
          </a:xfrm>
          <a:prstGeom prst="rect">
            <a:avLst/>
          </a:prstGeom>
        </p:spPr>
        <p:txBody>
          <a:bodyPr wrap="square">
            <a:spAutoFit/>
          </a:bodyPr>
          <a:lstStyle/>
          <a:p>
            <a:r>
              <a:rPr lang="en-CA" sz="3200" dirty="0">
                <a:solidFill>
                  <a:schemeClr val="tx2"/>
                </a:solidFill>
                <a:latin typeface="+mj-lt"/>
              </a:rPr>
              <a:t>Counting </a:t>
            </a:r>
            <a:r>
              <a:rPr lang="en-CA" sz="3200" dirty="0" smtClean="0">
                <a:solidFill>
                  <a:schemeClr val="tx2"/>
                </a:solidFill>
                <a:latin typeface="+mj-lt"/>
              </a:rPr>
              <a:t>Routines</a:t>
            </a:r>
          </a:p>
          <a:p>
            <a:r>
              <a:rPr lang="en-CA" sz="3200" dirty="0" smtClean="0">
                <a:solidFill>
                  <a:schemeClr val="tx2"/>
                </a:solidFill>
                <a:latin typeface="+mj-lt"/>
              </a:rPr>
              <a:t>Comfort with counting, then add skip counting</a:t>
            </a:r>
          </a:p>
          <a:p>
            <a:endParaRPr lang="en-CA" dirty="0"/>
          </a:p>
          <a:p>
            <a:r>
              <a:rPr lang="en-CA" sz="2400" u="sng" dirty="0" smtClean="0">
                <a:solidFill>
                  <a:schemeClr val="tx2"/>
                </a:solidFill>
              </a:rPr>
              <a:t>Count Around</a:t>
            </a:r>
          </a:p>
          <a:p>
            <a:pPr marL="342900" indent="-342900">
              <a:buFont typeface="Arial" panose="020B0604020202020204" pitchFamily="34" charset="0"/>
              <a:buChar char="•"/>
            </a:pPr>
            <a:r>
              <a:rPr lang="en-CA" dirty="0" smtClean="0"/>
              <a:t>Establish classroom comfort with MISTAKES.</a:t>
            </a:r>
          </a:p>
          <a:p>
            <a:pPr marL="342900" indent="-342900">
              <a:buFont typeface="Arial" panose="020B0604020202020204" pitchFamily="34" charset="0"/>
              <a:buChar char="•"/>
            </a:pPr>
            <a:r>
              <a:rPr lang="en-CA" dirty="0" smtClean="0"/>
              <a:t>Everyone </a:t>
            </a:r>
            <a:r>
              <a:rPr lang="en-CA" dirty="0"/>
              <a:t>needs to listen to each other and count in their heads. </a:t>
            </a:r>
            <a:endParaRPr lang="en-CA" dirty="0" smtClean="0"/>
          </a:p>
          <a:p>
            <a:pPr marL="342900" indent="-342900">
              <a:buFont typeface="Arial" panose="020B0604020202020204" pitchFamily="34" charset="0"/>
              <a:buChar char="•"/>
            </a:pPr>
            <a:r>
              <a:rPr lang="en-CA" dirty="0" smtClean="0"/>
              <a:t>Provide </a:t>
            </a:r>
            <a:r>
              <a:rPr lang="en-CA" dirty="0"/>
              <a:t>wait-time for students. </a:t>
            </a:r>
            <a:endParaRPr lang="en-CA" dirty="0" smtClean="0"/>
          </a:p>
          <a:p>
            <a:pPr marL="342900" indent="-342900">
              <a:buFont typeface="Arial" panose="020B0604020202020204" pitchFamily="34" charset="0"/>
              <a:buChar char="•"/>
            </a:pPr>
            <a:r>
              <a:rPr lang="en-CA" dirty="0" smtClean="0"/>
              <a:t>Students </a:t>
            </a:r>
            <a:r>
              <a:rPr lang="en-CA" dirty="0"/>
              <a:t>develop fluency with counting and place value. </a:t>
            </a:r>
            <a:endParaRPr lang="en-CA" dirty="0" smtClean="0"/>
          </a:p>
          <a:p>
            <a:pPr marL="342900" indent="-342900">
              <a:buFont typeface="Arial" panose="020B0604020202020204" pitchFamily="34" charset="0"/>
              <a:buChar char="•"/>
            </a:pPr>
            <a:r>
              <a:rPr lang="en-CA" dirty="0" smtClean="0"/>
              <a:t>Teachers </a:t>
            </a:r>
            <a:r>
              <a:rPr lang="en-CA" dirty="0"/>
              <a:t>can record the numbers on the board to help with the noticing of patterns.</a:t>
            </a:r>
          </a:p>
          <a:p>
            <a:r>
              <a:rPr lang="en-CA" dirty="0" smtClean="0"/>
              <a:t>VARIATIONS: Count forward and backwards; count by 2’s, 3’s, etc.; ask questions</a:t>
            </a:r>
          </a:p>
          <a:p>
            <a:endParaRPr lang="en-CA" sz="2400" dirty="0"/>
          </a:p>
          <a:p>
            <a:r>
              <a:rPr lang="en-CA" sz="2400" u="sng" dirty="0" smtClean="0">
                <a:solidFill>
                  <a:schemeClr val="tx2"/>
                </a:solidFill>
              </a:rPr>
              <a:t>Bizz-Buzz</a:t>
            </a:r>
          </a:p>
          <a:p>
            <a:pPr marL="285750" indent="-285750">
              <a:buFont typeface="Arial" panose="020B0604020202020204" pitchFamily="34" charset="0"/>
              <a:buChar char="•"/>
            </a:pPr>
            <a:r>
              <a:rPr lang="en-CA" dirty="0"/>
              <a:t>Determine number to focus on (</a:t>
            </a:r>
            <a:r>
              <a:rPr lang="en-CA" dirty="0" err="1"/>
              <a:t>ie</a:t>
            </a:r>
            <a:r>
              <a:rPr lang="en-CA" dirty="0"/>
              <a:t>. 3) </a:t>
            </a:r>
            <a:endParaRPr lang="en-CA" dirty="0" smtClean="0"/>
          </a:p>
          <a:p>
            <a:pPr marL="285750" indent="-285750">
              <a:buFont typeface="Arial" panose="020B0604020202020204" pitchFamily="34" charset="0"/>
              <a:buChar char="•"/>
            </a:pPr>
            <a:r>
              <a:rPr lang="en-CA" dirty="0" smtClean="0"/>
              <a:t>Students </a:t>
            </a:r>
            <a:r>
              <a:rPr lang="en-CA" dirty="0"/>
              <a:t>count around the circle counting by 1s. </a:t>
            </a:r>
            <a:endParaRPr lang="en-CA" dirty="0" smtClean="0"/>
          </a:p>
          <a:p>
            <a:pPr marL="285750" indent="-285750">
              <a:buFont typeface="Arial" panose="020B0604020202020204" pitchFamily="34" charset="0"/>
              <a:buChar char="•"/>
            </a:pPr>
            <a:r>
              <a:rPr lang="en-CA" dirty="0" smtClean="0"/>
              <a:t>When </a:t>
            </a:r>
            <a:r>
              <a:rPr lang="en-CA" dirty="0"/>
              <a:t>the count has the number 3 in it, say “Bizz”. </a:t>
            </a:r>
            <a:endParaRPr lang="en-CA" dirty="0" smtClean="0"/>
          </a:p>
          <a:p>
            <a:pPr marL="285750" indent="-285750">
              <a:buFont typeface="Arial" panose="020B0604020202020204" pitchFamily="34" charset="0"/>
              <a:buChar char="•"/>
            </a:pPr>
            <a:r>
              <a:rPr lang="en-CA" dirty="0" smtClean="0"/>
              <a:t>Do </a:t>
            </a:r>
            <a:r>
              <a:rPr lang="en-CA" dirty="0"/>
              <a:t>a second number (</a:t>
            </a:r>
            <a:r>
              <a:rPr lang="en-CA" dirty="0" err="1"/>
              <a:t>ie</a:t>
            </a:r>
            <a:r>
              <a:rPr lang="en-CA" dirty="0"/>
              <a:t>. 6) and say “Buzz” </a:t>
            </a:r>
            <a:endParaRPr lang="en-CA" dirty="0" smtClean="0"/>
          </a:p>
          <a:p>
            <a:pPr marL="285750" indent="-285750">
              <a:buFont typeface="Arial" panose="020B0604020202020204" pitchFamily="34" charset="0"/>
              <a:buChar char="•"/>
            </a:pPr>
            <a:r>
              <a:rPr lang="en-CA" dirty="0" smtClean="0"/>
              <a:t>When </a:t>
            </a:r>
            <a:r>
              <a:rPr lang="en-CA" dirty="0"/>
              <a:t>the count has 3 and 6, instead of saying the number, you say “Bizz Buzz</a:t>
            </a:r>
            <a:r>
              <a:rPr lang="en-CA" dirty="0" smtClean="0"/>
              <a:t>”.</a:t>
            </a:r>
          </a:p>
          <a:p>
            <a:pPr marL="285750" indent="-285750">
              <a:buFont typeface="Arial" panose="020B0604020202020204" pitchFamily="34" charset="0"/>
              <a:buChar char="•"/>
            </a:pPr>
            <a:r>
              <a:rPr lang="en-CA" dirty="0" smtClean="0"/>
              <a:t>Let’s Try!</a:t>
            </a:r>
            <a:endParaRPr lang="en-CA" dirty="0"/>
          </a:p>
        </p:txBody>
      </p:sp>
    </p:spTree>
    <p:extLst>
      <p:ext uri="{BB962C8B-B14F-4D97-AF65-F5344CB8AC3E}">
        <p14:creationId xmlns:p14="http://schemas.microsoft.com/office/powerpoint/2010/main" val="2032636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8832" y="373237"/>
            <a:ext cx="9442764" cy="5632311"/>
          </a:xfrm>
          <a:prstGeom prst="rect">
            <a:avLst/>
          </a:prstGeom>
        </p:spPr>
        <p:txBody>
          <a:bodyPr wrap="square">
            <a:spAutoFit/>
          </a:bodyPr>
          <a:lstStyle/>
          <a:p>
            <a:r>
              <a:rPr lang="en-CA" sz="2400" dirty="0">
                <a:solidFill>
                  <a:schemeClr val="tx2"/>
                </a:solidFill>
                <a:latin typeface="+mj-lt"/>
              </a:rPr>
              <a:t>Numbers and </a:t>
            </a:r>
            <a:r>
              <a:rPr lang="en-CA" sz="2400" dirty="0" smtClean="0">
                <a:solidFill>
                  <a:schemeClr val="tx2"/>
                </a:solidFill>
                <a:latin typeface="+mj-lt"/>
              </a:rPr>
              <a:t>Relationships</a:t>
            </a:r>
          </a:p>
          <a:p>
            <a:r>
              <a:rPr lang="en-CA" sz="2400" dirty="0" smtClean="0">
                <a:solidFill>
                  <a:schemeClr val="tx2"/>
                </a:solidFill>
                <a:latin typeface="+mj-lt"/>
              </a:rPr>
              <a:t>Thinking about number in many different ways</a:t>
            </a:r>
          </a:p>
          <a:p>
            <a:endParaRPr lang="en-CA" sz="2400" dirty="0">
              <a:solidFill>
                <a:schemeClr val="tx2"/>
              </a:solidFill>
              <a:latin typeface="+mj-lt"/>
            </a:endParaRPr>
          </a:p>
          <a:p>
            <a:r>
              <a:rPr lang="en-CA" u="sng" dirty="0" smtClean="0">
                <a:solidFill>
                  <a:schemeClr val="tx2"/>
                </a:solidFill>
              </a:rPr>
              <a:t>Target </a:t>
            </a:r>
            <a:r>
              <a:rPr lang="en-CA" u="sng" dirty="0" smtClean="0">
                <a:solidFill>
                  <a:schemeClr val="tx2"/>
                </a:solidFill>
              </a:rPr>
              <a:t>Number</a:t>
            </a:r>
          </a:p>
          <a:p>
            <a:endParaRPr lang="en-CA" dirty="0"/>
          </a:p>
          <a:p>
            <a:pPr marL="285750" indent="-285750">
              <a:buFont typeface="Arial" panose="020B0604020202020204" pitchFamily="34" charset="0"/>
              <a:buChar char="•"/>
            </a:pPr>
            <a:r>
              <a:rPr lang="en-CA" dirty="0"/>
              <a:t>Provide students with a target number</a:t>
            </a:r>
            <a:r>
              <a:rPr lang="en-CA" dirty="0" smtClean="0"/>
              <a:t>.</a:t>
            </a:r>
          </a:p>
          <a:p>
            <a:pPr marL="285750" indent="-285750">
              <a:buFont typeface="Arial" panose="020B0604020202020204" pitchFamily="34" charset="0"/>
              <a:buChar char="•"/>
            </a:pPr>
            <a:r>
              <a:rPr lang="en-CA" dirty="0" smtClean="0"/>
              <a:t>Students </a:t>
            </a:r>
            <a:r>
              <a:rPr lang="en-CA" dirty="0"/>
              <a:t>think of as many ways as they can to represent the number. </a:t>
            </a:r>
            <a:endParaRPr lang="en-CA" dirty="0" smtClean="0"/>
          </a:p>
          <a:p>
            <a:pPr marL="285750" indent="-285750">
              <a:buFont typeface="Arial" panose="020B0604020202020204" pitchFamily="34" charset="0"/>
              <a:buChar char="•"/>
            </a:pPr>
            <a:r>
              <a:rPr lang="en-CA" dirty="0" smtClean="0"/>
              <a:t>Share </a:t>
            </a:r>
            <a:r>
              <a:rPr lang="en-CA" dirty="0"/>
              <a:t>out their thinking while teacher records. </a:t>
            </a:r>
            <a:endParaRPr lang="en-CA" dirty="0" smtClean="0"/>
          </a:p>
          <a:p>
            <a:endParaRPr lang="en-CA" dirty="0"/>
          </a:p>
          <a:p>
            <a:r>
              <a:rPr lang="en-CA" u="sng" dirty="0" smtClean="0">
                <a:solidFill>
                  <a:schemeClr val="tx2"/>
                </a:solidFill>
              </a:rPr>
              <a:t>Guess </a:t>
            </a:r>
            <a:r>
              <a:rPr lang="en-CA" u="sng" dirty="0">
                <a:solidFill>
                  <a:schemeClr val="tx2"/>
                </a:solidFill>
              </a:rPr>
              <a:t>My </a:t>
            </a:r>
            <a:r>
              <a:rPr lang="en-CA" u="sng" dirty="0" smtClean="0">
                <a:solidFill>
                  <a:schemeClr val="tx2"/>
                </a:solidFill>
              </a:rPr>
              <a:t>Number</a:t>
            </a:r>
          </a:p>
          <a:p>
            <a:endParaRPr lang="en-CA" u="sng" dirty="0">
              <a:solidFill>
                <a:schemeClr val="tx2"/>
              </a:solidFill>
            </a:endParaRPr>
          </a:p>
          <a:p>
            <a:pPr marL="285750" indent="-285750">
              <a:buFont typeface="Arial" panose="020B0604020202020204" pitchFamily="34" charset="0"/>
              <a:buChar char="•"/>
            </a:pPr>
            <a:r>
              <a:rPr lang="en-CA" dirty="0"/>
              <a:t>Give or select three clues about the number. </a:t>
            </a:r>
            <a:endParaRPr lang="en-CA" dirty="0" smtClean="0"/>
          </a:p>
          <a:p>
            <a:pPr marL="2114550" lvl="4" indent="-285750">
              <a:buFont typeface="Arial" panose="020B0604020202020204" pitchFamily="34" charset="0"/>
              <a:buChar char="•"/>
            </a:pPr>
            <a:r>
              <a:rPr lang="en-CA" dirty="0" smtClean="0"/>
              <a:t>Between </a:t>
            </a:r>
            <a:r>
              <a:rPr lang="en-CA" dirty="0"/>
              <a:t>70 and 120 </a:t>
            </a:r>
            <a:endParaRPr lang="en-CA" dirty="0" smtClean="0"/>
          </a:p>
          <a:p>
            <a:pPr marL="2114550" lvl="4" indent="-285750">
              <a:buFont typeface="Arial" panose="020B0604020202020204" pitchFamily="34" charset="0"/>
              <a:buChar char="•"/>
            </a:pPr>
            <a:r>
              <a:rPr lang="en-CA" dirty="0" smtClean="0"/>
              <a:t>An </a:t>
            </a:r>
            <a:r>
              <a:rPr lang="en-CA" dirty="0"/>
              <a:t>even number </a:t>
            </a:r>
            <a:endParaRPr lang="en-CA" dirty="0" smtClean="0"/>
          </a:p>
          <a:p>
            <a:pPr marL="2114550" lvl="4" indent="-285750">
              <a:buFont typeface="Arial" panose="020B0604020202020204" pitchFamily="34" charset="0"/>
              <a:buChar char="•"/>
            </a:pPr>
            <a:r>
              <a:rPr lang="en-CA" dirty="0" smtClean="0"/>
              <a:t>Has </a:t>
            </a:r>
            <a:r>
              <a:rPr lang="en-CA" dirty="0"/>
              <a:t>3 digits </a:t>
            </a:r>
            <a:endParaRPr lang="en-CA" dirty="0" smtClean="0"/>
          </a:p>
          <a:p>
            <a:pPr marL="285750" indent="-285750">
              <a:buFont typeface="Arial" panose="020B0604020202020204" pitchFamily="34" charset="0"/>
              <a:buChar char="•"/>
            </a:pPr>
            <a:r>
              <a:rPr lang="en-CA" dirty="0" smtClean="0"/>
              <a:t>Students </a:t>
            </a:r>
            <a:r>
              <a:rPr lang="en-CA" dirty="0"/>
              <a:t>think through possible numbers for a moment </a:t>
            </a:r>
            <a:endParaRPr lang="en-CA" dirty="0" smtClean="0"/>
          </a:p>
          <a:p>
            <a:pPr marL="285750" indent="-285750">
              <a:buFont typeface="Arial" panose="020B0604020202020204" pitchFamily="34" charset="0"/>
              <a:buChar char="•"/>
            </a:pPr>
            <a:r>
              <a:rPr lang="en-CA" dirty="0" smtClean="0"/>
              <a:t>Share </a:t>
            </a:r>
            <a:r>
              <a:rPr lang="en-CA" dirty="0"/>
              <a:t>with a partner </a:t>
            </a:r>
            <a:endParaRPr lang="en-CA" dirty="0" smtClean="0"/>
          </a:p>
          <a:p>
            <a:pPr marL="285750" indent="-285750">
              <a:buFont typeface="Arial" panose="020B0604020202020204" pitchFamily="34" charset="0"/>
              <a:buChar char="•"/>
            </a:pPr>
            <a:r>
              <a:rPr lang="en-CA" dirty="0" smtClean="0"/>
              <a:t>Share </a:t>
            </a:r>
            <a:r>
              <a:rPr lang="en-CA" dirty="0"/>
              <a:t>with whole group </a:t>
            </a:r>
            <a:endParaRPr lang="en-CA" dirty="0" smtClean="0"/>
          </a:p>
          <a:p>
            <a:pPr marL="285750" indent="-285750">
              <a:buFont typeface="Arial" panose="020B0604020202020204" pitchFamily="34" charset="0"/>
              <a:buChar char="•"/>
            </a:pPr>
            <a:r>
              <a:rPr lang="en-CA" dirty="0" smtClean="0"/>
              <a:t>Variation</a:t>
            </a:r>
            <a:r>
              <a:rPr lang="en-CA" dirty="0"/>
              <a:t>: have students create clues to </a:t>
            </a:r>
            <a:r>
              <a:rPr lang="en-CA" dirty="0" smtClean="0"/>
              <a:t>share</a:t>
            </a:r>
            <a:endParaRPr lang="en-CA" u="sng" dirty="0">
              <a:solidFill>
                <a:schemeClr val="tx2"/>
              </a:solidFill>
            </a:endParaRPr>
          </a:p>
        </p:txBody>
      </p:sp>
      <p:pic>
        <p:nvPicPr>
          <p:cNvPr id="3" name="Picture 2"/>
          <p:cNvPicPr>
            <a:picLocks noChangeAspect="1"/>
          </p:cNvPicPr>
          <p:nvPr/>
        </p:nvPicPr>
        <p:blipFill>
          <a:blip r:embed="rId2"/>
          <a:stretch>
            <a:fillRect/>
          </a:stretch>
        </p:blipFill>
        <p:spPr>
          <a:xfrm>
            <a:off x="9726562" y="1189702"/>
            <a:ext cx="2217174" cy="2217174"/>
          </a:xfrm>
          <a:prstGeom prst="rect">
            <a:avLst/>
          </a:prstGeom>
        </p:spPr>
      </p:pic>
      <p:pic>
        <p:nvPicPr>
          <p:cNvPr id="4" name="Picture 3"/>
          <p:cNvPicPr>
            <a:picLocks noChangeAspect="1"/>
          </p:cNvPicPr>
          <p:nvPr/>
        </p:nvPicPr>
        <p:blipFill>
          <a:blip r:embed="rId3"/>
          <a:stretch>
            <a:fillRect/>
          </a:stretch>
        </p:blipFill>
        <p:spPr>
          <a:xfrm>
            <a:off x="-280203" y="2937206"/>
            <a:ext cx="2956516" cy="3920794"/>
          </a:xfrm>
          <a:prstGeom prst="rect">
            <a:avLst/>
          </a:prstGeom>
        </p:spPr>
      </p:pic>
    </p:spTree>
    <p:extLst>
      <p:ext uri="{BB962C8B-B14F-4D97-AF65-F5344CB8AC3E}">
        <p14:creationId xmlns:p14="http://schemas.microsoft.com/office/powerpoint/2010/main" val="1467239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846" y="607141"/>
            <a:ext cx="9994638" cy="4616648"/>
          </a:xfrm>
          <a:prstGeom prst="rect">
            <a:avLst/>
          </a:prstGeom>
        </p:spPr>
        <p:txBody>
          <a:bodyPr wrap="square">
            <a:spAutoFit/>
          </a:bodyPr>
          <a:lstStyle/>
          <a:p>
            <a:r>
              <a:rPr lang="en-CA" sz="2400" dirty="0">
                <a:solidFill>
                  <a:schemeClr val="tx2"/>
                </a:solidFill>
              </a:rPr>
              <a:t>Numbers and Relationships</a:t>
            </a:r>
          </a:p>
          <a:p>
            <a:r>
              <a:rPr lang="en-CA" dirty="0" smtClean="0"/>
              <a:t>Which </a:t>
            </a:r>
            <a:r>
              <a:rPr lang="en-CA" dirty="0"/>
              <a:t>one’s not like the others</a:t>
            </a:r>
            <a:r>
              <a:rPr lang="en-CA" dirty="0" smtClean="0"/>
              <a:t>?</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r>
              <a:rPr lang="en-CA" dirty="0" smtClean="0"/>
              <a:t>Operation </a:t>
            </a:r>
            <a:r>
              <a:rPr lang="en-CA" dirty="0"/>
              <a:t>Estimation </a:t>
            </a:r>
            <a:endParaRPr lang="en-CA" dirty="0" smtClean="0"/>
          </a:p>
          <a:p>
            <a:r>
              <a:rPr lang="en-CA" dirty="0" smtClean="0"/>
              <a:t>Use your own objects to estimate, </a:t>
            </a:r>
          </a:p>
          <a:p>
            <a:r>
              <a:rPr lang="en-CA" dirty="0" smtClean="0"/>
              <a:t>or find interesting ones here:</a:t>
            </a:r>
          </a:p>
          <a:p>
            <a:endParaRPr lang="en-CA" dirty="0"/>
          </a:p>
          <a:p>
            <a:endParaRPr lang="en-CA" dirty="0" smtClean="0"/>
          </a:p>
          <a:p>
            <a:endParaRPr lang="en-CA" dirty="0"/>
          </a:p>
          <a:p>
            <a:endParaRPr lang="en-CA" dirty="0"/>
          </a:p>
        </p:txBody>
      </p:sp>
      <p:pic>
        <p:nvPicPr>
          <p:cNvPr id="3" name="Picture 2"/>
          <p:cNvPicPr>
            <a:picLocks noChangeAspect="1"/>
          </p:cNvPicPr>
          <p:nvPr/>
        </p:nvPicPr>
        <p:blipFill>
          <a:blip r:embed="rId2"/>
          <a:stretch>
            <a:fillRect/>
          </a:stretch>
        </p:blipFill>
        <p:spPr>
          <a:xfrm>
            <a:off x="2861213" y="1372057"/>
            <a:ext cx="1630848" cy="1633229"/>
          </a:xfrm>
          <a:prstGeom prst="rect">
            <a:avLst/>
          </a:prstGeom>
        </p:spPr>
      </p:pic>
      <p:pic>
        <p:nvPicPr>
          <p:cNvPr id="4" name="Picture 3"/>
          <p:cNvPicPr>
            <a:picLocks noChangeAspect="1"/>
          </p:cNvPicPr>
          <p:nvPr/>
        </p:nvPicPr>
        <p:blipFill>
          <a:blip r:embed="rId3"/>
          <a:stretch>
            <a:fillRect/>
          </a:stretch>
        </p:blipFill>
        <p:spPr>
          <a:xfrm>
            <a:off x="6609778" y="1372057"/>
            <a:ext cx="1778059" cy="1785171"/>
          </a:xfrm>
          <a:prstGeom prst="rect">
            <a:avLst/>
          </a:prstGeom>
        </p:spPr>
      </p:pic>
      <p:pic>
        <p:nvPicPr>
          <p:cNvPr id="5" name="Picture 4" descr="Day 025 - Google Chrome"/>
          <p:cNvPicPr>
            <a:picLocks noChangeAspect="1"/>
          </p:cNvPicPr>
          <p:nvPr/>
        </p:nvPicPr>
        <p:blipFill rotWithShape="1">
          <a:blip r:embed="rId4">
            <a:extLst>
              <a:ext uri="{28A0092B-C50C-407E-A947-70E740481C1C}">
                <a14:useLocalDpi xmlns:a14="http://schemas.microsoft.com/office/drawing/2010/main" val="0"/>
              </a:ext>
            </a:extLst>
          </a:blip>
          <a:srcRect l="18468" t="18920" r="27097" b="10168"/>
          <a:stretch/>
        </p:blipFill>
        <p:spPr>
          <a:xfrm>
            <a:off x="4709652" y="3519021"/>
            <a:ext cx="4493343" cy="3068786"/>
          </a:xfrm>
          <a:prstGeom prst="rect">
            <a:avLst/>
          </a:prstGeom>
        </p:spPr>
      </p:pic>
    </p:spTree>
    <p:extLst>
      <p:ext uri="{BB962C8B-B14F-4D97-AF65-F5344CB8AC3E}">
        <p14:creationId xmlns:p14="http://schemas.microsoft.com/office/powerpoint/2010/main" val="1640534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382" y="4822070"/>
            <a:ext cx="9753600" cy="1154097"/>
          </a:xfrm>
        </p:spPr>
        <p:txBody>
          <a:bodyPr>
            <a:noAutofit/>
          </a:bodyPr>
          <a:lstStyle/>
          <a:p>
            <a:r>
              <a:rPr lang="en-US" sz="2800" dirty="0" smtClean="0"/>
              <a:t>We acknowledge the Coast Salish nations (</a:t>
            </a:r>
            <a:r>
              <a:rPr lang="en-US" sz="2800" dirty="0" err="1" smtClean="0"/>
              <a:t>Musqueam</a:t>
            </a:r>
            <a:r>
              <a:rPr lang="en-US" sz="2800" dirty="0" smtClean="0"/>
              <a:t>, Squamish and </a:t>
            </a:r>
            <a:r>
              <a:rPr lang="en-US" sz="2800" dirty="0" err="1" smtClean="0"/>
              <a:t>Tsleil-Waututh</a:t>
            </a:r>
            <a:r>
              <a:rPr lang="en-US" sz="2800" dirty="0" smtClean="0"/>
              <a:t>) on WHOSE </a:t>
            </a:r>
            <a:r>
              <a:rPr lang="en-US" sz="2800" dirty="0" err="1"/>
              <a:t>unceded</a:t>
            </a:r>
            <a:r>
              <a:rPr lang="en-US" sz="2800" dirty="0"/>
              <a:t> traditional territories </a:t>
            </a:r>
            <a:r>
              <a:rPr lang="en-US" sz="2800" dirty="0" smtClean="0"/>
              <a:t>WE TEACH, LEARN AND PLAY</a:t>
            </a:r>
            <a:endParaRPr lang="en-US" sz="2800" dirty="0"/>
          </a:p>
        </p:txBody>
      </p:sp>
      <p:pic>
        <p:nvPicPr>
          <p:cNvPr id="4" name="Content Placeholder 3"/>
          <p:cNvPicPr>
            <a:picLocks noGrp="1" noChangeAspect="1"/>
          </p:cNvPicPr>
          <p:nvPr>
            <p:ph idx="1"/>
          </p:nvPr>
        </p:nvPicPr>
        <p:blipFill>
          <a:blip r:embed="rId2"/>
          <a:stretch>
            <a:fillRect/>
          </a:stretch>
        </p:blipFill>
        <p:spPr>
          <a:xfrm>
            <a:off x="622385" y="582433"/>
            <a:ext cx="4329027" cy="3614738"/>
          </a:xfrm>
          <a:prstGeom prst="rect">
            <a:avLst/>
          </a:prstGeom>
        </p:spPr>
      </p:pic>
      <p:sp>
        <p:nvSpPr>
          <p:cNvPr id="5" name="Rectangle 4"/>
          <p:cNvSpPr/>
          <p:nvPr/>
        </p:nvSpPr>
        <p:spPr>
          <a:xfrm>
            <a:off x="5112689" y="691762"/>
            <a:ext cx="4905954" cy="2585323"/>
          </a:xfrm>
          <a:prstGeom prst="rect">
            <a:avLst/>
          </a:prstGeom>
        </p:spPr>
        <p:txBody>
          <a:bodyPr wrap="square">
            <a:spAutoFit/>
          </a:bodyPr>
          <a:lstStyle/>
          <a:p>
            <a:r>
              <a:rPr lang="en-US" sz="5400" dirty="0" smtClean="0"/>
              <a:t>Mathematics </a:t>
            </a:r>
            <a:r>
              <a:rPr lang="en-US" sz="5400" dirty="0"/>
              <a:t>is not </a:t>
            </a:r>
            <a:r>
              <a:rPr lang="en-US" sz="5400" dirty="0" err="1" smtClean="0"/>
              <a:t>acultural</a:t>
            </a:r>
            <a:r>
              <a:rPr lang="en-US" sz="5400" dirty="0" smtClean="0"/>
              <a:t>.</a:t>
            </a:r>
            <a:endParaRPr lang="en-US" sz="5400" dirty="0"/>
          </a:p>
        </p:txBody>
      </p:sp>
    </p:spTree>
    <p:extLst>
      <p:ext uri="{BB962C8B-B14F-4D97-AF65-F5344CB8AC3E}">
        <p14:creationId xmlns:p14="http://schemas.microsoft.com/office/powerpoint/2010/main" val="1210264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Using the </a:t>
            </a:r>
            <a:r>
              <a:rPr lang="en-CA" dirty="0" err="1" smtClean="0"/>
              <a:t>Rekenrek</a:t>
            </a:r>
            <a:endParaRPr lang="en-CA" dirty="0"/>
          </a:p>
        </p:txBody>
      </p:sp>
      <p:pic>
        <p:nvPicPr>
          <p:cNvPr id="4" name="Content Placeholder 3" descr="Screen Clippin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5582" y="2770188"/>
            <a:ext cx="6820835" cy="3538537"/>
          </a:xfrm>
        </p:spPr>
      </p:pic>
    </p:spTree>
    <p:extLst>
      <p:ext uri="{BB962C8B-B14F-4D97-AF65-F5344CB8AC3E}">
        <p14:creationId xmlns:p14="http://schemas.microsoft.com/office/powerpoint/2010/main" val="3090227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093" y="449247"/>
            <a:ext cx="9753600" cy="1154097"/>
          </a:xfrm>
        </p:spPr>
        <p:txBody>
          <a:bodyPr/>
          <a:lstStyle/>
          <a:p>
            <a:r>
              <a:rPr lang="en-US" dirty="0" smtClean="0"/>
              <a:t>Resources</a:t>
            </a:r>
            <a:endParaRPr lang="en-US" dirty="0"/>
          </a:p>
        </p:txBody>
      </p:sp>
      <p:sp>
        <p:nvSpPr>
          <p:cNvPr id="3" name="Content Placeholder 2"/>
          <p:cNvSpPr>
            <a:spLocks noGrp="1"/>
          </p:cNvSpPr>
          <p:nvPr>
            <p:ph idx="1"/>
          </p:nvPr>
        </p:nvSpPr>
        <p:spPr>
          <a:xfrm>
            <a:off x="1228253" y="1737739"/>
            <a:ext cx="9726440" cy="4830209"/>
          </a:xfrm>
        </p:spPr>
        <p:txBody>
          <a:bodyPr>
            <a:normAutofit fontScale="62500" lnSpcReduction="20000"/>
          </a:bodyPr>
          <a:lstStyle/>
          <a:p>
            <a:r>
              <a:rPr lang="en-US" dirty="0" smtClean="0"/>
              <a:t>For the </a:t>
            </a:r>
            <a:r>
              <a:rPr lang="en-US" dirty="0" err="1" smtClean="0"/>
              <a:t>rekenrek</a:t>
            </a:r>
            <a:r>
              <a:rPr lang="en-US" dirty="0" smtClean="0"/>
              <a:t>:</a:t>
            </a:r>
          </a:p>
          <a:p>
            <a:r>
              <a:rPr lang="en-US" dirty="0" smtClean="0"/>
              <a:t>On-line </a:t>
            </a:r>
            <a:r>
              <a:rPr lang="en-US" dirty="0" err="1" smtClean="0"/>
              <a:t>rekenrek</a:t>
            </a:r>
            <a:r>
              <a:rPr lang="en-US" dirty="0" smtClean="0"/>
              <a:t> </a:t>
            </a:r>
            <a:r>
              <a:rPr lang="en-US" dirty="0"/>
              <a:t>for teacher demo: </a:t>
            </a:r>
            <a:endParaRPr lang="en-US" dirty="0" smtClean="0"/>
          </a:p>
          <a:p>
            <a:r>
              <a:rPr lang="en-US" dirty="0" smtClean="0">
                <a:hlinkClick r:id="rId2"/>
              </a:rPr>
              <a:t>https</a:t>
            </a:r>
            <a:r>
              <a:rPr lang="en-US" dirty="0">
                <a:hlinkClick r:id="rId2"/>
              </a:rPr>
              <a:t>://apps.mathlearningcenter.org/number-rack</a:t>
            </a:r>
            <a:r>
              <a:rPr lang="en-US" dirty="0" smtClean="0">
                <a:hlinkClick r:id="rId2"/>
              </a:rPr>
              <a:t>/</a:t>
            </a:r>
            <a:endParaRPr lang="en-US" dirty="0" smtClean="0"/>
          </a:p>
          <a:p>
            <a:r>
              <a:rPr lang="en-US" dirty="0" err="1" smtClean="0"/>
              <a:t>Rekenrek</a:t>
            </a:r>
            <a:r>
              <a:rPr lang="en-US" dirty="0" smtClean="0"/>
              <a:t> info and suggested lessons:</a:t>
            </a:r>
          </a:p>
          <a:p>
            <a:r>
              <a:rPr lang="en-US" dirty="0">
                <a:hlinkClick r:id="rId3"/>
              </a:rPr>
              <a:t>https://</a:t>
            </a:r>
            <a:r>
              <a:rPr lang="en-US" dirty="0" smtClean="0">
                <a:hlinkClick r:id="rId3"/>
              </a:rPr>
              <a:t>bridges1.mathlearningcenter.org/files/media/Rekenrek_0308.pdf</a:t>
            </a:r>
            <a:endParaRPr lang="en-US" dirty="0" smtClean="0"/>
          </a:p>
          <a:p>
            <a:r>
              <a:rPr lang="en-US" dirty="0">
                <a:hlinkClick r:id="rId4"/>
              </a:rPr>
              <a:t>https://</a:t>
            </a:r>
            <a:r>
              <a:rPr lang="en-US" dirty="0" smtClean="0">
                <a:hlinkClick r:id="rId4"/>
              </a:rPr>
              <a:t>www.mathlearningcenter.org/sites/default/files/pdfs/LTM_Rekenrek.pdf</a:t>
            </a:r>
            <a:endParaRPr lang="en-US" dirty="0" smtClean="0"/>
          </a:p>
          <a:p>
            <a:endParaRPr lang="en-US" dirty="0" smtClean="0"/>
          </a:p>
          <a:p>
            <a:r>
              <a:rPr lang="en-US" dirty="0" err="1" smtClean="0"/>
              <a:t>Subitizing</a:t>
            </a:r>
            <a:r>
              <a:rPr lang="en-US" dirty="0" smtClean="0"/>
              <a:t> Dots/Dot cards:</a:t>
            </a:r>
          </a:p>
          <a:p>
            <a:r>
              <a:rPr lang="en-US" dirty="0">
                <a:hlinkClick r:id="rId5"/>
              </a:rPr>
              <a:t>http://mathisvisual.com/subitizing-dot-cards</a:t>
            </a:r>
            <a:r>
              <a:rPr lang="en-US" dirty="0" smtClean="0">
                <a:hlinkClick r:id="rId5"/>
              </a:rPr>
              <a:t>/</a:t>
            </a:r>
            <a:endParaRPr lang="en-US" dirty="0" smtClean="0"/>
          </a:p>
          <a:p>
            <a:r>
              <a:rPr lang="en-US" dirty="0" smtClean="0"/>
              <a:t>10 Frames</a:t>
            </a:r>
          </a:p>
          <a:p>
            <a:r>
              <a:rPr lang="en-US" dirty="0">
                <a:hlinkClick r:id="rId6"/>
              </a:rPr>
              <a:t>https://</a:t>
            </a:r>
            <a:r>
              <a:rPr lang="en-US" dirty="0" smtClean="0">
                <a:hlinkClick r:id="rId6"/>
              </a:rPr>
              <a:t>nrich.maths.org/10742</a:t>
            </a:r>
            <a:endParaRPr lang="en-US" dirty="0" smtClean="0"/>
          </a:p>
          <a:p>
            <a:r>
              <a:rPr lang="en-US" dirty="0" smtClean="0"/>
              <a:t>From </a:t>
            </a:r>
            <a:r>
              <a:rPr lang="en-US" dirty="0" smtClean="0"/>
              <a:t>Carole Fullerton</a:t>
            </a:r>
            <a:r>
              <a:rPr lang="en-US" dirty="0" smtClean="0"/>
              <a:t>:</a:t>
            </a:r>
          </a:p>
          <a:p>
            <a:r>
              <a:rPr lang="en-US" dirty="0">
                <a:hlinkClick r:id="rId7"/>
              </a:rPr>
              <a:t>https://</a:t>
            </a:r>
            <a:r>
              <a:rPr lang="en-US" dirty="0" smtClean="0">
                <a:hlinkClick r:id="rId7"/>
              </a:rPr>
              <a:t>mindfull.files.wordpress.com/2013/08/screen-shot-2013-08-10-at-12-24-36-pm.png</a:t>
            </a:r>
            <a:endParaRPr lang="en-US" dirty="0" smtClean="0"/>
          </a:p>
          <a:p>
            <a:endParaRPr lang="en-US" dirty="0" smtClean="0"/>
          </a:p>
          <a:p>
            <a:r>
              <a:rPr lang="en-US" dirty="0" smtClean="0"/>
              <a:t>Which one Doesn’t Belong:</a:t>
            </a:r>
          </a:p>
          <a:p>
            <a:r>
              <a:rPr lang="en-US" dirty="0">
                <a:hlinkClick r:id="rId8"/>
              </a:rPr>
              <a:t>http://</a:t>
            </a:r>
            <a:r>
              <a:rPr lang="en-US" dirty="0" smtClean="0">
                <a:hlinkClick r:id="rId8"/>
              </a:rPr>
              <a:t>www.meaningfulmathmoments.com/which-one-doesnt-belong-wodb.html</a:t>
            </a:r>
            <a:endParaRPr lang="en-US" dirty="0" smtClean="0"/>
          </a:p>
          <a:p>
            <a:endParaRPr lang="en-US" dirty="0" smtClean="0"/>
          </a:p>
          <a:p>
            <a:r>
              <a:rPr lang="en-US" dirty="0" smtClean="0"/>
              <a:t>Operation Estimation</a:t>
            </a:r>
          </a:p>
          <a:p>
            <a:endParaRPr lang="en-US" dirty="0" smtClean="0"/>
          </a:p>
          <a:p>
            <a:r>
              <a:rPr lang="en-US" dirty="0">
                <a:hlinkClick r:id="rId9"/>
              </a:rPr>
              <a:t>http://</a:t>
            </a:r>
            <a:r>
              <a:rPr lang="en-US" dirty="0" smtClean="0">
                <a:hlinkClick r:id="rId9"/>
              </a:rPr>
              <a:t>www.estimation180.com</a:t>
            </a:r>
            <a:endParaRPr lang="en-US" dirty="0" smtClean="0"/>
          </a:p>
          <a:p>
            <a:endParaRPr lang="en-US" dirty="0" smtClean="0"/>
          </a:p>
          <a:p>
            <a:endParaRPr lang="en-US" dirty="0"/>
          </a:p>
          <a:p>
            <a:r>
              <a:rPr lang="en-US" dirty="0" smtClean="0"/>
              <a:t>Some material in this workshop is from: </a:t>
            </a:r>
            <a:r>
              <a:rPr lang="en-US" dirty="0"/>
              <a:t>http://www.wismath.org/resources/Pictures/Session%20177%20Slides.pdf</a:t>
            </a:r>
            <a:endParaRPr lang="en-US" dirty="0" smtClean="0"/>
          </a:p>
          <a:p>
            <a:endParaRPr lang="en-US" dirty="0"/>
          </a:p>
        </p:txBody>
      </p:sp>
    </p:spTree>
    <p:extLst>
      <p:ext uri="{BB962C8B-B14F-4D97-AF65-F5344CB8AC3E}">
        <p14:creationId xmlns:p14="http://schemas.microsoft.com/office/powerpoint/2010/main" val="3851553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44" y="5175396"/>
            <a:ext cx="8534400" cy="1507067"/>
          </a:xfrm>
        </p:spPr>
        <p:txBody>
          <a:bodyPr/>
          <a:lstStyle/>
          <a:p>
            <a:r>
              <a:rPr lang="en-CA" dirty="0" smtClean="0"/>
              <a:t>Agenda</a:t>
            </a:r>
            <a:endParaRPr lang="en-CA" dirty="0"/>
          </a:p>
        </p:txBody>
      </p:sp>
      <p:sp>
        <p:nvSpPr>
          <p:cNvPr id="3" name="Content Placeholder 2"/>
          <p:cNvSpPr>
            <a:spLocks noGrp="1"/>
          </p:cNvSpPr>
          <p:nvPr>
            <p:ph idx="1"/>
          </p:nvPr>
        </p:nvSpPr>
        <p:spPr>
          <a:xfrm>
            <a:off x="1204110" y="561315"/>
            <a:ext cx="9125893" cy="4336610"/>
          </a:xfrm>
        </p:spPr>
        <p:txBody>
          <a:bodyPr>
            <a:noAutofit/>
          </a:bodyPr>
          <a:lstStyle/>
          <a:p>
            <a:pPr>
              <a:spcAft>
                <a:spcPts val="0"/>
              </a:spcAft>
            </a:pPr>
            <a:r>
              <a:rPr lang="en-CA" sz="2400" dirty="0" smtClean="0"/>
              <a:t>Acknowledgement</a:t>
            </a:r>
          </a:p>
          <a:p>
            <a:pPr>
              <a:spcAft>
                <a:spcPts val="0"/>
              </a:spcAft>
            </a:pPr>
            <a:r>
              <a:rPr lang="en-CA" sz="2400" dirty="0" smtClean="0"/>
              <a:t>Series Overview</a:t>
            </a:r>
          </a:p>
          <a:p>
            <a:pPr>
              <a:spcAft>
                <a:spcPts val="0"/>
              </a:spcAft>
            </a:pPr>
            <a:r>
              <a:rPr lang="en-CA" sz="2400" dirty="0" smtClean="0"/>
              <a:t>Give one/Get one &amp;Introductions</a:t>
            </a:r>
          </a:p>
          <a:p>
            <a:pPr>
              <a:spcAft>
                <a:spcPts val="0"/>
              </a:spcAft>
            </a:pPr>
            <a:r>
              <a:rPr lang="en-CA" sz="2400" dirty="0" smtClean="0"/>
              <a:t>Math Autobiography</a:t>
            </a:r>
          </a:p>
          <a:p>
            <a:pPr>
              <a:spcAft>
                <a:spcPts val="0"/>
              </a:spcAft>
            </a:pPr>
            <a:r>
              <a:rPr lang="en-CA" sz="2400" dirty="0" smtClean="0"/>
              <a:t>Curriculum Overview—read, prioritize via Human Histogram</a:t>
            </a:r>
          </a:p>
          <a:p>
            <a:pPr>
              <a:spcAft>
                <a:spcPts val="0"/>
              </a:spcAft>
            </a:pPr>
            <a:r>
              <a:rPr lang="en-CA" sz="2400" dirty="0" smtClean="0"/>
              <a:t>Today’s Focus:  Number</a:t>
            </a:r>
          </a:p>
          <a:p>
            <a:pPr lvl="1">
              <a:spcAft>
                <a:spcPts val="0"/>
              </a:spcAft>
            </a:pPr>
            <a:r>
              <a:rPr lang="en-CA" sz="2400" dirty="0" smtClean="0"/>
              <a:t>Benchmark Triage</a:t>
            </a:r>
          </a:p>
          <a:p>
            <a:pPr lvl="1">
              <a:spcAft>
                <a:spcPts val="0"/>
              </a:spcAft>
            </a:pPr>
            <a:r>
              <a:rPr lang="en-CA" sz="2400" dirty="0" smtClean="0"/>
              <a:t>Number Routines Review</a:t>
            </a:r>
          </a:p>
          <a:p>
            <a:pPr>
              <a:spcAft>
                <a:spcPts val="0"/>
              </a:spcAft>
            </a:pPr>
            <a:r>
              <a:rPr lang="en-CA" sz="2400" dirty="0" smtClean="0"/>
              <a:t>SUPPER (5 pm)</a:t>
            </a:r>
          </a:p>
          <a:p>
            <a:pPr lvl="1">
              <a:spcAft>
                <a:spcPts val="0"/>
              </a:spcAft>
            </a:pPr>
            <a:r>
              <a:rPr lang="en-CA" sz="2400" dirty="0" err="1" smtClean="0"/>
              <a:t>Rekenrek</a:t>
            </a:r>
            <a:r>
              <a:rPr lang="en-CA" sz="2400" dirty="0" smtClean="0"/>
              <a:t> Make and Take and Ideas</a:t>
            </a:r>
            <a:endParaRPr lang="en-CA" sz="2400" dirty="0"/>
          </a:p>
          <a:p>
            <a:pPr>
              <a:spcAft>
                <a:spcPts val="0"/>
              </a:spcAft>
            </a:pPr>
            <a:r>
              <a:rPr lang="en-CA" sz="2400" dirty="0" smtClean="0"/>
              <a:t>Book</a:t>
            </a:r>
          </a:p>
          <a:p>
            <a:pPr>
              <a:spcAft>
                <a:spcPts val="0"/>
              </a:spcAft>
            </a:pPr>
            <a:r>
              <a:rPr lang="en-CA" sz="2400" dirty="0" smtClean="0"/>
              <a:t>Feedback/For Next Time</a:t>
            </a:r>
          </a:p>
        </p:txBody>
      </p:sp>
    </p:spTree>
    <p:extLst>
      <p:ext uri="{BB962C8B-B14F-4D97-AF65-F5344CB8AC3E}">
        <p14:creationId xmlns:p14="http://schemas.microsoft.com/office/powerpoint/2010/main" val="2659099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15" y="358712"/>
            <a:ext cx="9753600" cy="1154097"/>
          </a:xfrm>
        </p:spPr>
        <p:txBody>
          <a:bodyPr/>
          <a:lstStyle/>
          <a:p>
            <a:r>
              <a:rPr lang="en-CA" dirty="0" smtClean="0"/>
              <a:t>Progression of MATH 101</a:t>
            </a:r>
            <a:endParaRPr lang="en-CA" dirty="0"/>
          </a:p>
        </p:txBody>
      </p:sp>
      <p:sp>
        <p:nvSpPr>
          <p:cNvPr id="3" name="Content Placeholder 2"/>
          <p:cNvSpPr>
            <a:spLocks noGrp="1"/>
          </p:cNvSpPr>
          <p:nvPr>
            <p:ph idx="1"/>
          </p:nvPr>
        </p:nvSpPr>
        <p:spPr>
          <a:xfrm>
            <a:off x="884222" y="1638151"/>
            <a:ext cx="9753600" cy="3539527"/>
          </a:xfrm>
        </p:spPr>
        <p:txBody>
          <a:bodyPr/>
          <a:lstStyle/>
          <a:p>
            <a:r>
              <a:rPr lang="en-CA" dirty="0" smtClean="0"/>
              <a:t>Oct 15—Intro, Math Mindset, Curriculum Overview, Number Sense Routines, </a:t>
            </a:r>
            <a:r>
              <a:rPr lang="en-CA" dirty="0" err="1" smtClean="0"/>
              <a:t>Rekenrek</a:t>
            </a:r>
            <a:r>
              <a:rPr lang="en-CA" dirty="0" smtClean="0"/>
              <a:t>, Fullerton Book</a:t>
            </a:r>
          </a:p>
          <a:p>
            <a:r>
              <a:rPr lang="en-CA" dirty="0" smtClean="0"/>
              <a:t>Oct 29—Building Fluency, Building towards multiplication*</a:t>
            </a:r>
          </a:p>
          <a:p>
            <a:r>
              <a:rPr lang="en-CA" dirty="0" smtClean="0"/>
              <a:t>Nov 19—Spatial relationships, shapes, data*</a:t>
            </a:r>
          </a:p>
          <a:p>
            <a:r>
              <a:rPr lang="en-CA" dirty="0" smtClean="0"/>
              <a:t>Nov 23—am session with Carole Fullerton (Financial Literacy or YOUR choice?)</a:t>
            </a:r>
          </a:p>
          <a:p>
            <a:r>
              <a:rPr lang="en-CA" dirty="0" smtClean="0"/>
              <a:t>Please commit to all 4 sessions</a:t>
            </a:r>
          </a:p>
          <a:p>
            <a:endParaRPr lang="en-CA"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03"/>
          <a:stretch/>
        </p:blipFill>
        <p:spPr bwMode="auto">
          <a:xfrm>
            <a:off x="5531667" y="3631366"/>
            <a:ext cx="4414130" cy="309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394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07" y="621262"/>
            <a:ext cx="4499572" cy="1154097"/>
          </a:xfrm>
        </p:spPr>
        <p:txBody>
          <a:bodyPr>
            <a:normAutofit fontScale="90000"/>
          </a:bodyPr>
          <a:lstStyle/>
          <a:p>
            <a:r>
              <a:rPr lang="en-CA" dirty="0" smtClean="0"/>
              <a:t>GIVE ONE/GET ONE</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5165" y="1547971"/>
            <a:ext cx="4715642" cy="3538537"/>
          </a:xfrm>
        </p:spPr>
      </p:pic>
      <p:sp>
        <p:nvSpPr>
          <p:cNvPr id="5" name="TextBox 4"/>
          <p:cNvSpPr txBox="1"/>
          <p:nvPr/>
        </p:nvSpPr>
        <p:spPr>
          <a:xfrm>
            <a:off x="543207" y="2453489"/>
            <a:ext cx="4852657" cy="3539430"/>
          </a:xfrm>
          <a:prstGeom prst="rect">
            <a:avLst/>
          </a:prstGeom>
          <a:noFill/>
        </p:spPr>
        <p:txBody>
          <a:bodyPr wrap="square" rtlCol="0">
            <a:spAutoFit/>
          </a:bodyPr>
          <a:lstStyle/>
          <a:p>
            <a:pPr marL="285750" indent="-285750">
              <a:buFont typeface="Arial" panose="020B0604020202020204" pitchFamily="34" charset="0"/>
              <a:buChar char="•"/>
            </a:pPr>
            <a:r>
              <a:rPr lang="en-CA" sz="2800" dirty="0" smtClean="0"/>
              <a:t>Take your quote, read it and think about how you relate to it.</a:t>
            </a:r>
          </a:p>
          <a:p>
            <a:pPr marL="285750" indent="-285750">
              <a:buFont typeface="Arial" panose="020B0604020202020204" pitchFamily="34" charset="0"/>
              <a:buChar char="•"/>
            </a:pPr>
            <a:r>
              <a:rPr lang="en-CA" sz="2800" dirty="0" smtClean="0"/>
              <a:t>Mingle, share your perspective with one other person, trade cards.</a:t>
            </a:r>
          </a:p>
          <a:p>
            <a:pPr marL="285750" indent="-285750">
              <a:buFont typeface="Arial" panose="020B0604020202020204" pitchFamily="34" charset="0"/>
              <a:buChar char="•"/>
            </a:pPr>
            <a:r>
              <a:rPr lang="en-CA" sz="2800" dirty="0" smtClean="0"/>
              <a:t>Repeat!</a:t>
            </a:r>
            <a:endParaRPr lang="en-CA" sz="2800" dirty="0"/>
          </a:p>
        </p:txBody>
      </p:sp>
    </p:spTree>
    <p:extLst>
      <p:ext uri="{BB962C8B-B14F-4D97-AF65-F5344CB8AC3E}">
        <p14:creationId xmlns:p14="http://schemas.microsoft.com/office/powerpoint/2010/main" val="1812913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r>
              <a:rPr lang="en-US" sz="6000" dirty="0" smtClean="0"/>
              <a:t>Who are we?</a:t>
            </a:r>
            <a:endParaRPr lang="en-US" sz="6000" dirty="0"/>
          </a:p>
          <a:p>
            <a:r>
              <a:rPr lang="en-US" sz="6000" dirty="0" smtClean="0"/>
              <a:t>Why are we here?</a:t>
            </a:r>
            <a:endParaRPr lang="en-US" sz="6000" dirty="0"/>
          </a:p>
        </p:txBody>
      </p:sp>
    </p:spTree>
    <p:extLst>
      <p:ext uri="{BB962C8B-B14F-4D97-AF65-F5344CB8AC3E}">
        <p14:creationId xmlns:p14="http://schemas.microsoft.com/office/powerpoint/2010/main" val="1854888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iENeK_zZDw4"/>
          <p:cNvPicPr>
            <a:picLocks noGrp="1" noRot="1" noChangeAspect="1"/>
          </p:cNvPicPr>
          <p:nvPr>
            <p:ph idx="1"/>
            <a:videoFile r:link="rId1"/>
          </p:nvPr>
        </p:nvPicPr>
        <p:blipFill>
          <a:blip r:embed="rId3"/>
          <a:stretch>
            <a:fillRect/>
          </a:stretch>
        </p:blipFill>
        <p:spPr>
          <a:xfrm>
            <a:off x="931417" y="1004934"/>
            <a:ext cx="8455518" cy="4756229"/>
          </a:xfrm>
          <a:prstGeom prst="rect">
            <a:avLst/>
          </a:prstGeom>
        </p:spPr>
      </p:pic>
    </p:spTree>
    <p:extLst>
      <p:ext uri="{BB962C8B-B14F-4D97-AF65-F5344CB8AC3E}">
        <p14:creationId xmlns:p14="http://schemas.microsoft.com/office/powerpoint/2010/main" val="1129911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580" y="250070"/>
            <a:ext cx="9753600" cy="1154097"/>
          </a:xfrm>
        </p:spPr>
        <p:txBody>
          <a:bodyPr/>
          <a:lstStyle/>
          <a:p>
            <a:r>
              <a:rPr lang="en-US" dirty="0" smtClean="0"/>
              <a:t>What is your math autobiography?</a:t>
            </a:r>
            <a:endParaRPr lang="en-US" dirty="0"/>
          </a:p>
        </p:txBody>
      </p:sp>
      <p:sp>
        <p:nvSpPr>
          <p:cNvPr id="3" name="Content Placeholder 2"/>
          <p:cNvSpPr>
            <a:spLocks noGrp="1"/>
          </p:cNvSpPr>
          <p:nvPr>
            <p:ph idx="1"/>
          </p:nvPr>
        </p:nvSpPr>
        <p:spPr>
          <a:xfrm>
            <a:off x="611783" y="1937442"/>
            <a:ext cx="11193935" cy="1032095"/>
          </a:xfrm>
        </p:spPr>
        <p:txBody>
          <a:bodyPr>
            <a:noAutofit/>
          </a:bodyPr>
          <a:lstStyle/>
          <a:p>
            <a:r>
              <a:rPr lang="en-US" sz="2800" dirty="0"/>
              <a:t>Take a few minutes and write about your experiences as a math learner</a:t>
            </a:r>
          </a:p>
          <a:p>
            <a:r>
              <a:rPr lang="en-US" sz="2800" dirty="0"/>
              <a:t>It can be positive or negative. </a:t>
            </a:r>
            <a:r>
              <a:rPr lang="en-CA" sz="2800" dirty="0"/>
              <a:t>Include some of your early experiences, include some experiences with teachers (in any grade), both good and bad ones, how your attitude towards mathematics has changed over the years (if it did), why you like it or don't like it, what feels good about doing math or learning math or teaching math, what is scary for you, what is exciting for you, …</a:t>
            </a:r>
            <a:endParaRPr lang="en-US" sz="2800" dirty="0"/>
          </a:p>
          <a:p>
            <a:endParaRPr lang="en-US" sz="2800" dirty="0"/>
          </a:p>
        </p:txBody>
      </p:sp>
    </p:spTree>
    <p:extLst>
      <p:ext uri="{BB962C8B-B14F-4D97-AF65-F5344CB8AC3E}">
        <p14:creationId xmlns:p14="http://schemas.microsoft.com/office/powerpoint/2010/main" val="845687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719" y="358712"/>
            <a:ext cx="9753600" cy="1154097"/>
          </a:xfrm>
        </p:spPr>
        <p:txBody>
          <a:bodyPr/>
          <a:lstStyle/>
          <a:p>
            <a:r>
              <a:rPr lang="en-CA" dirty="0" smtClean="0"/>
              <a:t>Curriculum Overview</a:t>
            </a:r>
            <a:endParaRPr lang="en-C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6564" y="2073244"/>
            <a:ext cx="4258191" cy="423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1264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Perspective</Template>
  <TotalTime>258</TotalTime>
  <Words>926</Words>
  <Application>Microsoft Office PowerPoint</Application>
  <PresentationFormat>Widescreen</PresentationFormat>
  <Paragraphs>145</Paragraphs>
  <Slides>21</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Perspective</vt:lpstr>
      <vt:lpstr>MATH 101-Primary</vt:lpstr>
      <vt:lpstr>We acknowledge the Coast Salish nations (Musqueam, Squamish and Tsleil-Waututh) on WHOSE unceded traditional territories WE TEACH, LEARN AND PLAY</vt:lpstr>
      <vt:lpstr>Agenda</vt:lpstr>
      <vt:lpstr>Progression of MATH 101</vt:lpstr>
      <vt:lpstr>GIVE ONE/GET ONE</vt:lpstr>
      <vt:lpstr>Introductions</vt:lpstr>
      <vt:lpstr>PowerPoint Presentation</vt:lpstr>
      <vt:lpstr>What is your math autobiography?</vt:lpstr>
      <vt:lpstr>Curriculum Overview</vt:lpstr>
      <vt:lpstr>Human Histogram</vt:lpstr>
      <vt:lpstr>PowerPoint Presentation</vt:lpstr>
      <vt:lpstr>Why Number Sense Routines?</vt:lpstr>
      <vt:lpstr>PowerPoint Presentation</vt:lpstr>
      <vt:lpstr>PowerPoint Presentation</vt:lpstr>
      <vt:lpstr>How did you see and count the dots?</vt:lpstr>
      <vt:lpstr>PowerPoint Presentation</vt:lpstr>
      <vt:lpstr>PowerPoint Presentation</vt:lpstr>
      <vt:lpstr>PowerPoint Presentation</vt:lpstr>
      <vt:lpstr>PowerPoint Presentation</vt:lpstr>
      <vt:lpstr>Using the Rekenrek</vt:lpstr>
      <vt:lpstr>Resources</vt:lpstr>
    </vt:vector>
  </TitlesOfParts>
  <Company>Burnaby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the math teacher you wish you’d had</dc:title>
  <dc:creator>Donna Morgan</dc:creator>
  <cp:lastModifiedBy>Donna Morgan</cp:lastModifiedBy>
  <cp:revision>23</cp:revision>
  <cp:lastPrinted>2018-10-15T21:13:33Z</cp:lastPrinted>
  <dcterms:created xsi:type="dcterms:W3CDTF">2018-05-07T16:35:54Z</dcterms:created>
  <dcterms:modified xsi:type="dcterms:W3CDTF">2018-10-15T21:13:58Z</dcterms:modified>
</cp:coreProperties>
</file>