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95" r:id="rId3"/>
    <p:sldId id="273" r:id="rId4"/>
    <p:sldId id="275" r:id="rId5"/>
    <p:sldId id="281" r:id="rId6"/>
    <p:sldId id="278" r:id="rId7"/>
    <p:sldId id="288" r:id="rId8"/>
    <p:sldId id="277" r:id="rId9"/>
    <p:sldId id="276" r:id="rId10"/>
    <p:sldId id="285" r:id="rId11"/>
    <p:sldId id="286" r:id="rId12"/>
    <p:sldId id="289" r:id="rId13"/>
    <p:sldId id="292" r:id="rId14"/>
    <p:sldId id="290" r:id="rId15"/>
    <p:sldId id="296" r:id="rId16"/>
    <p:sldId id="291" r:id="rId17"/>
    <p:sldId id="293" r:id="rId18"/>
    <p:sldId id="298" r:id="rId19"/>
    <p:sldId id="301" r:id="rId20"/>
    <p:sldId id="294" r:id="rId21"/>
    <p:sldId id="302" r:id="rId22"/>
    <p:sldId id="297" r:id="rId23"/>
    <p:sldId id="303" r:id="rId24"/>
    <p:sldId id="300" r:id="rId25"/>
    <p:sldId id="299" r:id="rId26"/>
    <p:sldId id="287" r:id="rId27"/>
    <p:sldId id="26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Morgan" initials="DM" lastIdx="1" clrIdx="0">
    <p:extLst>
      <p:ext uri="{19B8F6BF-5375-455C-9EA6-DF929625EA0E}">
        <p15:presenceInfo xmlns:p15="http://schemas.microsoft.com/office/powerpoint/2012/main" userId="add73cae9b95bd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49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0723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079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638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34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540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4020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423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5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62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8512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822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189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5002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87114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46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0A878-C8F9-4DC9-8DD5-BB0133A0D553}" type="datetimeFigureOut">
              <a:rPr lang="en-CA" smtClean="0"/>
              <a:t>2018-09-19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359765-98E8-4ACD-B8EF-A5EE737DA4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37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teinhardt.nyu.edu/metrocenter/resources/glossarie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CzSLFaE74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camt.ca/weeklymathtasks/" TargetMode="External"/><Relationship Id="rId2" Type="http://schemas.openxmlformats.org/officeDocument/2006/relationships/hyperlink" Target="http://www.peterliljedahl.com/teachers/numeracy-task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obertkaplinsky.com/lessons/" TargetMode="External"/><Relationship Id="rId5" Type="http://schemas.openxmlformats.org/officeDocument/2006/relationships/hyperlink" Target="https://www.youcubed.org/tasks/" TargetMode="External"/><Relationship Id="rId4" Type="http://schemas.openxmlformats.org/officeDocument/2006/relationships/hyperlink" Target="https://nrich.maths.org/frontp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Z3xm0hipI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0605" y="1136822"/>
            <a:ext cx="4506099" cy="3640560"/>
          </a:xfrm>
        </p:spPr>
        <p:txBody>
          <a:bodyPr>
            <a:normAutofit fontScale="90000"/>
          </a:bodyPr>
          <a:lstStyle/>
          <a:p>
            <a:r>
              <a:rPr lang="en-CA" dirty="0"/>
              <a:t>SUPPORTING ALL LEARNERS (ESP ELL) IN NUMERACY TASKS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Sept 21, 2018</a:t>
            </a:r>
          </a:p>
          <a:p>
            <a:r>
              <a:rPr lang="en-CA" dirty="0"/>
              <a:t>Donna Morgan, Ma/</a:t>
            </a:r>
            <a:r>
              <a:rPr lang="en-CA" dirty="0" err="1"/>
              <a:t>Sc</a:t>
            </a:r>
            <a:r>
              <a:rPr lang="en-CA" dirty="0"/>
              <a:t> Consultant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408" y="712572"/>
            <a:ext cx="4003868" cy="457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97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E8B63-131B-41E6-88AC-1721E57F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would we feel?</a:t>
            </a:r>
            <a:endParaRPr lang="en-US" dirty="0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AAFEEC2-13E0-45D3-B2DF-4C1C6D8009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" t="15105" r="7773" b="57347"/>
          <a:stretch/>
        </p:blipFill>
        <p:spPr bwMode="auto">
          <a:xfrm>
            <a:off x="963039" y="2722933"/>
            <a:ext cx="10869428" cy="199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59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959A-C63F-4BF0-BD30-9BC46161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would we feel?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3D474-D96E-4383-BEB5-6A629B58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9268" y="1498060"/>
            <a:ext cx="9335344" cy="4413162"/>
          </a:xfrm>
        </p:spPr>
        <p:txBody>
          <a:bodyPr>
            <a:normAutofit lnSpcReduction="10000"/>
          </a:bodyPr>
          <a:lstStyle/>
          <a:p>
            <a:r>
              <a:rPr lang="en-GB" sz="3600" dirty="0" err="1"/>
              <a:t>Ar</a:t>
            </a:r>
            <a:r>
              <a:rPr lang="en-GB" sz="3600" dirty="0"/>
              <a:t> </a:t>
            </a:r>
            <a:r>
              <a:rPr lang="en-GB" sz="3600" dirty="0" err="1"/>
              <a:t>ddydd</a:t>
            </a:r>
            <a:r>
              <a:rPr lang="en-GB" sz="3600" dirty="0"/>
              <a:t> </a:t>
            </a:r>
            <a:r>
              <a:rPr lang="en-GB" sz="3600" dirty="0" err="1"/>
              <a:t>llun</a:t>
            </a:r>
            <a:r>
              <a:rPr lang="en-GB" sz="3600" dirty="0"/>
              <a:t> </a:t>
            </a:r>
            <a:r>
              <a:rPr lang="en-GB" sz="3600" dirty="0" err="1"/>
              <a:t>mae'r</a:t>
            </a:r>
            <a:r>
              <a:rPr lang="en-GB" sz="3600" dirty="0"/>
              <a:t> </a:t>
            </a:r>
            <a:r>
              <a:rPr lang="en-GB" sz="3600" dirty="0" err="1"/>
              <a:t>clwb</a:t>
            </a:r>
            <a:r>
              <a:rPr lang="en-GB" sz="3600" dirty="0"/>
              <a:t> </a:t>
            </a:r>
            <a:r>
              <a:rPr lang="en-GB" sz="3600" dirty="0" err="1"/>
              <a:t>pel-droed</a:t>
            </a:r>
            <a:r>
              <a:rPr lang="en-GB" sz="3600" dirty="0"/>
              <a:t> </a:t>
            </a:r>
            <a:r>
              <a:rPr lang="en-GB" sz="3600" dirty="0" err="1"/>
              <a:t>yn</a:t>
            </a:r>
            <a:r>
              <a:rPr lang="en-GB" sz="3600" dirty="0"/>
              <a:t> ail </a:t>
            </a:r>
            <a:r>
              <a:rPr lang="en-GB" sz="3600" dirty="0" err="1"/>
              <a:t>ddechrau</a:t>
            </a:r>
            <a:r>
              <a:rPr lang="en-GB" sz="3600" dirty="0"/>
              <a:t>. Mae </a:t>
            </a:r>
            <a:r>
              <a:rPr lang="en-GB" sz="3600" dirty="0" err="1"/>
              <a:t>pawb</a:t>
            </a:r>
            <a:r>
              <a:rPr lang="en-GB" sz="3600" dirty="0"/>
              <a:t> </a:t>
            </a:r>
            <a:r>
              <a:rPr lang="en-GB" sz="3600" dirty="0" err="1"/>
              <a:t>sydd</a:t>
            </a:r>
            <a:r>
              <a:rPr lang="en-GB" sz="3600" dirty="0"/>
              <a:t> </a:t>
            </a:r>
            <a:r>
              <a:rPr lang="en-GB" sz="3600" dirty="0" err="1"/>
              <a:t>yn</a:t>
            </a:r>
            <a:r>
              <a:rPr lang="en-GB" sz="3600" dirty="0"/>
              <a:t> </a:t>
            </a:r>
            <a:r>
              <a:rPr lang="en-GB" sz="3600" dirty="0" err="1"/>
              <a:t>ymuno</a:t>
            </a:r>
            <a:r>
              <a:rPr lang="en-GB" sz="3600" dirty="0"/>
              <a:t> </a:t>
            </a:r>
            <a:r>
              <a:rPr lang="en-GB" sz="3600" dirty="0" err="1"/>
              <a:t>a'r</a:t>
            </a:r>
            <a:r>
              <a:rPr lang="en-GB" sz="3600" dirty="0"/>
              <a:t> </a:t>
            </a:r>
            <a:r>
              <a:rPr lang="en-GB" sz="3600" dirty="0" err="1"/>
              <a:t>clwb</a:t>
            </a:r>
            <a:r>
              <a:rPr lang="en-GB" sz="3600" dirty="0"/>
              <a:t> </a:t>
            </a:r>
            <a:r>
              <a:rPr lang="en-GB" sz="3600" dirty="0" err="1"/>
              <a:t>angen</a:t>
            </a:r>
            <a:r>
              <a:rPr lang="en-GB" sz="3600" dirty="0"/>
              <a:t> </a:t>
            </a:r>
            <a:r>
              <a:rPr lang="en-GB" sz="3600" dirty="0" err="1"/>
              <a:t>pel</a:t>
            </a:r>
            <a:r>
              <a:rPr lang="en-GB" sz="3600" dirty="0"/>
              <a:t> </a:t>
            </a:r>
            <a:r>
              <a:rPr lang="en-GB" sz="3600" dirty="0" err="1"/>
              <a:t>ei</a:t>
            </a:r>
            <a:r>
              <a:rPr lang="en-GB" sz="3600" dirty="0"/>
              <a:t> </a:t>
            </a:r>
            <a:r>
              <a:rPr lang="en-GB" sz="3600" dirty="0" err="1"/>
              <a:t>hun</a:t>
            </a:r>
            <a:r>
              <a:rPr lang="en-GB" sz="3600" dirty="0"/>
              <a:t>. </a:t>
            </a:r>
            <a:r>
              <a:rPr lang="en-GB" sz="3600" dirty="0" err="1"/>
              <a:t>Mae'r</a:t>
            </a:r>
            <a:r>
              <a:rPr lang="en-GB" sz="3600" dirty="0"/>
              <a:t> </a:t>
            </a:r>
            <a:r>
              <a:rPr lang="en-GB" sz="3600" dirty="0" err="1"/>
              <a:t>peli</a:t>
            </a:r>
            <a:r>
              <a:rPr lang="en-GB" sz="3600" dirty="0"/>
              <a:t> </a:t>
            </a:r>
            <a:r>
              <a:rPr lang="en-GB" sz="3600" dirty="0" err="1"/>
              <a:t>yn</a:t>
            </a:r>
            <a:r>
              <a:rPr lang="en-GB" sz="3600" dirty="0"/>
              <a:t> </a:t>
            </a:r>
            <a:r>
              <a:rPr lang="en-GB" sz="3600" dirty="0" err="1"/>
              <a:t>cael</a:t>
            </a:r>
            <a:r>
              <a:rPr lang="en-GB" sz="3600" dirty="0"/>
              <a:t> </a:t>
            </a:r>
            <a:r>
              <a:rPr lang="en-GB" sz="3600" dirty="0" err="1"/>
              <a:t>ei</a:t>
            </a:r>
            <a:r>
              <a:rPr lang="en-GB" sz="3600" dirty="0"/>
              <a:t> </a:t>
            </a:r>
            <a:r>
              <a:rPr lang="en-GB" sz="3600" dirty="0" err="1"/>
              <a:t>chadw</a:t>
            </a:r>
            <a:r>
              <a:rPr lang="en-GB" sz="3600" dirty="0"/>
              <a:t> </a:t>
            </a:r>
            <a:r>
              <a:rPr lang="en-GB" sz="3600" dirty="0" err="1"/>
              <a:t>mewn</a:t>
            </a:r>
            <a:r>
              <a:rPr lang="en-GB" sz="3600" dirty="0"/>
              <a:t> bag </a:t>
            </a:r>
            <a:r>
              <a:rPr lang="en-GB" sz="3600" dirty="0" err="1"/>
              <a:t>mawr</a:t>
            </a:r>
            <a:r>
              <a:rPr lang="en-GB" sz="3600" dirty="0"/>
              <a:t> o </a:t>
            </a:r>
            <a:r>
              <a:rPr lang="en-GB" sz="3600" dirty="0" err="1"/>
              <a:t>ddeg</a:t>
            </a:r>
            <a:r>
              <a:rPr lang="en-GB" sz="3600" dirty="0"/>
              <a:t>. Mae 45 o </a:t>
            </a:r>
            <a:r>
              <a:rPr lang="en-GB" sz="3600" dirty="0" err="1"/>
              <a:t>blant</a:t>
            </a:r>
            <a:r>
              <a:rPr lang="en-GB" sz="3600" dirty="0"/>
              <a:t> </a:t>
            </a:r>
            <a:r>
              <a:rPr lang="en-GB" sz="3600" dirty="0" err="1"/>
              <a:t>wedi</a:t>
            </a:r>
            <a:r>
              <a:rPr lang="en-GB" sz="3600" dirty="0"/>
              <a:t> </a:t>
            </a:r>
            <a:r>
              <a:rPr lang="en-GB" sz="3600" dirty="0" err="1"/>
              <a:t>ymuno</a:t>
            </a:r>
            <a:r>
              <a:rPr lang="en-GB" sz="3600" dirty="0"/>
              <a:t> </a:t>
            </a:r>
            <a:r>
              <a:rPr lang="en-GB" sz="3600" dirty="0" err="1"/>
              <a:t>a'r</a:t>
            </a:r>
            <a:r>
              <a:rPr lang="en-GB" sz="3600" dirty="0"/>
              <a:t> </a:t>
            </a:r>
            <a:r>
              <a:rPr lang="en-GB" sz="3600" dirty="0" err="1"/>
              <a:t>clwb</a:t>
            </a:r>
            <a:r>
              <a:rPr lang="en-GB" sz="3600" dirty="0"/>
              <a:t>. Faint o </a:t>
            </a:r>
            <a:r>
              <a:rPr lang="en-GB" sz="3600" dirty="0" err="1"/>
              <a:t>fagiau</a:t>
            </a:r>
            <a:r>
              <a:rPr lang="en-GB" sz="3600" dirty="0"/>
              <a:t> </a:t>
            </a:r>
            <a:r>
              <a:rPr lang="en-GB" sz="3600" dirty="0" err="1"/>
              <a:t>mawr</a:t>
            </a:r>
            <a:r>
              <a:rPr lang="en-GB" sz="3600" dirty="0"/>
              <a:t> </a:t>
            </a:r>
            <a:r>
              <a:rPr lang="en-GB" sz="3600" dirty="0" err="1"/>
              <a:t>mae</a:t>
            </a:r>
            <a:r>
              <a:rPr lang="en-GB" sz="3600" dirty="0"/>
              <a:t> Mr Owen </a:t>
            </a:r>
            <a:r>
              <a:rPr lang="en-GB" sz="3600" dirty="0" err="1"/>
              <a:t>angen</a:t>
            </a:r>
            <a:r>
              <a:rPr lang="en-GB" sz="3600" dirty="0"/>
              <a:t>, a faint o </a:t>
            </a:r>
            <a:r>
              <a:rPr lang="en-GB" sz="3600" dirty="0" err="1"/>
              <a:t>beli</a:t>
            </a:r>
            <a:r>
              <a:rPr lang="en-GB" sz="3600" dirty="0"/>
              <a:t> </a:t>
            </a:r>
            <a:r>
              <a:rPr lang="en-GB" sz="3600" dirty="0" err="1"/>
              <a:t>ar</a:t>
            </a:r>
            <a:r>
              <a:rPr lang="en-GB" sz="3600" dirty="0"/>
              <a:t> </a:t>
            </a:r>
            <a:r>
              <a:rPr lang="en-GB" sz="3600" dirty="0" err="1"/>
              <a:t>wahan</a:t>
            </a:r>
            <a:r>
              <a:rPr lang="en-GB" sz="3600" dirty="0"/>
              <a:t>?	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6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9D37A-169F-4C8F-8325-3567CF1E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struggles do English Language Learners face in Math?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D368F-B751-4D33-9078-C216344B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2110902"/>
            <a:ext cx="7402749" cy="5262664"/>
          </a:xfrm>
        </p:spPr>
        <p:txBody>
          <a:bodyPr>
            <a:noAutofit/>
          </a:bodyPr>
          <a:lstStyle/>
          <a:p>
            <a:r>
              <a:rPr lang="en-US" sz="2400" dirty="0"/>
              <a:t>Let’s take a look at part of Cathy </a:t>
            </a:r>
            <a:r>
              <a:rPr lang="en-US" sz="2400" dirty="0" err="1"/>
              <a:t>Krpan’s</a:t>
            </a:r>
            <a:r>
              <a:rPr lang="en-US" sz="2400" dirty="0"/>
              <a:t> book.  You will see that I have highlighted a section for you to think about.  Find the others also looking at that section. Take a look at what </a:t>
            </a:r>
            <a:r>
              <a:rPr lang="en-US" sz="2400" dirty="0" err="1"/>
              <a:t>Krpan</a:t>
            </a:r>
            <a:r>
              <a:rPr lang="en-US" sz="2400" dirty="0"/>
              <a:t> calls “possible learning opportunities”, examine the proposed strategies, and consider how it would work in your classroom.</a:t>
            </a:r>
          </a:p>
          <a:p>
            <a:endParaRPr lang="en-US" sz="2400" dirty="0"/>
          </a:p>
          <a:p>
            <a:r>
              <a:rPr lang="en-US" sz="2400" dirty="0"/>
              <a:t>We will share out…</a:t>
            </a:r>
          </a:p>
        </p:txBody>
      </p:sp>
      <p:pic>
        <p:nvPicPr>
          <p:cNvPr id="1028" name="Picture 4" descr="https://pbs.twimg.com/media/DSj5I98U0AAhtRs.jpg">
            <a:extLst>
              <a:ext uri="{FF2B5EF4-FFF2-40B4-BE49-F238E27FC236}">
                <a16:creationId xmlns:a16="http://schemas.microsoft.com/office/drawing/2014/main" id="{A233271A-B4D4-43C6-B64B-CDE861424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06" y="1905000"/>
            <a:ext cx="3090567" cy="411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464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24158-E0F9-4FDD-BB7E-00CC70F8D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4722" y="598943"/>
            <a:ext cx="8911687" cy="1280890"/>
          </a:xfrm>
        </p:spPr>
        <p:txBody>
          <a:bodyPr/>
          <a:lstStyle/>
          <a:p>
            <a:r>
              <a:rPr lang="en-US" dirty="0"/>
              <a:t>Some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BDB1F-D751-4825-A6BA-FB0AAD8F5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1" y="1352939"/>
            <a:ext cx="10412962" cy="530911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Setting specific language goals for our lessons</a:t>
            </a:r>
          </a:p>
          <a:p>
            <a:pPr marL="0" indent="0">
              <a:buNone/>
            </a:pPr>
            <a:r>
              <a:rPr lang="en-US" sz="2400" b="1" dirty="0"/>
              <a:t>Primary example: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When learning to describe 3-D shapes: Students will discuss characteristics of 2 and 3 dimensional shapes by explaining, both orally and in writing, the characteristics of a square, triangle, rhombus and hexagon using a sentence frame.</a:t>
            </a:r>
          </a:p>
          <a:p>
            <a:pPr marL="0" indent="0">
              <a:buNone/>
            </a:pPr>
            <a:r>
              <a:rPr lang="en-US" sz="2400" b="1" dirty="0"/>
              <a:t>Intermediate Example: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When learning equivalent fractions/decimals/</a:t>
            </a:r>
            <a:r>
              <a:rPr lang="en-US" sz="2400" dirty="0" err="1"/>
              <a:t>percents</a:t>
            </a:r>
            <a:r>
              <a:rPr lang="en-US" sz="2400" dirty="0"/>
              <a:t>:  Students will be able to use the words </a:t>
            </a:r>
            <a:r>
              <a:rPr lang="en-US" sz="2400" i="1" dirty="0"/>
              <a:t>greater than</a:t>
            </a:r>
            <a:r>
              <a:rPr lang="en-US" sz="2400" dirty="0"/>
              <a:t>, </a:t>
            </a:r>
            <a:r>
              <a:rPr lang="en-US" sz="2400" i="1" dirty="0"/>
              <a:t>less than </a:t>
            </a:r>
            <a:r>
              <a:rPr lang="en-US" sz="2400" dirty="0"/>
              <a:t>or </a:t>
            </a:r>
            <a:r>
              <a:rPr lang="en-US" sz="2400" i="1" dirty="0"/>
              <a:t>equal to </a:t>
            </a:r>
            <a:r>
              <a:rPr lang="en-US" sz="2400" dirty="0" err="1"/>
              <a:t>to</a:t>
            </a:r>
            <a:r>
              <a:rPr lang="en-US" sz="2400" dirty="0"/>
              <a:t> compare fractions/decimals/</a:t>
            </a:r>
            <a:r>
              <a:rPr lang="en-US" sz="2400" dirty="0" err="1"/>
              <a:t>percents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Now consider some specific language goals that you might set for an upcoming lesson.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353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2FA11-CEE7-4A58-BCF4-29EFB389E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747" y="822121"/>
            <a:ext cx="9638950" cy="57884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Use sentence frames and “4 Corners” vocabulary to reinforce key math-specific language.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Take a look at the sample sentence frames and the 4 corners outline…discuss with a </a:t>
            </a:r>
            <a:r>
              <a:rPr lang="en-US" sz="2800" dirty="0" err="1"/>
              <a:t>neighbour</a:t>
            </a:r>
            <a:r>
              <a:rPr lang="en-US" sz="2800" dirty="0"/>
              <a:t>.  Would these work for you?</a:t>
            </a:r>
          </a:p>
        </p:txBody>
      </p:sp>
    </p:spTree>
    <p:extLst>
      <p:ext uri="{BB962C8B-B14F-4D97-AF65-F5344CB8AC3E}">
        <p14:creationId xmlns:p14="http://schemas.microsoft.com/office/powerpoint/2010/main" val="2628221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6AD107-EB46-496A-A28A-A10A92B20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132" y="326244"/>
            <a:ext cx="3192504" cy="2394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A82D3B-4DE5-408E-AD2A-6EDDFF98DC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63" t="20563" r="2020" b="10404"/>
          <a:stretch/>
        </p:blipFill>
        <p:spPr>
          <a:xfrm>
            <a:off x="2561966" y="2500268"/>
            <a:ext cx="3940435" cy="43576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CC77F-9C34-4F17-A2DD-B8B990E67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75" y="321364"/>
            <a:ext cx="5164508" cy="62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0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A7EDB-CFA4-424F-8D13-F8304AFA9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vocabulary strategies will help ALL learners too!</a:t>
            </a:r>
          </a:p>
        </p:txBody>
      </p:sp>
      <p:pic>
        <p:nvPicPr>
          <p:cNvPr id="2050" name="Picture 2" descr="No automatic alt text available.">
            <a:extLst>
              <a:ext uri="{FF2B5EF4-FFF2-40B4-BE49-F238E27FC236}">
                <a16:creationId xmlns:a16="http://schemas.microsoft.com/office/drawing/2014/main" id="{4712AF7C-F41E-4D3C-B998-C166020BF9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5682" y="1051507"/>
            <a:ext cx="5741749" cy="765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04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65949-846B-404D-9B6E-C4ABADA3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8250" y="679508"/>
            <a:ext cx="9256362" cy="5231714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Activate their math understandings from their first language.</a:t>
            </a:r>
          </a:p>
          <a:p>
            <a:endParaRPr lang="en-US" dirty="0"/>
          </a:p>
          <a:p>
            <a:r>
              <a:rPr lang="en-US" sz="3200" dirty="0"/>
              <a:t>Use these glossaries</a:t>
            </a:r>
          </a:p>
          <a:p>
            <a:r>
              <a:rPr lang="en-US" sz="3200" dirty="0">
                <a:hlinkClick r:id="rId2"/>
              </a:rPr>
              <a:t>https://steinhardt.nyu.edu/metrocenter/resources/glossaries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Allow them to write their definition in their first language on the 4 corners sheet.</a:t>
            </a:r>
          </a:p>
        </p:txBody>
      </p:sp>
    </p:spTree>
    <p:extLst>
      <p:ext uri="{BB962C8B-B14F-4D97-AF65-F5344CB8AC3E}">
        <p14:creationId xmlns:p14="http://schemas.microsoft.com/office/powerpoint/2010/main" val="84573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23A6-6A67-4056-8521-7901C947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beyond the word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88C7-A83F-4EB9-A172-024DDCEF9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1580444"/>
            <a:ext cx="9472612" cy="4330778"/>
          </a:xfrm>
        </p:spPr>
        <p:txBody>
          <a:bodyPr/>
          <a:lstStyle/>
          <a:p>
            <a:r>
              <a:rPr lang="en-US" dirty="0"/>
              <a:t>https://robertkaplinsky.com/webinar-es</a:t>
            </a:r>
          </a:p>
        </p:txBody>
      </p:sp>
    </p:spTree>
    <p:extLst>
      <p:ext uri="{BB962C8B-B14F-4D97-AF65-F5344CB8AC3E}">
        <p14:creationId xmlns:p14="http://schemas.microsoft.com/office/powerpoint/2010/main" val="1920648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F775-C1A1-4AE0-9704-FC01AB89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B60C2-C67F-4DF0-995E-CB9B96BAD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114" y="1520890"/>
            <a:ext cx="9610498" cy="4390332"/>
          </a:xfrm>
        </p:spPr>
        <p:txBody>
          <a:bodyPr>
            <a:normAutofit/>
          </a:bodyPr>
          <a:lstStyle/>
          <a:p>
            <a:r>
              <a:rPr lang="en-US" sz="2400" dirty="0"/>
              <a:t>As we go through the tasks, discuss in your groups: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about this task would be hard for an English Language Learner?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academic Language is necessary for this task?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tools (from today or from your own experience) would be useful to an ELL student doing this task?</a:t>
            </a:r>
          </a:p>
        </p:txBody>
      </p:sp>
    </p:spTree>
    <p:extLst>
      <p:ext uri="{BB962C8B-B14F-4D97-AF65-F5344CB8AC3E}">
        <p14:creationId xmlns:p14="http://schemas.microsoft.com/office/powerpoint/2010/main" val="221043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8AD9-05CB-439C-B691-19FCBFCC8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3509C-B31D-4840-AF9F-5D0709AF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1314" y="1623527"/>
            <a:ext cx="9479902" cy="4833257"/>
          </a:xfrm>
        </p:spPr>
        <p:txBody>
          <a:bodyPr>
            <a:normAutofit/>
          </a:bodyPr>
          <a:lstStyle/>
          <a:p>
            <a:r>
              <a:rPr lang="en-US" dirty="0"/>
              <a:t>Acknowledgement</a:t>
            </a:r>
          </a:p>
          <a:p>
            <a:r>
              <a:rPr lang="en-US" dirty="0"/>
              <a:t>Math Biography/Math Mindset</a:t>
            </a:r>
          </a:p>
          <a:p>
            <a:r>
              <a:rPr lang="en-US" dirty="0"/>
              <a:t>ELL Learners in Math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How does it feel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Defining the Possible Learning Opportunities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 few specific strategies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Authentic Tasks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Video about word problems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Some tasks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Where to find good tasks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Planning Time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93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001A4-11E4-4697-AC42-A53A6638B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Ice Cream Scoops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6140B-FE96-437E-9572-7EE023D55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468" y="1704700"/>
            <a:ext cx="2844800" cy="579112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From Jo </a:t>
            </a:r>
            <a:r>
              <a:rPr lang="en-US" dirty="0" err="1"/>
              <a:t>Boaler’s</a:t>
            </a:r>
            <a:r>
              <a:rPr lang="en-US" dirty="0"/>
              <a:t> website at:  https://www.youcubed.org/tasks/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BC0A6-8C60-41BF-B862-365480C2B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726" y="2460978"/>
            <a:ext cx="7423274" cy="4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75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F775-C1A1-4AE0-9704-FC01AB89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B60C2-C67F-4DF0-995E-CB9B96BAD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114" y="1520890"/>
            <a:ext cx="9610498" cy="4390332"/>
          </a:xfrm>
        </p:spPr>
        <p:txBody>
          <a:bodyPr>
            <a:normAutofit/>
          </a:bodyPr>
          <a:lstStyle/>
          <a:p>
            <a:r>
              <a:rPr lang="en-US" sz="2400" dirty="0"/>
              <a:t>As we go through the tasks, discuss in your groups: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about this task would be hard for an English Language Learner?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academic Language is necessary for this task?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tools (from today or from your own experience) would be useful to an ELL student doing this task?</a:t>
            </a:r>
          </a:p>
        </p:txBody>
      </p:sp>
    </p:spTree>
    <p:extLst>
      <p:ext uri="{BB962C8B-B14F-4D97-AF65-F5344CB8AC3E}">
        <p14:creationId xmlns:p14="http://schemas.microsoft.com/office/powerpoint/2010/main" val="804821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9CC85-A8E1-4A06-8ED6-29287B34F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Steepness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32935-BE11-4A8C-B490-07E4168F0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3055232" cy="3454400"/>
          </a:xfrm>
        </p:spPr>
        <p:txBody>
          <a:bodyPr/>
          <a:lstStyle/>
          <a:p>
            <a:r>
              <a:rPr lang="en-US" dirty="0"/>
              <a:t>From Fawn Nguyen’s website at:  http://fawnnguyen.com/staircase-steepness/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053BD-86D7-47FD-91C9-D0B1580A8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528" y="778934"/>
            <a:ext cx="6201870" cy="5802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5262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8F775-C1A1-4AE0-9704-FC01AB891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Tasks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B60C2-C67F-4DF0-995E-CB9B96BAD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4114" y="1520890"/>
            <a:ext cx="9610498" cy="4390332"/>
          </a:xfrm>
        </p:spPr>
        <p:txBody>
          <a:bodyPr>
            <a:normAutofit/>
          </a:bodyPr>
          <a:lstStyle/>
          <a:p>
            <a:r>
              <a:rPr lang="en-US" sz="2400" dirty="0"/>
              <a:t>As we go through the tasks, discuss in your groups: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about this task would be hard for an English Language Learner?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academic Language is necessary for this task?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What tools (from today or from your own experience) would be useful to an ELL student doing this task?</a:t>
            </a:r>
          </a:p>
        </p:txBody>
      </p:sp>
    </p:spTree>
    <p:extLst>
      <p:ext uri="{BB962C8B-B14F-4D97-AF65-F5344CB8AC3E}">
        <p14:creationId xmlns:p14="http://schemas.microsoft.com/office/powerpoint/2010/main" val="3520942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9E01F-E871-4FEE-A6ED-E5387BF0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Coke Freestyle Machine  --using Robert Kaplinsky’s model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F86FA2D7-BB37-4629-8958-62A762ACF8C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387012" y="1964031"/>
            <a:ext cx="7754888" cy="436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2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AAE3-60EB-4E92-A1BA-290E15B7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Coke machine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9E960F-A1B5-48A1-AF16-02F95A305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8489" y="1435905"/>
            <a:ext cx="9845965" cy="479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1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210C-9BB5-4E05-AB8F-0E735340E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Diamond Paper Assessment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A1CF74-AFCC-4B3E-B7B5-AF73080E4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021" y="1543976"/>
            <a:ext cx="6716889" cy="503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3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Places to Find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854" y="1264555"/>
            <a:ext cx="9157945" cy="48026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000" dirty="0"/>
              <a:t>Peter </a:t>
            </a:r>
            <a:r>
              <a:rPr lang="en-CA" sz="2000" dirty="0" err="1"/>
              <a:t>Liljedahl</a:t>
            </a:r>
            <a:r>
              <a:rPr lang="en-CA" sz="2000" dirty="0"/>
              <a:t>: </a:t>
            </a:r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http://www.peterliljedahl.com/teachers/numeracy-tasks</a:t>
            </a:r>
            <a:endParaRPr lang="en-CA" sz="2000" dirty="0"/>
          </a:p>
          <a:p>
            <a:pPr marL="0" indent="0">
              <a:buNone/>
            </a:pPr>
            <a:r>
              <a:rPr lang="en-CA" sz="2000" dirty="0"/>
              <a:t>BCAMT Weekly Tasks: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http://www.bcamt.ca/weeklymathtasks/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NRICH </a:t>
            </a:r>
            <a:r>
              <a:rPr lang="en-US" dirty="0" err="1"/>
              <a:t>Maths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https://nrich.maths.org/frontpage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YouCubed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https://www.youcubed.org/tasks/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Robert Kaplinsky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https://robertkaplinsky.com/lessons/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0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We acknowledge the Coast Salish nations (</a:t>
            </a:r>
            <a:r>
              <a:rPr lang="en-US" sz="2800" dirty="0" err="1"/>
              <a:t>Musqueam</a:t>
            </a:r>
            <a:r>
              <a:rPr lang="en-US" sz="2800" dirty="0"/>
              <a:t>, Squamish and </a:t>
            </a:r>
            <a:r>
              <a:rPr lang="en-US" sz="2800" dirty="0" err="1"/>
              <a:t>Tsleil-Waututh</a:t>
            </a:r>
            <a:r>
              <a:rPr lang="en-US" sz="2800" dirty="0"/>
              <a:t>) on WHOSE </a:t>
            </a:r>
            <a:r>
              <a:rPr lang="en-US" sz="2800" dirty="0" err="1"/>
              <a:t>unceded</a:t>
            </a:r>
            <a:r>
              <a:rPr lang="en-US" sz="2800" dirty="0"/>
              <a:t> traditional territories WE TEACH, LEARN AND PLAY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0839" y="2683082"/>
            <a:ext cx="4329027" cy="36147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6429" y="3121924"/>
            <a:ext cx="49059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/>
              <a:t>Mathematics is not </a:t>
            </a:r>
            <a:r>
              <a:rPr lang="en-US" sz="5400" dirty="0" err="1"/>
              <a:t>acultural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09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CA"/>
              <a:t>6 Dimensions of Encultured Math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6701" y="1706252"/>
            <a:ext cx="9147911" cy="4204970"/>
          </a:xfrm>
        </p:spPr>
        <p:txBody>
          <a:bodyPr>
            <a:noAutofit/>
          </a:bodyPr>
          <a:lstStyle/>
          <a:p>
            <a:r>
              <a:rPr lang="en-CA" sz="2800"/>
              <a:t>AJ Bishop says that all cultures use math for the following 6 purpose:</a:t>
            </a:r>
          </a:p>
          <a:p>
            <a:pPr lvl="3"/>
            <a:r>
              <a:rPr lang="en-CA" sz="3200"/>
              <a:t>measuring </a:t>
            </a:r>
          </a:p>
          <a:p>
            <a:pPr lvl="3"/>
            <a:r>
              <a:rPr lang="en-CA" sz="3200"/>
              <a:t>locating </a:t>
            </a:r>
          </a:p>
          <a:p>
            <a:pPr lvl="3"/>
            <a:r>
              <a:rPr lang="en-CA" sz="3200"/>
              <a:t>playing </a:t>
            </a:r>
          </a:p>
          <a:p>
            <a:pPr lvl="3"/>
            <a:r>
              <a:rPr lang="en-CA" sz="3200"/>
              <a:t>counting </a:t>
            </a:r>
          </a:p>
          <a:p>
            <a:pPr lvl="3"/>
            <a:r>
              <a:rPr lang="en-CA" sz="3200"/>
              <a:t>designing  </a:t>
            </a:r>
          </a:p>
          <a:p>
            <a:pPr lvl="3"/>
            <a:r>
              <a:rPr lang="en-CA" sz="3200"/>
              <a:t>explaining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0574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4862" y="5539159"/>
            <a:ext cx="8534400" cy="1685677"/>
          </a:xfrm>
        </p:spPr>
        <p:txBody>
          <a:bodyPr/>
          <a:lstStyle/>
          <a:p>
            <a:r>
              <a:rPr lang="en-US" dirty="0"/>
              <a:t>What is math?</a:t>
            </a:r>
          </a:p>
        </p:txBody>
      </p:sp>
      <p:pic>
        <p:nvPicPr>
          <p:cNvPr id="4" name="BZ3xm0hipI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38352" y="109482"/>
            <a:ext cx="8807419" cy="495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your math autobiography?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/>
              <a:t>Take a moment to think about your own experiences of math and numeracy, whether in formal mathematical teaching and learning or in informal situations.  Write down your feelings.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How do you feel about math?</a:t>
            </a:r>
          </a:p>
          <a:p>
            <a:pPr marL="0" indent="0">
              <a:buNone/>
            </a:pPr>
            <a:endParaRPr lang="en-CA" sz="2800" dirty="0"/>
          </a:p>
          <a:p>
            <a:r>
              <a:rPr lang="en-CA" sz="2800" dirty="0"/>
              <a:t>Let’s make a U….</a:t>
            </a:r>
          </a:p>
        </p:txBody>
      </p:sp>
    </p:spTree>
    <p:extLst>
      <p:ext uri="{BB962C8B-B14F-4D97-AF65-F5344CB8AC3E}">
        <p14:creationId xmlns:p14="http://schemas.microsoft.com/office/powerpoint/2010/main" val="126288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A786A-F701-43E6-83DF-2A557D8E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Equity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41E22-14B7-4FF0-9B2B-69597C670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Fear of looking stupid by making mistakes can play an outsized role for students of </a:t>
            </a:r>
            <a:r>
              <a:rPr lang="en-US" sz="3600" dirty="0" err="1"/>
              <a:t>colour</a:t>
            </a:r>
            <a:r>
              <a:rPr lang="en-US" sz="3600" dirty="0"/>
              <a:t> and emergent bilingual students.</a:t>
            </a:r>
          </a:p>
        </p:txBody>
      </p:sp>
    </p:spTree>
    <p:extLst>
      <p:ext uri="{BB962C8B-B14F-4D97-AF65-F5344CB8AC3E}">
        <p14:creationId xmlns:p14="http://schemas.microsoft.com/office/powerpoint/2010/main" val="300637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1" y="533400"/>
            <a:ext cx="9485312" cy="1371600"/>
          </a:xfrm>
        </p:spPr>
        <p:txBody>
          <a:bodyPr/>
          <a:lstStyle/>
          <a:p>
            <a:r>
              <a:rPr lang="en-CA" dirty="0"/>
              <a:t>Math is important to educational equity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4694" y="1820411"/>
            <a:ext cx="9485312" cy="4597167"/>
          </a:xfrm>
        </p:spPr>
        <p:txBody>
          <a:bodyPr>
            <a:normAutofit/>
          </a:bodyPr>
          <a:lstStyle/>
          <a:p>
            <a:r>
              <a:rPr lang="en-CA" sz="3200" dirty="0"/>
              <a:t>Math is a “gatekeeper” to certain STEM fields and even to many business fields</a:t>
            </a:r>
          </a:p>
          <a:p>
            <a:r>
              <a:rPr lang="en-CA" sz="3200" dirty="0"/>
              <a:t>Equity issues in math apply to students from lower socio-economic status homes; immigrants; Indigenous students and sometimes women.</a:t>
            </a:r>
          </a:p>
          <a:p>
            <a:r>
              <a:rPr lang="en-CA" sz="3200" dirty="0"/>
              <a:t>How can we close gaps and ensure that ALL students can achieve success in math?</a:t>
            </a:r>
          </a:p>
        </p:txBody>
      </p:sp>
    </p:spTree>
    <p:extLst>
      <p:ext uri="{BB962C8B-B14F-4D97-AF65-F5344CB8AC3E}">
        <p14:creationId xmlns:p14="http://schemas.microsoft.com/office/powerpoint/2010/main" val="2313783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would we feel?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Dans la salle de classe de M. Pratt, il y a 25 élèves. Les pupitres de sa classe sont organisés dans des rangées de 5. Combien de pupitres sont dans chaque rangée?</a:t>
            </a:r>
            <a:endParaRPr lang="en-CA" sz="4000" dirty="0"/>
          </a:p>
        </p:txBody>
      </p:sp>
      <p:sp>
        <p:nvSpPr>
          <p:cNvPr id="4" name="Rectangle 3"/>
          <p:cNvSpPr/>
          <p:nvPr/>
        </p:nvSpPr>
        <p:spPr>
          <a:xfrm>
            <a:off x="2630078" y="2912882"/>
            <a:ext cx="6702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02864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1925</TotalTime>
  <Words>797</Words>
  <Application>Microsoft Office PowerPoint</Application>
  <PresentationFormat>Widescreen</PresentationFormat>
  <Paragraphs>103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Wingdings</vt:lpstr>
      <vt:lpstr>Wingdings 3</vt:lpstr>
      <vt:lpstr>Wisp</vt:lpstr>
      <vt:lpstr>SUPPORTING ALL LEARNERS (ESP ELL) IN NUMERACY TASKS</vt:lpstr>
      <vt:lpstr>Agenda</vt:lpstr>
      <vt:lpstr>We acknowledge the Coast Salish nations (Musqueam, Squamish and Tsleil-Waututh) on WHOSE unceded traditional territories WE TEACH, LEARN AND PLAY</vt:lpstr>
      <vt:lpstr>6 Dimensions of Encultured Math</vt:lpstr>
      <vt:lpstr>What is math?</vt:lpstr>
      <vt:lpstr>What is your math autobiography?</vt:lpstr>
      <vt:lpstr>Equity needed</vt:lpstr>
      <vt:lpstr>Math is important to educational equity</vt:lpstr>
      <vt:lpstr>How would we feel?</vt:lpstr>
      <vt:lpstr>How would we feel?</vt:lpstr>
      <vt:lpstr>How would we feel?</vt:lpstr>
      <vt:lpstr>What struggles do English Language Learners face in Math?</vt:lpstr>
      <vt:lpstr>Some strategies</vt:lpstr>
      <vt:lpstr>PowerPoint Presentation</vt:lpstr>
      <vt:lpstr>PowerPoint Presentation</vt:lpstr>
      <vt:lpstr>These vocabulary strategies will help ALL learners too!</vt:lpstr>
      <vt:lpstr>PowerPoint Presentation</vt:lpstr>
      <vt:lpstr>Going beyond the word problem</vt:lpstr>
      <vt:lpstr>Some Tasks</vt:lpstr>
      <vt:lpstr>Ice Cream Scoops </vt:lpstr>
      <vt:lpstr>Some Tasks</vt:lpstr>
      <vt:lpstr>Steepness</vt:lpstr>
      <vt:lpstr>Some Tasks</vt:lpstr>
      <vt:lpstr>Coke Freestyle Machine  --using Robert Kaplinsky’s model</vt:lpstr>
      <vt:lpstr>Coke machine</vt:lpstr>
      <vt:lpstr>Diamond Paper Assessment</vt:lpstr>
      <vt:lpstr> Places to Find Tasks</vt:lpstr>
    </vt:vector>
  </TitlesOfParts>
  <Company>Burnaby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BC Numeracy Exam</dc:title>
  <dc:creator>Jodi Drake</dc:creator>
  <cp:lastModifiedBy>Donna Morgan</cp:lastModifiedBy>
  <cp:revision>57</cp:revision>
  <dcterms:created xsi:type="dcterms:W3CDTF">2018-04-10T21:17:13Z</dcterms:created>
  <dcterms:modified xsi:type="dcterms:W3CDTF">2018-09-20T21:25:20Z</dcterms:modified>
</cp:coreProperties>
</file>