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  <p:sldMasterId id="2147483744" r:id="rId3"/>
  </p:sldMasterIdLst>
  <p:notesMasterIdLst>
    <p:notesMasterId r:id="rId18"/>
  </p:notesMasterIdLst>
  <p:sldIdLst>
    <p:sldId id="256" r:id="rId4"/>
    <p:sldId id="271" r:id="rId5"/>
    <p:sldId id="257" r:id="rId6"/>
    <p:sldId id="258" r:id="rId7"/>
    <p:sldId id="262" r:id="rId8"/>
    <p:sldId id="264" r:id="rId9"/>
    <p:sldId id="268" r:id="rId10"/>
    <p:sldId id="275" r:id="rId11"/>
    <p:sldId id="276" r:id="rId12"/>
    <p:sldId id="273" r:id="rId13"/>
    <p:sldId id="274" r:id="rId14"/>
    <p:sldId id="270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9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5F11F-0121-49B1-9A2B-FD237334FF6C}" type="datetimeFigureOut">
              <a:rPr lang="en-CA" smtClean="0"/>
              <a:t>30/08/2018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5158D-CF98-41B3-B02A-810BB682C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52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23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6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12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97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525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65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87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971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281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7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273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6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04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15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09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08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2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82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7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14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868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10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82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88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8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48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17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83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48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84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8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36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93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09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98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41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68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0267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9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12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055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60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518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95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05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7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31A579-2790-43BD-A8F2-D0ED5F90A29E}" type="datetimeFigureOut">
              <a:rPr lang="en-CA" smtClean="0"/>
              <a:t>26/08/2018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A830-EEEB-4E83-95D6-F542542BED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047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97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31A579-2790-43BD-A8F2-D0ED5F90A29E}" type="datetimeFigureOut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26/08/2018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A830-EEEB-4E83-95D6-F542542BEDFF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0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sd41.bc.ca/learningtech/new-curriculum/" TargetMode="External"/><Relationship Id="rId7" Type="http://schemas.openxmlformats.org/officeDocument/2006/relationships/hyperlink" Target="http://blogs.sd41.bc.ca/science" TargetMode="External"/><Relationship Id="rId2" Type="http://schemas.openxmlformats.org/officeDocument/2006/relationships/hyperlink" Target="https://curriculum.gov.bc.ca/curricul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sd41.bc.ca/math" TargetMode="External"/><Relationship Id="rId5" Type="http://schemas.openxmlformats.org/officeDocument/2006/relationships/hyperlink" Target="http://blogs.sd41.bc.ca/literacy/" TargetMode="External"/><Relationship Id="rId4" Type="http://schemas.openxmlformats.org/officeDocument/2006/relationships/hyperlink" Target="https://burnabyschools.ca/indigenouseducation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upo.oise.utoronto.ca/Forms_Resources/Lesson_Plan_Templates/index.html" TargetMode="External"/><Relationship Id="rId3" Type="http://schemas.openxmlformats.org/officeDocument/2006/relationships/hyperlink" Target="https://teachbc.bctf.ca/" TargetMode="External"/><Relationship Id="rId7" Type="http://schemas.openxmlformats.org/officeDocument/2006/relationships/hyperlink" Target="http://www.ascd.org/research-a-topic/understanding-by-design-resources.aspx" TargetMode="External"/><Relationship Id="rId2" Type="http://schemas.openxmlformats.org/officeDocument/2006/relationships/hyperlink" Target="http://www.learn71.ca/new-curriculum-draf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v/4isSHf3SBuQ" TargetMode="External"/><Relationship Id="rId5" Type="http://schemas.openxmlformats.org/officeDocument/2006/relationships/hyperlink" Target="https://blogsomemoore.com/shout-outs/templates/" TargetMode="External"/><Relationship Id="rId4" Type="http://schemas.openxmlformats.org/officeDocument/2006/relationships/hyperlink" Target="http://www.thielmann.ca/new-bc-curriculum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5xF-UYgd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Unit Planning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NEW BC CURRICULUM</a:t>
            </a:r>
          </a:p>
        </p:txBody>
      </p:sp>
    </p:spTree>
    <p:extLst>
      <p:ext uri="{BB962C8B-B14F-4D97-AF65-F5344CB8AC3E}">
        <p14:creationId xmlns:p14="http://schemas.microsoft.com/office/powerpoint/2010/main" val="5358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6320" y="5517232"/>
            <a:ext cx="10058400" cy="1008112"/>
          </a:xfrm>
        </p:spPr>
        <p:txBody>
          <a:bodyPr/>
          <a:lstStyle/>
          <a:p>
            <a:r>
              <a:rPr lang="en-CA" dirty="0"/>
              <a:t>From S. Moore </a:t>
            </a:r>
            <a:r>
              <a:rPr lang="en-CA" sz="1000" dirty="0"/>
              <a:t>https://blogsomemoore.files.wordpress.com/2015/02/burnaby.pdf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3" t="19711" r="27514" b="26683"/>
          <a:stretch/>
        </p:blipFill>
        <p:spPr bwMode="auto">
          <a:xfrm>
            <a:off x="1199456" y="95465"/>
            <a:ext cx="9923565" cy="547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88" t="12256" r="16356" b="16888"/>
          <a:stretch/>
        </p:blipFill>
        <p:spPr>
          <a:xfrm>
            <a:off x="923544" y="243286"/>
            <a:ext cx="8778240" cy="63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Differentiated Planning</a:t>
            </a:r>
          </a:p>
          <a:p>
            <a:r>
              <a:rPr lang="en-US" sz="4400" dirty="0" smtClean="0"/>
              <a:t>Formative Assessment</a:t>
            </a:r>
          </a:p>
          <a:p>
            <a:r>
              <a:rPr lang="en-US" sz="4400" dirty="0" smtClean="0"/>
              <a:t>Developing Inquiry Questions with Students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28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Links for the New Curriculum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838" y="1705708"/>
            <a:ext cx="9408015" cy="4542691"/>
          </a:xfrm>
        </p:spPr>
        <p:txBody>
          <a:bodyPr>
            <a:normAutofit fontScale="92500" lnSpcReduction="20000"/>
          </a:bodyPr>
          <a:lstStyle/>
          <a:p>
            <a:r>
              <a:rPr lang="en-CA" dirty="0" err="1" smtClean="0"/>
              <a:t>BCEd</a:t>
            </a:r>
            <a:r>
              <a:rPr lang="en-CA" dirty="0" smtClean="0"/>
              <a:t> curriculum</a:t>
            </a:r>
          </a:p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curriculum.gov.bc.ca/curriculum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Detailed Planning Documents by grade and subject area (thanks to Janet Chow from SD41): </a:t>
            </a:r>
            <a:r>
              <a:rPr lang="en-CA" u="sng" dirty="0">
                <a:hlinkClick r:id="rId3"/>
              </a:rPr>
              <a:t>http://blogs.sd41.bc.ca/learningtech/new-curriculum</a:t>
            </a:r>
            <a:r>
              <a:rPr lang="en-CA" u="sng" dirty="0" smtClean="0">
                <a:hlinkClick r:id="rId3"/>
              </a:rPr>
              <a:t>/</a:t>
            </a:r>
            <a:endParaRPr lang="en-CA" u="sng" dirty="0" smtClean="0"/>
          </a:p>
          <a:p>
            <a:r>
              <a:rPr lang="en-CA" u="sng" dirty="0" smtClean="0"/>
              <a:t>SD41 Indigenous </a:t>
            </a:r>
            <a:r>
              <a:rPr lang="en-CA" u="sng" dirty="0"/>
              <a:t>Education Blog: </a:t>
            </a:r>
            <a:r>
              <a:rPr lang="en-CA" u="sng" dirty="0">
                <a:hlinkClick r:id="rId4"/>
              </a:rPr>
              <a:t>https://burnabyschools.ca/indigenouseducation</a:t>
            </a:r>
            <a:r>
              <a:rPr lang="en-CA" u="sng" dirty="0" smtClean="0">
                <a:hlinkClick r:id="rId4"/>
              </a:rPr>
              <a:t>/</a:t>
            </a:r>
            <a:endParaRPr lang="en-CA" u="sng" dirty="0" smtClean="0"/>
          </a:p>
          <a:p>
            <a:r>
              <a:rPr lang="en-CA" u="sng" dirty="0" smtClean="0"/>
              <a:t>SD41 </a:t>
            </a:r>
            <a:r>
              <a:rPr lang="en-CA" u="sng" dirty="0"/>
              <a:t>Literacy Blog: </a:t>
            </a:r>
            <a:r>
              <a:rPr lang="en-CA" u="sng" dirty="0">
                <a:hlinkClick r:id="rId5"/>
              </a:rPr>
              <a:t>http://blogs.sd41.bc.ca/literacy</a:t>
            </a:r>
            <a:r>
              <a:rPr lang="en-CA" u="sng" dirty="0" smtClean="0">
                <a:hlinkClick r:id="rId5"/>
              </a:rPr>
              <a:t>/</a:t>
            </a:r>
            <a:endParaRPr lang="en-CA" u="sng" dirty="0" smtClean="0"/>
          </a:p>
          <a:p>
            <a:endParaRPr lang="en-CA" u="sng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SD41 Math Blog (Find this PPT there): </a:t>
            </a:r>
            <a:r>
              <a:rPr lang="en-CA" dirty="0" smtClean="0">
                <a:hlinkClick r:id="rId6"/>
              </a:rPr>
              <a:t>https://blogs.sd41.bc.ca/math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SD41 Science Blog:  </a:t>
            </a:r>
            <a:r>
              <a:rPr lang="en-CA" dirty="0" smtClean="0">
                <a:hlinkClick r:id="rId7"/>
              </a:rPr>
              <a:t>http://blogs.sd41.bc.ca/science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165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Even More Links….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Resources from SD71: </a:t>
            </a:r>
            <a:r>
              <a:rPr lang="en-CA" u="sng" dirty="0">
                <a:hlinkClick r:id="rId2"/>
              </a:rPr>
              <a:t>http://www.learn71.ca/new-curriculum-draft/</a:t>
            </a:r>
            <a:endParaRPr lang="en-CA" dirty="0"/>
          </a:p>
          <a:p>
            <a:r>
              <a:rPr lang="en-CA" dirty="0"/>
              <a:t>Teach BC BCTF: </a:t>
            </a:r>
            <a:r>
              <a:rPr lang="en-CA" u="sng" dirty="0">
                <a:hlinkClick r:id="rId3"/>
              </a:rPr>
              <a:t>https://teachbc.bctf.ca/</a:t>
            </a:r>
            <a:endParaRPr lang="en-CA" dirty="0"/>
          </a:p>
          <a:p>
            <a:r>
              <a:rPr lang="en-CA" dirty="0"/>
              <a:t>Social Studies Resources: </a:t>
            </a:r>
            <a:r>
              <a:rPr lang="en-CA" u="sng" dirty="0">
                <a:hlinkClick r:id="rId4"/>
              </a:rPr>
              <a:t>http://www.thielmann.ca/new-bc-curriculum.html</a:t>
            </a:r>
            <a:endParaRPr lang="en-CA" dirty="0"/>
          </a:p>
          <a:p>
            <a:endParaRPr lang="en-CA" dirty="0"/>
          </a:p>
          <a:p>
            <a:r>
              <a:rPr lang="en-CA" dirty="0"/>
              <a:t> </a:t>
            </a:r>
            <a:r>
              <a:rPr lang="en-CA" dirty="0" smtClean="0"/>
              <a:t>Shelley </a:t>
            </a:r>
            <a:r>
              <a:rPr lang="en-CA" dirty="0"/>
              <a:t>Moore Templates:  </a:t>
            </a:r>
            <a:r>
              <a:rPr lang="en-CA" dirty="0">
                <a:hlinkClick r:id="rId5"/>
              </a:rPr>
              <a:t>https://blogsomemoore.com/shout-outs/templates</a:t>
            </a:r>
            <a:r>
              <a:rPr lang="en-CA" dirty="0" smtClean="0">
                <a:hlinkClick r:id="rId5"/>
              </a:rPr>
              <a:t>/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Understanding BY Design Resources</a:t>
            </a:r>
          </a:p>
          <a:p>
            <a:r>
              <a:rPr lang="en-CA" dirty="0"/>
              <a:t>Grant Wiggins Videos:  </a:t>
            </a:r>
            <a:r>
              <a:rPr lang="en-CA" u="sng" dirty="0">
                <a:hlinkClick r:id="rId6"/>
              </a:rPr>
              <a:t>https://www.youtube.com/v/4isSHf3SBuQ</a:t>
            </a:r>
            <a:endParaRPr lang="en-CA" dirty="0"/>
          </a:p>
          <a:p>
            <a:r>
              <a:rPr lang="en-CA" dirty="0"/>
              <a:t>UBD resources: </a:t>
            </a:r>
            <a:r>
              <a:rPr lang="en-CA" u="sng" dirty="0">
                <a:hlinkClick r:id="rId7"/>
              </a:rPr>
              <a:t>http://www.ascd.org/research-a-topic/understanding-by-design-resources.aspx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OISE lesson planning link: </a:t>
            </a:r>
            <a:r>
              <a:rPr lang="en-CA" u="sng" dirty="0">
                <a:hlinkClick r:id="rId8"/>
              </a:rPr>
              <a:t>http://supo.oise.utoronto.ca/Forms_Resources/Lesson_Plan_Templates/index.html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563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Brainteaser:  Can you answer these questions?</a:t>
            </a:r>
            <a:endParaRPr lang="en-C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t="20468" r="16295" b="28366"/>
          <a:stretch/>
        </p:blipFill>
        <p:spPr bwMode="auto">
          <a:xfrm>
            <a:off x="1769861" y="1844825"/>
            <a:ext cx="7556517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1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19191" cy="6128440"/>
          </a:xfrm>
        </p:spPr>
        <p:txBody>
          <a:bodyPr>
            <a:normAutofit/>
          </a:bodyPr>
          <a:lstStyle/>
          <a:p>
            <a:r>
              <a:rPr lang="en-CA" dirty="0"/>
              <a:t>Take a moment to think about a powerful learning moment from your own elementary or secondary school experience.  Write it down and make a snowball.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0" y="2252870"/>
            <a:ext cx="3205989" cy="2705053"/>
          </a:xfrm>
        </p:spPr>
      </p:pic>
    </p:spTree>
    <p:extLst>
      <p:ext uri="{BB962C8B-B14F-4D97-AF65-F5344CB8AC3E}">
        <p14:creationId xmlns:p14="http://schemas.microsoft.com/office/powerpoint/2010/main" val="22868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Sm5xF-UYgd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0888" y="365125"/>
            <a:ext cx="10980737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1" y="-400301"/>
            <a:ext cx="11147474" cy="8998449"/>
          </a:xfrm>
        </p:spPr>
      </p:pic>
    </p:spTree>
    <p:extLst>
      <p:ext uri="{BB962C8B-B14F-4D97-AF65-F5344CB8AC3E}">
        <p14:creationId xmlns:p14="http://schemas.microsoft.com/office/powerpoint/2010/main" val="2992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-32440"/>
            <a:ext cx="8774442" cy="68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380" y="2148995"/>
            <a:ext cx="9809855" cy="2674796"/>
          </a:xfrm>
        </p:spPr>
        <p:txBody>
          <a:bodyPr/>
          <a:lstStyle/>
          <a:p>
            <a:r>
              <a:rPr lang="en-CA" sz="6000" dirty="0"/>
              <a:t>Competencies are the goals, content is the vehicle.</a:t>
            </a:r>
          </a:p>
        </p:txBody>
      </p:sp>
    </p:spTree>
    <p:extLst>
      <p:ext uri="{BB962C8B-B14F-4D97-AF65-F5344CB8AC3E}">
        <p14:creationId xmlns:p14="http://schemas.microsoft.com/office/powerpoint/2010/main" val="3261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UNIVERSAL THEMES AND GENERALIZATIONS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934308" y="1846386"/>
            <a:ext cx="73855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1</a:t>
            </a:r>
            <a:r>
              <a:rPr lang="en-CA" dirty="0"/>
              <a:t>. Change</a:t>
            </a:r>
          </a:p>
          <a:p>
            <a:r>
              <a:rPr lang="en-CA" dirty="0"/>
              <a:t>2. Conflict</a:t>
            </a:r>
          </a:p>
          <a:p>
            <a:r>
              <a:rPr lang="en-CA" dirty="0"/>
              <a:t>3. Exploration</a:t>
            </a:r>
          </a:p>
          <a:p>
            <a:r>
              <a:rPr lang="en-CA" dirty="0"/>
              <a:t>4. Force or Influence</a:t>
            </a:r>
          </a:p>
          <a:p>
            <a:r>
              <a:rPr lang="en-CA" dirty="0"/>
              <a:t>5. Patterns</a:t>
            </a:r>
          </a:p>
          <a:p>
            <a:r>
              <a:rPr lang="en-CA" dirty="0"/>
              <a:t>6. Order vs Chaos</a:t>
            </a:r>
          </a:p>
          <a:p>
            <a:r>
              <a:rPr lang="en-CA" dirty="0"/>
              <a:t>7. Power</a:t>
            </a:r>
          </a:p>
          <a:p>
            <a:r>
              <a:rPr lang="en-CA" dirty="0"/>
              <a:t>8. Structure</a:t>
            </a:r>
          </a:p>
          <a:p>
            <a:r>
              <a:rPr lang="en-CA" dirty="0"/>
              <a:t>9. Relationships</a:t>
            </a:r>
          </a:p>
          <a:p>
            <a:r>
              <a:rPr lang="en-CA" dirty="0"/>
              <a:t>10. Systems</a:t>
            </a:r>
          </a:p>
          <a:p>
            <a:r>
              <a:rPr lang="en-CA" dirty="0"/>
              <a:t>11. Adaptation</a:t>
            </a:r>
          </a:p>
        </p:txBody>
      </p:sp>
    </p:spTree>
    <p:extLst>
      <p:ext uri="{BB962C8B-B14F-4D97-AF65-F5344CB8AC3E}">
        <p14:creationId xmlns:p14="http://schemas.microsoft.com/office/powerpoint/2010/main" val="200210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Interdisciplinary Planning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4" y="1433146"/>
            <a:ext cx="5354514" cy="4246685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Start with a theme</a:t>
            </a:r>
          </a:p>
          <a:p>
            <a:r>
              <a:rPr lang="en-CA" dirty="0" smtClean="0"/>
              <a:t>Group the BIG IDEAS from the curriculum around the themes and concepts</a:t>
            </a:r>
          </a:p>
          <a:p>
            <a:r>
              <a:rPr lang="en-CA" dirty="0" smtClean="0"/>
              <a:t>Add in the learning standards and curricular competencies</a:t>
            </a:r>
          </a:p>
          <a:p>
            <a:r>
              <a:rPr lang="en-CA" dirty="0" smtClean="0"/>
              <a:t>Choose one of these groupings to build a unit around</a:t>
            </a:r>
          </a:p>
          <a:p>
            <a:r>
              <a:rPr lang="en-CA" dirty="0" smtClean="0"/>
              <a:t>Consider the UDL principles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sz="1200" dirty="0" smtClean="0"/>
              <a:t>From </a:t>
            </a:r>
            <a:r>
              <a:rPr lang="en-CA" sz="1200" dirty="0" err="1" smtClean="0"/>
              <a:t>DeTerra</a:t>
            </a:r>
            <a:r>
              <a:rPr lang="en-CA" sz="1200" dirty="0" smtClean="0"/>
              <a:t> and Carson, 2016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18140" r="38581" b="26566"/>
          <a:stretch/>
        </p:blipFill>
        <p:spPr bwMode="auto">
          <a:xfrm>
            <a:off x="5910436" y="1617785"/>
            <a:ext cx="5748163" cy="44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657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6333</TotalTime>
  <Words>249</Words>
  <Application>Microsoft Office PowerPoint</Application>
  <PresentationFormat>Custom</PresentationFormat>
  <Paragraphs>57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Ion</vt:lpstr>
      <vt:lpstr>1_Ion</vt:lpstr>
      <vt:lpstr>2_Ion</vt:lpstr>
      <vt:lpstr>Unit Planning </vt:lpstr>
      <vt:lpstr>Brainteaser:  Can you answer these questions?</vt:lpstr>
      <vt:lpstr>Take a moment to think about a powerful learning moment from your own elementary or secondary school experience.  Write it down and make a snowball.</vt:lpstr>
      <vt:lpstr>PowerPoint Presentation</vt:lpstr>
      <vt:lpstr>PowerPoint Presentation</vt:lpstr>
      <vt:lpstr>PowerPoint Presentation</vt:lpstr>
      <vt:lpstr>Competencies are the goals, content is the vehicle.</vt:lpstr>
      <vt:lpstr>UNIVERSAL THEMES AND GENERALIZATIONS  </vt:lpstr>
      <vt:lpstr>Interdisciplinary Planning</vt:lpstr>
      <vt:lpstr>From S. Moore https://blogsomemoore.files.wordpress.com/2015/02/burnaby.pdf</vt:lpstr>
      <vt:lpstr>PowerPoint Presentation</vt:lpstr>
      <vt:lpstr>Things to consider</vt:lpstr>
      <vt:lpstr>Links for the New Curriculum</vt:lpstr>
      <vt:lpstr>Even More Links….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Planning</dc:title>
  <dc:creator>Donna</dc:creator>
  <cp:lastModifiedBy>Donna</cp:lastModifiedBy>
  <cp:revision>21</cp:revision>
  <dcterms:created xsi:type="dcterms:W3CDTF">2016-08-31T04:46:21Z</dcterms:created>
  <dcterms:modified xsi:type="dcterms:W3CDTF">2018-08-30T14:41:17Z</dcterms:modified>
</cp:coreProperties>
</file>