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6" r:id="rId2"/>
    <p:sldId id="273" r:id="rId3"/>
    <p:sldId id="266" r:id="rId4"/>
    <p:sldId id="257" r:id="rId5"/>
    <p:sldId id="269" r:id="rId6"/>
    <p:sldId id="258" r:id="rId7"/>
    <p:sldId id="260" r:id="rId8"/>
    <p:sldId id="270" r:id="rId9"/>
    <p:sldId id="271" r:id="rId10"/>
    <p:sldId id="274" r:id="rId11"/>
    <p:sldId id="272" r:id="rId12"/>
    <p:sldId id="268" r:id="rId13"/>
    <p:sldId id="263" r:id="rId14"/>
    <p:sldId id="264" r:id="rId15"/>
    <p:sldId id="265"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6" d="100"/>
          <a:sy n="116" d="100"/>
        </p:scale>
        <p:origin x="10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D0A878-C8F9-4DC9-8DD5-BB0133A0D553}" type="datetimeFigureOut">
              <a:rPr lang="en-CA" smtClean="0"/>
              <a:t>2018-05-07</a:t>
            </a:fld>
            <a:endParaRPr lang="en-CA"/>
          </a:p>
        </p:txBody>
      </p:sp>
      <p:sp>
        <p:nvSpPr>
          <p:cNvPr id="5" name="Footer Placeholder 4"/>
          <p:cNvSpPr>
            <a:spLocks noGrp="1"/>
          </p:cNvSpPr>
          <p:nvPr>
            <p:ph type="ftr" sz="quarter" idx="11"/>
          </p:nvPr>
        </p:nvSpPr>
        <p:spPr/>
        <p:txBody>
          <a:bodyPr/>
          <a:lstStyle/>
          <a:p>
            <a:endParaRPr lang="en-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321498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0A878-C8F9-4DC9-8DD5-BB0133A0D553}" type="datetimeFigureOut">
              <a:rPr lang="en-CA" smtClean="0"/>
              <a:t>2018-05-07</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178072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0A878-C8F9-4DC9-8DD5-BB0133A0D553}" type="datetimeFigureOut">
              <a:rPr lang="en-CA" smtClean="0"/>
              <a:t>2018-05-07</a:t>
            </a:fld>
            <a:endParaRPr lang="en-CA"/>
          </a:p>
        </p:txBody>
      </p:sp>
      <p:sp>
        <p:nvSpPr>
          <p:cNvPr id="5" name="Footer Placeholder 4"/>
          <p:cNvSpPr>
            <a:spLocks noGrp="1"/>
          </p:cNvSpPr>
          <p:nvPr>
            <p:ph type="ftr" sz="quarter" idx="11"/>
          </p:nvPr>
        </p:nvSpPr>
        <p:spPr/>
        <p:txBody>
          <a:bodyPr/>
          <a:lstStyle/>
          <a:p>
            <a:endParaRPr lang="en-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359765-98E8-4ACD-B8EF-A5EE737DA4EF}" type="slidenum">
              <a:rPr lang="en-CA" smtClean="0"/>
              <a:t>‹#›</a:t>
            </a:fld>
            <a:endParaRPr lang="en-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20791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5D0A878-C8F9-4DC9-8DD5-BB0133A0D553}" type="datetimeFigureOut">
              <a:rPr lang="en-CA" smtClean="0"/>
              <a:t>2018-05-07</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273063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5D0A878-C8F9-4DC9-8DD5-BB0133A0D553}" type="datetimeFigureOut">
              <a:rPr lang="en-CA" smtClean="0"/>
              <a:t>2018-05-07</a:t>
            </a:fld>
            <a:endParaRPr lang="en-CA"/>
          </a:p>
        </p:txBody>
      </p:sp>
      <p:sp>
        <p:nvSpPr>
          <p:cNvPr id="6" name="Footer Placeholder 5"/>
          <p:cNvSpPr>
            <a:spLocks noGrp="1"/>
          </p:cNvSpPr>
          <p:nvPr>
            <p:ph type="ftr" sz="quarter" idx="11"/>
          </p:nvPr>
        </p:nvSpPr>
        <p:spPr/>
        <p:txBody>
          <a:bodyPr/>
          <a:lstStyle/>
          <a:p>
            <a:endParaRPr lang="en-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359765-98E8-4ACD-B8EF-A5EE737DA4EF}" type="slidenum">
              <a:rPr lang="en-CA" smtClean="0"/>
              <a:t>‹#›</a:t>
            </a:fld>
            <a:endParaRPr lang="en-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8348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5D0A878-C8F9-4DC9-8DD5-BB0133A0D553}" type="datetimeFigureOut">
              <a:rPr lang="en-CA" smtClean="0"/>
              <a:t>2018-05-07</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2647540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D0A878-C8F9-4DC9-8DD5-BB0133A0D553}" type="datetimeFigureOut">
              <a:rPr lang="en-CA" smtClean="0"/>
              <a:t>2018-05-07</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3914020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D0A878-C8F9-4DC9-8DD5-BB0133A0D553}" type="datetimeFigureOut">
              <a:rPr lang="en-CA" smtClean="0"/>
              <a:t>2018-05-07</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76423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D0A878-C8F9-4DC9-8DD5-BB0133A0D553}" type="datetimeFigureOut">
              <a:rPr lang="en-CA" smtClean="0"/>
              <a:t>2018-05-07</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14585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0A878-C8F9-4DC9-8DD5-BB0133A0D553}" type="datetimeFigureOut">
              <a:rPr lang="en-CA" smtClean="0"/>
              <a:t>2018-05-07</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182626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D0A878-C8F9-4DC9-8DD5-BB0133A0D553}" type="datetimeFigureOut">
              <a:rPr lang="en-CA" smtClean="0"/>
              <a:t>2018-05-07</a:t>
            </a:fld>
            <a:endParaRPr lang="en-CA"/>
          </a:p>
        </p:txBody>
      </p:sp>
      <p:sp>
        <p:nvSpPr>
          <p:cNvPr id="6" name="Footer Placeholder 5"/>
          <p:cNvSpPr>
            <a:spLocks noGrp="1"/>
          </p:cNvSpPr>
          <p:nvPr>
            <p:ph type="ftr" sz="quarter" idx="11"/>
          </p:nvPr>
        </p:nvSpPr>
        <p:spPr/>
        <p:txBody>
          <a:bodyPr/>
          <a:lstStyle/>
          <a:p>
            <a:endParaRPr lang="en-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36385126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D0A878-C8F9-4DC9-8DD5-BB0133A0D553}" type="datetimeFigureOut">
              <a:rPr lang="en-CA" smtClean="0"/>
              <a:t>2018-05-07</a:t>
            </a:fld>
            <a:endParaRPr lang="en-CA"/>
          </a:p>
        </p:txBody>
      </p:sp>
      <p:sp>
        <p:nvSpPr>
          <p:cNvPr id="8" name="Footer Placeholder 7"/>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23082288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D0A878-C8F9-4DC9-8DD5-BB0133A0D553}" type="datetimeFigureOut">
              <a:rPr lang="en-CA" smtClean="0"/>
              <a:t>2018-05-07</a:t>
            </a:fld>
            <a:endParaRPr lang="en-CA"/>
          </a:p>
        </p:txBody>
      </p:sp>
      <p:sp>
        <p:nvSpPr>
          <p:cNvPr id="4" name="Footer Placeholder 3"/>
          <p:cNvSpPr>
            <a:spLocks noGrp="1"/>
          </p:cNvSpPr>
          <p:nvPr>
            <p:ph type="ftr" sz="quarter" idx="11"/>
          </p:nvPr>
        </p:nvSpPr>
        <p:spPr/>
        <p:txBody>
          <a:bodyPr/>
          <a:lstStyle/>
          <a:p>
            <a:endParaRPr lang="en-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265189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0A878-C8F9-4DC9-8DD5-BB0133A0D553}" type="datetimeFigureOut">
              <a:rPr lang="en-CA" smtClean="0"/>
              <a:t>2018-05-07</a:t>
            </a:fld>
            <a:endParaRPr lang="en-CA"/>
          </a:p>
        </p:txBody>
      </p:sp>
      <p:sp>
        <p:nvSpPr>
          <p:cNvPr id="3" name="Footer Placeholder 2"/>
          <p:cNvSpPr>
            <a:spLocks noGrp="1"/>
          </p:cNvSpPr>
          <p:nvPr>
            <p:ph type="ftr" sz="quarter" idx="11"/>
          </p:nvPr>
        </p:nvSpPr>
        <p:spPr/>
        <p:txBody>
          <a:bodyPr/>
          <a:lstStyle/>
          <a:p>
            <a:endParaRPr lang="en-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405500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0A878-C8F9-4DC9-8DD5-BB0133A0D553}" type="datetimeFigureOut">
              <a:rPr lang="en-CA" smtClean="0"/>
              <a:t>2018-05-07</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18987114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0A878-C8F9-4DC9-8DD5-BB0133A0D553}" type="datetimeFigureOut">
              <a:rPr lang="en-CA" smtClean="0"/>
              <a:t>2018-05-07</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359765-98E8-4ACD-B8EF-A5EE737DA4EF}" type="slidenum">
              <a:rPr lang="en-CA" smtClean="0"/>
              <a:t>‹#›</a:t>
            </a:fld>
            <a:endParaRPr lang="en-CA"/>
          </a:p>
        </p:txBody>
      </p:sp>
    </p:spTree>
    <p:extLst>
      <p:ext uri="{BB962C8B-B14F-4D97-AF65-F5344CB8AC3E}">
        <p14:creationId xmlns:p14="http://schemas.microsoft.com/office/powerpoint/2010/main" val="250646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5D0A878-C8F9-4DC9-8DD5-BB0133A0D553}" type="datetimeFigureOut">
              <a:rPr lang="en-CA" smtClean="0"/>
              <a:t>2018-05-07</a:t>
            </a:fld>
            <a:endParaRPr lang="en-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5359765-98E8-4ACD-B8EF-A5EE737DA4EF}" type="slidenum">
              <a:rPr lang="en-CA" smtClean="0"/>
              <a:t>‹#›</a:t>
            </a:fld>
            <a:endParaRPr lang="en-CA"/>
          </a:p>
        </p:txBody>
      </p:sp>
    </p:spTree>
    <p:extLst>
      <p:ext uri="{BB962C8B-B14F-4D97-AF65-F5344CB8AC3E}">
        <p14:creationId xmlns:p14="http://schemas.microsoft.com/office/powerpoint/2010/main" val="166379778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eterliljedahl.com/teachers/numeracy-tasks" TargetMode="External"/><Relationship Id="rId2" Type="http://schemas.openxmlformats.org/officeDocument/2006/relationships/hyperlink" Target="https://curriculum.gov.bc.ca/provincial-assessment/graduation/numeracy" TargetMode="External"/><Relationship Id="rId1" Type="http://schemas.openxmlformats.org/officeDocument/2006/relationships/slideLayout" Target="../slideLayouts/slideLayout2.xml"/><Relationship Id="rId6" Type="http://schemas.openxmlformats.org/officeDocument/2006/relationships/hyperlink" Target="https://www.youcubed.org/tasks/" TargetMode="External"/><Relationship Id="rId5" Type="http://schemas.openxmlformats.org/officeDocument/2006/relationships/hyperlink" Target="https://nrich.maths.org/frontpage" TargetMode="External"/><Relationship Id="rId4" Type="http://schemas.openxmlformats.org/officeDocument/2006/relationships/hyperlink" Target="http://www.bcamt.ca/weeklymathtask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0605" y="1136822"/>
            <a:ext cx="4506099" cy="3640560"/>
          </a:xfrm>
        </p:spPr>
        <p:txBody>
          <a:bodyPr>
            <a:normAutofit/>
          </a:bodyPr>
          <a:lstStyle/>
          <a:p>
            <a:r>
              <a:rPr lang="en-CA" dirty="0" smtClean="0"/>
              <a:t>Numeracy Assessment Learning Team</a:t>
            </a:r>
            <a:endParaRPr lang="en-CA" dirty="0"/>
          </a:p>
        </p:txBody>
      </p:sp>
      <p:sp>
        <p:nvSpPr>
          <p:cNvPr id="3" name="Subtitle 2"/>
          <p:cNvSpPr>
            <a:spLocks noGrp="1"/>
          </p:cNvSpPr>
          <p:nvPr>
            <p:ph type="subTitle" idx="1"/>
          </p:nvPr>
        </p:nvSpPr>
        <p:spPr/>
        <p:txBody>
          <a:bodyPr/>
          <a:lstStyle/>
          <a:p>
            <a:r>
              <a:rPr lang="en-CA" dirty="0" smtClean="0"/>
              <a:t>May 8, 2018</a:t>
            </a:r>
          </a:p>
          <a:p>
            <a:r>
              <a:rPr lang="en-CA" dirty="0" smtClean="0"/>
              <a:t>Donna Morgan, Ma/</a:t>
            </a:r>
            <a:r>
              <a:rPr lang="en-CA" dirty="0" err="1" smtClean="0"/>
              <a:t>Sc</a:t>
            </a:r>
            <a:r>
              <a:rPr lang="en-CA" dirty="0" smtClean="0"/>
              <a:t> Consultant</a:t>
            </a:r>
            <a:endParaRPr lang="en-CA" dirty="0"/>
          </a:p>
        </p:txBody>
      </p:sp>
      <p:pic>
        <p:nvPicPr>
          <p:cNvPr id="4" name="Picture 3"/>
          <p:cNvPicPr>
            <a:picLocks noChangeAspect="1"/>
          </p:cNvPicPr>
          <p:nvPr/>
        </p:nvPicPr>
        <p:blipFill>
          <a:blip r:embed="rId2"/>
          <a:stretch>
            <a:fillRect/>
          </a:stretch>
        </p:blipFill>
        <p:spPr>
          <a:xfrm>
            <a:off x="6985408" y="712572"/>
            <a:ext cx="4003868" cy="4575849"/>
          </a:xfrm>
          <a:prstGeom prst="rect">
            <a:avLst/>
          </a:prstGeom>
        </p:spPr>
      </p:pic>
    </p:spTree>
    <p:extLst>
      <p:ext uri="{BB962C8B-B14F-4D97-AF65-F5344CB8AC3E}">
        <p14:creationId xmlns:p14="http://schemas.microsoft.com/office/powerpoint/2010/main" val="933597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676" t="13038" r="30878" b="26846"/>
          <a:stretch/>
        </p:blipFill>
        <p:spPr>
          <a:xfrm>
            <a:off x="3739978" y="914400"/>
            <a:ext cx="6219568" cy="5470416"/>
          </a:xfrm>
          <a:prstGeom prst="rect">
            <a:avLst/>
          </a:prstGeom>
        </p:spPr>
      </p:pic>
    </p:spTree>
    <p:extLst>
      <p:ext uri="{BB962C8B-B14F-4D97-AF65-F5344CB8AC3E}">
        <p14:creationId xmlns:p14="http://schemas.microsoft.com/office/powerpoint/2010/main" val="259644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 task</a:t>
            </a:r>
            <a:endParaRPr lang="en-US" dirty="0"/>
          </a:p>
        </p:txBody>
      </p:sp>
      <p:sp>
        <p:nvSpPr>
          <p:cNvPr id="3" name="Content Placeholder 2"/>
          <p:cNvSpPr>
            <a:spLocks noGrp="1"/>
          </p:cNvSpPr>
          <p:nvPr>
            <p:ph idx="1"/>
          </p:nvPr>
        </p:nvSpPr>
        <p:spPr>
          <a:xfrm>
            <a:off x="1532238" y="1507523"/>
            <a:ext cx="10165492" cy="4934465"/>
          </a:xfrm>
        </p:spPr>
        <p:txBody>
          <a:bodyPr>
            <a:noAutofit/>
          </a:bodyPr>
          <a:lstStyle/>
          <a:p>
            <a:r>
              <a:rPr lang="en-US" sz="2400" dirty="0" smtClean="0"/>
              <a:t>Get together in groups with people in the same/similar curricular areas.</a:t>
            </a:r>
          </a:p>
          <a:p>
            <a:r>
              <a:rPr lang="en-US" sz="2400" dirty="0" smtClean="0"/>
              <a:t>Discuss places within your 8-10 curriculum that are a good fit for a numeracy task</a:t>
            </a:r>
          </a:p>
          <a:p>
            <a:r>
              <a:rPr lang="en-US" sz="2400" dirty="0" smtClean="0"/>
              <a:t>Plan what kinds of numeracy tasks you might consider designing</a:t>
            </a:r>
          </a:p>
          <a:p>
            <a:endParaRPr lang="en-US" sz="2400" dirty="0"/>
          </a:p>
          <a:p>
            <a:r>
              <a:rPr lang="en-US" sz="2400" dirty="0" smtClean="0"/>
              <a:t>GOAL:  To have 2-4 numeracy tasks for Grade 8, 9 and 10 so that students have some practice.  These tasks match different curricular areas, and meet the design criteria as discussed.</a:t>
            </a:r>
            <a:endParaRPr lang="en-US" sz="2400" dirty="0"/>
          </a:p>
        </p:txBody>
      </p:sp>
    </p:spTree>
    <p:extLst>
      <p:ext uri="{BB962C8B-B14F-4D97-AF65-F5344CB8AC3E}">
        <p14:creationId xmlns:p14="http://schemas.microsoft.com/office/powerpoint/2010/main" val="39740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1814854" y="1264555"/>
            <a:ext cx="9157945" cy="4802659"/>
          </a:xfrm>
        </p:spPr>
        <p:txBody>
          <a:bodyPr>
            <a:normAutofit lnSpcReduction="10000"/>
          </a:bodyPr>
          <a:lstStyle/>
          <a:p>
            <a:pPr marL="0" indent="0">
              <a:buNone/>
            </a:pPr>
            <a:r>
              <a:rPr lang="en-CA" dirty="0" smtClean="0"/>
              <a:t>The exam website includes details and videos to help students: </a:t>
            </a:r>
            <a:endParaRPr lang="en-CA" dirty="0"/>
          </a:p>
          <a:p>
            <a:pPr marL="0" indent="0">
              <a:buNone/>
            </a:pPr>
            <a:r>
              <a:rPr lang="en-CA" dirty="0">
                <a:hlinkClick r:id="rId2"/>
              </a:rPr>
              <a:t>https://</a:t>
            </a:r>
            <a:r>
              <a:rPr lang="en-CA" dirty="0" smtClean="0">
                <a:hlinkClick r:id="rId2"/>
              </a:rPr>
              <a:t>curriculum.gov.bc.ca/provincial-assessment/graduation/numeracy</a:t>
            </a:r>
            <a:endParaRPr lang="en-CA" dirty="0" smtClean="0"/>
          </a:p>
          <a:p>
            <a:pPr marL="0" indent="0">
              <a:buNone/>
            </a:pPr>
            <a:r>
              <a:rPr lang="en-CA" sz="2000" dirty="0" smtClean="0"/>
              <a:t>Peter </a:t>
            </a:r>
            <a:r>
              <a:rPr lang="en-CA" sz="2000" dirty="0" err="1" smtClean="0"/>
              <a:t>Liljedahl</a:t>
            </a:r>
            <a:r>
              <a:rPr lang="en-CA" sz="2000" dirty="0"/>
              <a:t>: </a:t>
            </a:r>
            <a:endParaRPr lang="en-CA" sz="2000" dirty="0" smtClean="0"/>
          </a:p>
          <a:p>
            <a:pPr marL="0" indent="0">
              <a:buNone/>
            </a:pPr>
            <a:r>
              <a:rPr lang="en-CA" sz="2000" dirty="0" smtClean="0">
                <a:hlinkClick r:id="rId3"/>
              </a:rPr>
              <a:t>http</a:t>
            </a:r>
            <a:r>
              <a:rPr lang="en-CA" sz="2000" dirty="0">
                <a:hlinkClick r:id="rId3"/>
              </a:rPr>
              <a:t>://</a:t>
            </a:r>
            <a:r>
              <a:rPr lang="en-CA" sz="2000" dirty="0" smtClean="0">
                <a:hlinkClick r:id="rId3"/>
              </a:rPr>
              <a:t>www.peterliljedahl.com/teachers/numeracy-tasks</a:t>
            </a:r>
            <a:endParaRPr lang="en-CA" sz="2000" dirty="0" smtClean="0"/>
          </a:p>
          <a:p>
            <a:pPr marL="0" indent="0">
              <a:buNone/>
            </a:pPr>
            <a:r>
              <a:rPr lang="en-CA" sz="2000" dirty="0" smtClean="0"/>
              <a:t>BCAMT Weekly Tasks:</a:t>
            </a:r>
          </a:p>
          <a:p>
            <a:pPr marL="0" indent="0">
              <a:buNone/>
            </a:pPr>
            <a:r>
              <a:rPr lang="en-US" dirty="0">
                <a:hlinkClick r:id="rId4"/>
              </a:rPr>
              <a:t>http://www.bcamt.ca/weeklymathtasks</a:t>
            </a:r>
            <a:r>
              <a:rPr lang="en-US" dirty="0" smtClean="0">
                <a:hlinkClick r:id="rId4"/>
              </a:rPr>
              <a:t>/</a:t>
            </a:r>
            <a:endParaRPr lang="en-US" dirty="0" smtClean="0"/>
          </a:p>
          <a:p>
            <a:pPr marL="0" indent="0">
              <a:buNone/>
            </a:pPr>
            <a:r>
              <a:rPr lang="en-US" dirty="0" smtClean="0"/>
              <a:t>NRICH </a:t>
            </a:r>
            <a:r>
              <a:rPr lang="en-US" dirty="0" err="1" smtClean="0"/>
              <a:t>Maths</a:t>
            </a:r>
            <a:endParaRPr lang="en-US" dirty="0" smtClean="0"/>
          </a:p>
          <a:p>
            <a:pPr marL="0" indent="0">
              <a:buNone/>
            </a:pPr>
            <a:r>
              <a:rPr lang="en-US" dirty="0">
                <a:hlinkClick r:id="rId5"/>
              </a:rPr>
              <a:t>https://</a:t>
            </a:r>
            <a:r>
              <a:rPr lang="en-US" dirty="0" smtClean="0">
                <a:hlinkClick r:id="rId5"/>
              </a:rPr>
              <a:t>nrich.maths.org/frontpage</a:t>
            </a:r>
            <a:endParaRPr lang="en-US" dirty="0" smtClean="0"/>
          </a:p>
          <a:p>
            <a:pPr marL="0" indent="0">
              <a:buNone/>
            </a:pPr>
            <a:r>
              <a:rPr lang="en-US" dirty="0" err="1" smtClean="0"/>
              <a:t>YouCubed</a:t>
            </a:r>
            <a:endParaRPr lang="en-US" dirty="0" smtClean="0"/>
          </a:p>
          <a:p>
            <a:pPr marL="0" indent="0">
              <a:buNone/>
            </a:pPr>
            <a:r>
              <a:rPr lang="en-US" dirty="0">
                <a:hlinkClick r:id="rId6"/>
              </a:rPr>
              <a:t>https://www.youcubed.org/tasks</a:t>
            </a:r>
            <a:r>
              <a:rPr lang="en-US" dirty="0" smtClean="0">
                <a:hlinkClick r:id="rId6"/>
              </a:rPr>
              <a:t>/</a:t>
            </a:r>
            <a:endParaRPr lang="en-US" dirty="0" smtClean="0"/>
          </a:p>
          <a:p>
            <a:pPr marL="0" indent="0">
              <a:buNone/>
            </a:pPr>
            <a:endParaRPr lang="en-US" dirty="0"/>
          </a:p>
          <a:p>
            <a:pPr marL="0" indent="0">
              <a:buNone/>
            </a:pPr>
            <a:r>
              <a:rPr lang="en-US" dirty="0" smtClean="0"/>
              <a:t>Thanks to BNSS teachers Jenny Young and Jodi Drake for sharing their </a:t>
            </a:r>
            <a:r>
              <a:rPr lang="en-US" dirty="0" err="1" smtClean="0"/>
              <a:t>powerpoint</a:t>
            </a:r>
            <a:r>
              <a:rPr lang="en-US" dirty="0" smtClean="0"/>
              <a:t> with me (several slides on this one are from them)</a:t>
            </a:r>
            <a:endParaRPr lang="en-US" dirty="0"/>
          </a:p>
          <a:p>
            <a:endParaRPr lang="en-US" dirty="0"/>
          </a:p>
        </p:txBody>
      </p:sp>
    </p:spTree>
    <p:extLst>
      <p:ext uri="{BB962C8B-B14F-4D97-AF65-F5344CB8AC3E}">
        <p14:creationId xmlns:p14="http://schemas.microsoft.com/office/powerpoint/2010/main" val="4104707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Example – score of 4</a:t>
            </a:r>
            <a:endParaRPr lang="en-US" b="1" dirty="0"/>
          </a:p>
        </p:txBody>
      </p:sp>
      <p:pic>
        <p:nvPicPr>
          <p:cNvPr id="4" name="Content Placeholder 3"/>
          <p:cNvPicPr>
            <a:picLocks noGrp="1" noChangeAspect="1"/>
          </p:cNvPicPr>
          <p:nvPr>
            <p:ph idx="1"/>
          </p:nvPr>
        </p:nvPicPr>
        <p:blipFill>
          <a:blip r:embed="rId2"/>
          <a:stretch>
            <a:fillRect/>
          </a:stretch>
        </p:blipFill>
        <p:spPr>
          <a:xfrm>
            <a:off x="3773510" y="1356455"/>
            <a:ext cx="6046900" cy="5392076"/>
          </a:xfrm>
          <a:prstGeom prst="rect">
            <a:avLst/>
          </a:prstGeom>
        </p:spPr>
      </p:pic>
    </p:spTree>
    <p:extLst>
      <p:ext uri="{BB962C8B-B14F-4D97-AF65-F5344CB8AC3E}">
        <p14:creationId xmlns:p14="http://schemas.microsoft.com/office/powerpoint/2010/main" val="189645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Example – score of 3</a:t>
            </a:r>
            <a:endParaRPr lang="en-US" b="1" dirty="0"/>
          </a:p>
        </p:txBody>
      </p:sp>
      <p:pic>
        <p:nvPicPr>
          <p:cNvPr id="4" name="Content Placeholder 3"/>
          <p:cNvPicPr>
            <a:picLocks noGrp="1" noChangeAspect="1"/>
          </p:cNvPicPr>
          <p:nvPr>
            <p:ph idx="1"/>
          </p:nvPr>
        </p:nvPicPr>
        <p:blipFill>
          <a:blip r:embed="rId2"/>
          <a:stretch>
            <a:fillRect/>
          </a:stretch>
        </p:blipFill>
        <p:spPr>
          <a:xfrm>
            <a:off x="2882232" y="2082913"/>
            <a:ext cx="8333071" cy="3905765"/>
          </a:xfrm>
          <a:prstGeom prst="rect">
            <a:avLst/>
          </a:prstGeom>
        </p:spPr>
      </p:pic>
    </p:spTree>
    <p:extLst>
      <p:ext uri="{BB962C8B-B14F-4D97-AF65-F5344CB8AC3E}">
        <p14:creationId xmlns:p14="http://schemas.microsoft.com/office/powerpoint/2010/main" val="58062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Example – score of 2</a:t>
            </a:r>
            <a:endParaRPr lang="en-US" b="1" dirty="0"/>
          </a:p>
        </p:txBody>
      </p:sp>
      <p:pic>
        <p:nvPicPr>
          <p:cNvPr id="4" name="Content Placeholder 3"/>
          <p:cNvPicPr>
            <a:picLocks noGrp="1" noChangeAspect="1"/>
          </p:cNvPicPr>
          <p:nvPr>
            <p:ph idx="1"/>
          </p:nvPr>
        </p:nvPicPr>
        <p:blipFill>
          <a:blip r:embed="rId2"/>
          <a:stretch>
            <a:fillRect/>
          </a:stretch>
        </p:blipFill>
        <p:spPr>
          <a:xfrm>
            <a:off x="2387011" y="1490343"/>
            <a:ext cx="9323514" cy="4704395"/>
          </a:xfrm>
          <a:prstGeom prst="rect">
            <a:avLst/>
          </a:prstGeom>
        </p:spPr>
      </p:pic>
    </p:spTree>
    <p:extLst>
      <p:ext uri="{BB962C8B-B14F-4D97-AF65-F5344CB8AC3E}">
        <p14:creationId xmlns:p14="http://schemas.microsoft.com/office/powerpoint/2010/main" val="1283809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Moving forward…</a:t>
            </a:r>
            <a:endParaRPr lang="en-CA" b="1" dirty="0"/>
          </a:p>
        </p:txBody>
      </p:sp>
      <p:sp>
        <p:nvSpPr>
          <p:cNvPr id="3" name="Content Placeholder 2"/>
          <p:cNvSpPr>
            <a:spLocks noGrp="1"/>
          </p:cNvSpPr>
          <p:nvPr>
            <p:ph idx="1"/>
          </p:nvPr>
        </p:nvSpPr>
        <p:spPr/>
        <p:txBody>
          <a:bodyPr>
            <a:normAutofit/>
          </a:bodyPr>
          <a:lstStyle/>
          <a:p>
            <a:pPr>
              <a:lnSpc>
                <a:spcPct val="150000"/>
              </a:lnSpc>
            </a:pPr>
            <a:r>
              <a:rPr lang="en-CA" sz="2800" dirty="0" smtClean="0"/>
              <a:t>Completing and sharing some tasks</a:t>
            </a:r>
            <a:endParaRPr lang="en-CA" sz="2800" dirty="0" smtClean="0"/>
          </a:p>
        </p:txBody>
      </p:sp>
    </p:spTree>
    <p:extLst>
      <p:ext uri="{BB962C8B-B14F-4D97-AF65-F5344CB8AC3E}">
        <p14:creationId xmlns:p14="http://schemas.microsoft.com/office/powerpoint/2010/main" val="319236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We acknowledge the </a:t>
            </a:r>
            <a:r>
              <a:rPr lang="en-US" sz="2800" dirty="0" smtClean="0"/>
              <a:t>Coast Salish </a:t>
            </a:r>
            <a:r>
              <a:rPr lang="en-US" sz="2800" dirty="0" smtClean="0"/>
              <a:t>nations (</a:t>
            </a:r>
            <a:r>
              <a:rPr lang="en-US" sz="2800" dirty="0" err="1" smtClean="0"/>
              <a:t>Musqueam</a:t>
            </a:r>
            <a:r>
              <a:rPr lang="en-US" sz="2800" dirty="0" smtClean="0"/>
              <a:t>, Squamish and </a:t>
            </a:r>
            <a:r>
              <a:rPr lang="en-US" sz="2800" dirty="0" err="1" smtClean="0"/>
              <a:t>Tsleil-Waututh</a:t>
            </a:r>
            <a:r>
              <a:rPr lang="en-US" sz="2800" dirty="0" smtClean="0"/>
              <a:t>) on WHOSE </a:t>
            </a:r>
            <a:r>
              <a:rPr lang="en-US" sz="2800" dirty="0" err="1"/>
              <a:t>unceded</a:t>
            </a:r>
            <a:r>
              <a:rPr lang="en-US" sz="2800" dirty="0"/>
              <a:t> traditional territories </a:t>
            </a:r>
            <a:r>
              <a:rPr lang="en-US" sz="2800" dirty="0" smtClean="0"/>
              <a:t>WE TEACH, LEARN AND PLAY</a:t>
            </a:r>
            <a:endParaRPr lang="en-US" sz="2800" dirty="0"/>
          </a:p>
        </p:txBody>
      </p:sp>
      <p:pic>
        <p:nvPicPr>
          <p:cNvPr id="4" name="Content Placeholder 3"/>
          <p:cNvPicPr>
            <a:picLocks noGrp="1" noChangeAspect="1"/>
          </p:cNvPicPr>
          <p:nvPr>
            <p:ph idx="1"/>
          </p:nvPr>
        </p:nvPicPr>
        <p:blipFill>
          <a:blip r:embed="rId2"/>
          <a:stretch>
            <a:fillRect/>
          </a:stretch>
        </p:blipFill>
        <p:spPr>
          <a:xfrm>
            <a:off x="1330839" y="2683082"/>
            <a:ext cx="4329027" cy="3614738"/>
          </a:xfrm>
          <a:prstGeom prst="rect">
            <a:avLst/>
          </a:prstGeom>
        </p:spPr>
      </p:pic>
      <p:sp>
        <p:nvSpPr>
          <p:cNvPr id="5" name="Rectangle 4"/>
          <p:cNvSpPr/>
          <p:nvPr/>
        </p:nvSpPr>
        <p:spPr>
          <a:xfrm>
            <a:off x="5796429" y="3121924"/>
            <a:ext cx="4905954" cy="2585323"/>
          </a:xfrm>
          <a:prstGeom prst="rect">
            <a:avLst/>
          </a:prstGeom>
        </p:spPr>
        <p:txBody>
          <a:bodyPr wrap="square">
            <a:spAutoFit/>
          </a:bodyPr>
          <a:lstStyle/>
          <a:p>
            <a:r>
              <a:rPr lang="en-US" sz="5400" dirty="0" smtClean="0"/>
              <a:t>Mathematics </a:t>
            </a:r>
            <a:r>
              <a:rPr lang="en-US" sz="5400" dirty="0"/>
              <a:t>is not </a:t>
            </a:r>
            <a:r>
              <a:rPr lang="en-US" sz="5400" dirty="0" err="1" smtClean="0"/>
              <a:t>acultural</a:t>
            </a:r>
            <a:r>
              <a:rPr lang="en-US" sz="5400" dirty="0" smtClean="0"/>
              <a:t>.</a:t>
            </a:r>
            <a:endParaRPr lang="en-US" sz="5400" dirty="0"/>
          </a:p>
        </p:txBody>
      </p:sp>
    </p:spTree>
    <p:extLst>
      <p:ext uri="{BB962C8B-B14F-4D97-AF65-F5344CB8AC3E}">
        <p14:creationId xmlns:p14="http://schemas.microsoft.com/office/powerpoint/2010/main" val="3690097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What is Numeracy?</a:t>
            </a:r>
            <a:endParaRPr lang="en-CA" b="1" dirty="0"/>
          </a:p>
        </p:txBody>
      </p:sp>
      <p:sp>
        <p:nvSpPr>
          <p:cNvPr id="3" name="Content Placeholder 2"/>
          <p:cNvSpPr>
            <a:spLocks noGrp="1"/>
          </p:cNvSpPr>
          <p:nvPr>
            <p:ph idx="1"/>
          </p:nvPr>
        </p:nvSpPr>
        <p:spPr/>
        <p:txBody>
          <a:bodyPr>
            <a:normAutofit lnSpcReduction="10000"/>
          </a:bodyPr>
          <a:lstStyle/>
          <a:p>
            <a:pPr marL="0" indent="0" algn="ctr">
              <a:buNone/>
            </a:pPr>
            <a:endParaRPr lang="en-CA" sz="2800" dirty="0" smtClean="0"/>
          </a:p>
          <a:p>
            <a:pPr marL="0" lvl="0" indent="0">
              <a:buNone/>
            </a:pPr>
            <a:r>
              <a:rPr lang="en-CA" sz="3200" dirty="0"/>
              <a:t>Numeracy is defined as the ability, willingness, and perseverance to interpret and apply mathematical understanding to solve problems in contextualized situations, and to analyze and communicate these solutions in ways relevant to the given context</a:t>
            </a:r>
            <a:r>
              <a:rPr lang="en-CA" sz="3200" dirty="0" smtClean="0"/>
              <a:t>​.</a:t>
            </a:r>
            <a:endParaRPr lang="en-CA" sz="3200" dirty="0"/>
          </a:p>
          <a:p>
            <a:pPr marL="0" indent="0">
              <a:buNone/>
            </a:pPr>
            <a:endParaRPr lang="en-CA" sz="1600" dirty="0" smtClean="0"/>
          </a:p>
          <a:p>
            <a:pPr marL="0" indent="0">
              <a:buNone/>
            </a:pPr>
            <a:endParaRPr lang="en-CA" dirty="0"/>
          </a:p>
        </p:txBody>
      </p:sp>
    </p:spTree>
    <p:extLst>
      <p:ext uri="{BB962C8B-B14F-4D97-AF65-F5344CB8AC3E}">
        <p14:creationId xmlns:p14="http://schemas.microsoft.com/office/powerpoint/2010/main" val="2361250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Why focus on numeracy?</a:t>
            </a:r>
            <a:endParaRPr lang="en-CA" b="1" dirty="0"/>
          </a:p>
        </p:txBody>
      </p:sp>
      <p:sp>
        <p:nvSpPr>
          <p:cNvPr id="3" name="Content Placeholder 2"/>
          <p:cNvSpPr>
            <a:spLocks noGrp="1"/>
          </p:cNvSpPr>
          <p:nvPr>
            <p:ph idx="1"/>
          </p:nvPr>
        </p:nvSpPr>
        <p:spPr>
          <a:xfrm>
            <a:off x="2331308" y="1790700"/>
            <a:ext cx="9173304" cy="4618338"/>
          </a:xfrm>
        </p:spPr>
        <p:txBody>
          <a:bodyPr>
            <a:normAutofit/>
          </a:bodyPr>
          <a:lstStyle/>
          <a:p>
            <a:r>
              <a:rPr lang="en-CA" sz="2400" i="1" dirty="0"/>
              <a:t>… efforts to intensify attention to the traditional mathematics curriculum do not necessarily lead to increased competency with quantitative data and numbers. While perhaps surprising to many in the public, this conclusion follows from a simple recognition—that is, unlike mathematics, numeracy does not so much lead upwards in an ascending pursuit of abstraction as it moves outward toward an ever richer engagement with life’s diverse contexts and situations.</a:t>
            </a:r>
            <a:endParaRPr lang="en-CA" sz="2400" dirty="0"/>
          </a:p>
          <a:p>
            <a:r>
              <a:rPr lang="en-CA" sz="2400" dirty="0"/>
              <a:t>– Robert </a:t>
            </a:r>
            <a:r>
              <a:rPr lang="en-CA" sz="2400" dirty="0" err="1"/>
              <a:t>Orrill</a:t>
            </a:r>
            <a:endParaRPr lang="en-CA" sz="2400" dirty="0"/>
          </a:p>
          <a:p>
            <a:endParaRPr lang="en-CA" dirty="0"/>
          </a:p>
        </p:txBody>
      </p:sp>
    </p:spTree>
    <p:extLst>
      <p:ext uri="{BB962C8B-B14F-4D97-AF65-F5344CB8AC3E}">
        <p14:creationId xmlns:p14="http://schemas.microsoft.com/office/powerpoint/2010/main" val="3617115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179" y="280086"/>
            <a:ext cx="9593434" cy="1624914"/>
          </a:xfrm>
        </p:spPr>
        <p:txBody>
          <a:bodyPr>
            <a:normAutofit/>
          </a:bodyPr>
          <a:lstStyle/>
          <a:p>
            <a:pPr lvl="0">
              <a:spcBef>
                <a:spcPts val="1000"/>
              </a:spcBef>
              <a:buClr>
                <a:srgbClr val="A53010"/>
              </a:buClr>
            </a:pPr>
            <a:r>
              <a:rPr lang="en-CA" dirty="0" smtClean="0">
                <a:solidFill>
                  <a:prstClr val="black">
                    <a:lumMod val="75000"/>
                    <a:lumOff val="25000"/>
                  </a:prstClr>
                </a:solidFill>
                <a:ea typeface="+mn-ea"/>
                <a:cs typeface="+mn-cs"/>
              </a:rPr>
              <a:t>TYPES OF NUMERACY QUESTIONS</a:t>
            </a:r>
            <a:r>
              <a:rPr lang="en-CA" dirty="0">
                <a:solidFill>
                  <a:prstClr val="black">
                    <a:lumMod val="75000"/>
                    <a:lumOff val="25000"/>
                  </a:prstClr>
                </a:solidFill>
                <a:ea typeface="+mn-ea"/>
                <a:cs typeface="+mn-cs"/>
              </a:rPr>
              <a:t/>
            </a:r>
            <a:br>
              <a:rPr lang="en-CA" dirty="0">
                <a:solidFill>
                  <a:prstClr val="black">
                    <a:lumMod val="75000"/>
                    <a:lumOff val="25000"/>
                  </a:prstClr>
                </a:solidFill>
                <a:ea typeface="+mn-ea"/>
                <a:cs typeface="+mn-cs"/>
              </a:rPr>
            </a:br>
            <a:endParaRPr lang="en-US" dirty="0"/>
          </a:p>
        </p:txBody>
      </p:sp>
      <p:sp>
        <p:nvSpPr>
          <p:cNvPr id="3" name="Content Placeholder 2"/>
          <p:cNvSpPr>
            <a:spLocks noGrp="1"/>
          </p:cNvSpPr>
          <p:nvPr>
            <p:ph idx="1"/>
          </p:nvPr>
        </p:nvSpPr>
        <p:spPr>
          <a:xfrm>
            <a:off x="1911178" y="1474573"/>
            <a:ext cx="9951308" cy="5288691"/>
          </a:xfrm>
        </p:spPr>
        <p:txBody>
          <a:bodyPr>
            <a:normAutofit/>
          </a:bodyPr>
          <a:lstStyle/>
          <a:p>
            <a:r>
              <a:rPr lang="en-CA" sz="3200" dirty="0" smtClean="0">
                <a:solidFill>
                  <a:prstClr val="black">
                    <a:lumMod val="75000"/>
                    <a:lumOff val="25000"/>
                  </a:prstClr>
                </a:solidFill>
              </a:rPr>
              <a:t>Fair Share </a:t>
            </a:r>
            <a:r>
              <a:rPr lang="en-CA" sz="1900" dirty="0">
                <a:solidFill>
                  <a:prstClr val="black">
                    <a:lumMod val="75000"/>
                    <a:lumOff val="25000"/>
                  </a:prstClr>
                </a:solidFill>
              </a:rPr>
              <a:t>– These are tasks that involve a scenario in which something needs to be shared. How this is to be best accomplished is always problematic as the notion of fairness is not well defined. </a:t>
            </a:r>
            <a:endParaRPr lang="en-CA" sz="1900" dirty="0" smtClean="0">
              <a:solidFill>
                <a:prstClr val="black">
                  <a:lumMod val="75000"/>
                  <a:lumOff val="25000"/>
                </a:prstClr>
              </a:solidFill>
            </a:endParaRPr>
          </a:p>
          <a:p>
            <a:r>
              <a:rPr lang="en-CA" sz="3200" dirty="0" smtClean="0"/>
              <a:t>Planning </a:t>
            </a:r>
            <a:r>
              <a:rPr lang="en-CA" dirty="0" smtClean="0"/>
              <a:t>– </a:t>
            </a:r>
            <a:r>
              <a:rPr lang="en-CA" dirty="0"/>
              <a:t>These are tasks that involve a situation in which some sort of planning must take place. They could be budget type problems </a:t>
            </a:r>
            <a:r>
              <a:rPr lang="en-CA" dirty="0" smtClean="0"/>
              <a:t>or </a:t>
            </a:r>
            <a:r>
              <a:rPr lang="en-CA" dirty="0"/>
              <a:t>they could be spatial problems. </a:t>
            </a:r>
            <a:endParaRPr lang="en-CA" dirty="0" smtClean="0"/>
          </a:p>
          <a:p>
            <a:r>
              <a:rPr lang="en-CA" sz="3200" dirty="0"/>
              <a:t>Estimation Across a Large Number of Variables </a:t>
            </a:r>
            <a:r>
              <a:rPr lang="en-CA" dirty="0" smtClean="0"/>
              <a:t>– </a:t>
            </a:r>
            <a:r>
              <a:rPr lang="en-CA" dirty="0"/>
              <a:t>These are tasks that require the solver(s) to make several estimations in order to arrive at a possible solution. Although often being restrained to one unit of measure (like time) the estimates range across a wide spectrum of contexts. </a:t>
            </a:r>
          </a:p>
          <a:p>
            <a:r>
              <a:rPr lang="en-CA" sz="3500" dirty="0"/>
              <a:t>Modelling </a:t>
            </a:r>
            <a:r>
              <a:rPr lang="en-CA" dirty="0" smtClean="0"/>
              <a:t>– </a:t>
            </a:r>
            <a:r>
              <a:rPr lang="en-CA" dirty="0"/>
              <a:t>These tasks require the solver to develop a strategy for action based on one set of data or information. They are then required to apply this strategy to another set of data and then make adjustments as necessary. </a:t>
            </a:r>
          </a:p>
        </p:txBody>
      </p:sp>
    </p:spTree>
    <p:extLst>
      <p:ext uri="{BB962C8B-B14F-4D97-AF65-F5344CB8AC3E}">
        <p14:creationId xmlns:p14="http://schemas.microsoft.com/office/powerpoint/2010/main" val="1113184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Sample Questions</a:t>
            </a:r>
            <a:endParaRPr lang="en-CA" b="1" dirty="0"/>
          </a:p>
        </p:txBody>
      </p:sp>
      <p:sp>
        <p:nvSpPr>
          <p:cNvPr id="3" name="Content Placeholder 2"/>
          <p:cNvSpPr>
            <a:spLocks noGrp="1"/>
          </p:cNvSpPr>
          <p:nvPr>
            <p:ph idx="1"/>
          </p:nvPr>
        </p:nvSpPr>
        <p:spPr/>
        <p:txBody>
          <a:bodyPr>
            <a:normAutofit fontScale="92500"/>
          </a:bodyPr>
          <a:lstStyle/>
          <a:p>
            <a:r>
              <a:rPr lang="en-CA" sz="2800" dirty="0" smtClean="0"/>
              <a:t>In small groups, try out a sample questions</a:t>
            </a:r>
          </a:p>
          <a:p>
            <a:r>
              <a:rPr lang="en-CA" sz="2800" dirty="0" smtClean="0"/>
              <a:t>Ask:</a:t>
            </a:r>
            <a:endParaRPr lang="en-CA" sz="2800" dirty="0"/>
          </a:p>
          <a:p>
            <a:pPr marL="0" indent="0">
              <a:buNone/>
            </a:pPr>
            <a:r>
              <a:rPr lang="en-CA" sz="2800" dirty="0"/>
              <a:t>-</a:t>
            </a:r>
            <a:r>
              <a:rPr lang="en-CA" sz="2800" dirty="0" smtClean="0"/>
              <a:t>What curricular areas does this relate to?</a:t>
            </a:r>
          </a:p>
          <a:p>
            <a:pPr marL="0" indent="0">
              <a:buNone/>
            </a:pPr>
            <a:r>
              <a:rPr lang="en-CA" sz="2800" dirty="0" smtClean="0"/>
              <a:t>-What demands does this place on students?</a:t>
            </a:r>
          </a:p>
          <a:p>
            <a:pPr marL="0" indent="0">
              <a:buNone/>
            </a:pPr>
            <a:r>
              <a:rPr lang="en-CA" sz="2800" dirty="0" smtClean="0"/>
              <a:t>-What literacy demands does it place on students?</a:t>
            </a:r>
          </a:p>
          <a:p>
            <a:pPr marL="0" indent="0">
              <a:buNone/>
            </a:pPr>
            <a:r>
              <a:rPr lang="en-CA" sz="2800" dirty="0" smtClean="0"/>
              <a:t>-How is this similar/different to tasks you already have students do in your curricular area?</a:t>
            </a:r>
            <a:endParaRPr lang="en-CA" sz="2800" dirty="0" smtClean="0"/>
          </a:p>
          <a:p>
            <a:pPr marL="0" indent="0">
              <a:buNone/>
            </a:pPr>
            <a:endParaRPr lang="en-CA" sz="2800" dirty="0"/>
          </a:p>
          <a:p>
            <a:pPr marL="0" indent="0">
              <a:buNone/>
            </a:pPr>
            <a:endParaRPr lang="en-CA" sz="2800" dirty="0" smtClean="0"/>
          </a:p>
        </p:txBody>
      </p:sp>
    </p:spTree>
    <p:extLst>
      <p:ext uri="{BB962C8B-B14F-4D97-AF65-F5344CB8AC3E}">
        <p14:creationId xmlns:p14="http://schemas.microsoft.com/office/powerpoint/2010/main" val="3565122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Marking Rubric</a:t>
            </a:r>
            <a:endParaRPr lang="en-CA" b="1" dirty="0"/>
          </a:p>
        </p:txBody>
      </p:sp>
      <p:pic>
        <p:nvPicPr>
          <p:cNvPr id="4" name="Content Placeholder 3"/>
          <p:cNvPicPr>
            <a:picLocks noGrp="1" noChangeAspect="1"/>
          </p:cNvPicPr>
          <p:nvPr>
            <p:ph idx="1"/>
          </p:nvPr>
        </p:nvPicPr>
        <p:blipFill>
          <a:blip r:embed="rId2"/>
          <a:stretch>
            <a:fillRect/>
          </a:stretch>
        </p:blipFill>
        <p:spPr>
          <a:xfrm>
            <a:off x="1828800" y="1431595"/>
            <a:ext cx="9197417" cy="4906143"/>
          </a:xfrm>
          <a:prstGeom prst="rect">
            <a:avLst/>
          </a:prstGeom>
        </p:spPr>
      </p:pic>
    </p:spTree>
    <p:extLst>
      <p:ext uri="{BB962C8B-B14F-4D97-AF65-F5344CB8AC3E}">
        <p14:creationId xmlns:p14="http://schemas.microsoft.com/office/powerpoint/2010/main" val="519637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good task?</a:t>
            </a:r>
            <a:endParaRPr lang="en-US" dirty="0"/>
          </a:p>
        </p:txBody>
      </p:sp>
      <p:sp>
        <p:nvSpPr>
          <p:cNvPr id="3" name="Content Placeholder 2"/>
          <p:cNvSpPr>
            <a:spLocks noGrp="1"/>
          </p:cNvSpPr>
          <p:nvPr>
            <p:ph idx="1"/>
          </p:nvPr>
        </p:nvSpPr>
        <p:spPr/>
        <p:txBody>
          <a:bodyPr>
            <a:normAutofit/>
          </a:bodyPr>
          <a:lstStyle/>
          <a:p>
            <a:r>
              <a:rPr lang="en-US" sz="3200" dirty="0" smtClean="0"/>
              <a:t>Brainstorm features of a good numeracy task with your group.</a:t>
            </a:r>
          </a:p>
          <a:p>
            <a:pPr marL="0" indent="0">
              <a:buNone/>
            </a:pPr>
            <a:endParaRPr lang="en-US" sz="3200" dirty="0"/>
          </a:p>
        </p:txBody>
      </p:sp>
    </p:spTree>
    <p:extLst>
      <p:ext uri="{BB962C8B-B14F-4D97-AF65-F5344CB8AC3E}">
        <p14:creationId xmlns:p14="http://schemas.microsoft.com/office/powerpoint/2010/main" val="69789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good task?</a:t>
            </a:r>
            <a:endParaRPr lang="en-US" dirty="0"/>
          </a:p>
        </p:txBody>
      </p:sp>
      <p:sp>
        <p:nvSpPr>
          <p:cNvPr id="3" name="Content Placeholder 2"/>
          <p:cNvSpPr>
            <a:spLocks noGrp="1"/>
          </p:cNvSpPr>
          <p:nvPr>
            <p:ph idx="1"/>
          </p:nvPr>
        </p:nvSpPr>
        <p:spPr/>
        <p:txBody>
          <a:bodyPr>
            <a:normAutofit/>
          </a:bodyPr>
          <a:lstStyle/>
          <a:p>
            <a:r>
              <a:rPr lang="en-US" sz="3200" dirty="0" smtClean="0"/>
              <a:t>Brainstorm features of a good numeracy task with your group.</a:t>
            </a:r>
          </a:p>
          <a:p>
            <a:r>
              <a:rPr lang="en-US" sz="3200" dirty="0" smtClean="0"/>
              <a:t>Let’s look at Peter </a:t>
            </a:r>
            <a:r>
              <a:rPr lang="en-US" sz="3200" dirty="0" err="1" smtClean="0"/>
              <a:t>Liljedahl’s</a:t>
            </a:r>
            <a:r>
              <a:rPr lang="en-US" sz="3200" dirty="0" smtClean="0"/>
              <a:t> criteria and procedure</a:t>
            </a:r>
          </a:p>
          <a:p>
            <a:r>
              <a:rPr lang="en-US" sz="3200" dirty="0" smtClean="0"/>
              <a:t>Evaluate sample new task.</a:t>
            </a:r>
          </a:p>
          <a:p>
            <a:pPr marL="0" indent="0">
              <a:buNone/>
            </a:pPr>
            <a:endParaRPr lang="en-US" sz="3200" dirty="0"/>
          </a:p>
        </p:txBody>
      </p:sp>
    </p:spTree>
    <p:extLst>
      <p:ext uri="{BB962C8B-B14F-4D97-AF65-F5344CB8AC3E}">
        <p14:creationId xmlns:p14="http://schemas.microsoft.com/office/powerpoint/2010/main" val="316825872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210</TotalTime>
  <Words>605</Words>
  <Application>Microsoft Office PowerPoint</Application>
  <PresentationFormat>Widescreen</PresentationFormat>
  <Paragraphs>54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Wisp</vt:lpstr>
      <vt:lpstr>Numeracy Assessment Learning Team</vt:lpstr>
      <vt:lpstr>We acknowledge the Coast Salish nations (Musqueam, Squamish and Tsleil-Waututh) on WHOSE unceded traditional territories WE TEACH, LEARN AND PLAY</vt:lpstr>
      <vt:lpstr>What is Numeracy?</vt:lpstr>
      <vt:lpstr>Why focus on numeracy?</vt:lpstr>
      <vt:lpstr>TYPES OF NUMERACY QUESTIONS </vt:lpstr>
      <vt:lpstr>Sample Questions</vt:lpstr>
      <vt:lpstr>Marking Rubric</vt:lpstr>
      <vt:lpstr>What makes a good task?</vt:lpstr>
      <vt:lpstr>What makes a good task?</vt:lpstr>
      <vt:lpstr>PowerPoint Presentation</vt:lpstr>
      <vt:lpstr>Plan a task</vt:lpstr>
      <vt:lpstr>Resources</vt:lpstr>
      <vt:lpstr>Example – score of 4</vt:lpstr>
      <vt:lpstr>Example – score of 3</vt:lpstr>
      <vt:lpstr>Example – score of 2</vt:lpstr>
      <vt:lpstr>Moving forward…</vt:lpstr>
    </vt:vector>
  </TitlesOfParts>
  <Company>Burnaby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 Numeracy Exam</dc:title>
  <dc:creator>Jodi Drake</dc:creator>
  <cp:lastModifiedBy>Donna Morgan</cp:lastModifiedBy>
  <cp:revision>28</cp:revision>
  <dcterms:created xsi:type="dcterms:W3CDTF">2018-04-10T21:17:13Z</dcterms:created>
  <dcterms:modified xsi:type="dcterms:W3CDTF">2018-05-07T21:10:44Z</dcterms:modified>
</cp:coreProperties>
</file>