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73" r:id="rId3"/>
    <p:sldId id="275" r:id="rId4"/>
    <p:sldId id="277" r:id="rId5"/>
    <p:sldId id="281" r:id="rId6"/>
    <p:sldId id="278" r:id="rId7"/>
    <p:sldId id="276" r:id="rId8"/>
    <p:sldId id="266" r:id="rId9"/>
    <p:sldId id="257" r:id="rId10"/>
    <p:sldId id="279" r:id="rId11"/>
    <p:sldId id="258" r:id="rId12"/>
    <p:sldId id="282" r:id="rId13"/>
    <p:sldId id="269" r:id="rId14"/>
    <p:sldId id="274" r:id="rId15"/>
    <p:sldId id="284" r:id="rId16"/>
    <p:sldId id="263" r:id="rId17"/>
    <p:sldId id="264" r:id="rId18"/>
    <p:sldId id="265" r:id="rId19"/>
    <p:sldId id="260" r:id="rId20"/>
    <p:sldId id="271"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14"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2149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78072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079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73063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834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64754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91402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76423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4585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2018-05-16</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82626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6385126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D0A878-C8F9-4DC9-8DD5-BB0133A0D553}" type="datetimeFigureOut">
              <a:rPr lang="en-CA" smtClean="0"/>
              <a:t>2018-05-16</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308228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D0A878-C8F9-4DC9-8DD5-BB0133A0D553}" type="datetimeFigureOut">
              <a:rPr lang="en-CA" smtClean="0"/>
              <a:t>2018-05-16</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65189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A878-C8F9-4DC9-8DD5-BB0133A0D553}" type="datetimeFigureOut">
              <a:rPr lang="en-CA" smtClean="0"/>
              <a:t>2018-05-16</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40550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898711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2018-05-16</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50646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5D0A878-C8F9-4DC9-8DD5-BB0133A0D553}" type="datetimeFigureOut">
              <a:rPr lang="en-CA" smtClean="0"/>
              <a:t>2018-05-16</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359765-98E8-4ACD-B8EF-A5EE737DA4EF}" type="slidenum">
              <a:rPr lang="en-CA" smtClean="0"/>
              <a:t>‹#›</a:t>
            </a:fld>
            <a:endParaRPr lang="en-CA"/>
          </a:p>
        </p:txBody>
      </p:sp>
    </p:spTree>
    <p:extLst>
      <p:ext uri="{BB962C8B-B14F-4D97-AF65-F5344CB8AC3E}">
        <p14:creationId xmlns:p14="http://schemas.microsoft.com/office/powerpoint/2010/main" val="1663797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eterliljedahl.com/teachers/numeracy-tasks" TargetMode="External"/><Relationship Id="rId2" Type="http://schemas.openxmlformats.org/officeDocument/2006/relationships/hyperlink" Target="https://curriculum.gov.bc.ca/provincial-assessment/graduation/numeracy" TargetMode="External"/><Relationship Id="rId1" Type="http://schemas.openxmlformats.org/officeDocument/2006/relationships/slideLayout" Target="../slideLayouts/slideLayout2.xml"/><Relationship Id="rId6" Type="http://schemas.openxmlformats.org/officeDocument/2006/relationships/hyperlink" Target="https://www.youcubed.org/tasks/" TargetMode="External"/><Relationship Id="rId5" Type="http://schemas.openxmlformats.org/officeDocument/2006/relationships/hyperlink" Target="https://nrich.maths.org/frontpage" TargetMode="External"/><Relationship Id="rId4" Type="http://schemas.openxmlformats.org/officeDocument/2006/relationships/hyperlink" Target="http://www.bcamt.ca/weeklymathtas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BZ3xm0hipI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605" y="1136822"/>
            <a:ext cx="4506099" cy="3640560"/>
          </a:xfrm>
        </p:spPr>
        <p:txBody>
          <a:bodyPr>
            <a:normAutofit/>
          </a:bodyPr>
          <a:lstStyle/>
          <a:p>
            <a:r>
              <a:rPr lang="en-CA" dirty="0" smtClean="0"/>
              <a:t>Numeracy Assessment Byrne Creek</a:t>
            </a:r>
            <a:endParaRPr lang="en-CA" dirty="0"/>
          </a:p>
        </p:txBody>
      </p:sp>
      <p:sp>
        <p:nvSpPr>
          <p:cNvPr id="3" name="Subtitle 2"/>
          <p:cNvSpPr>
            <a:spLocks noGrp="1"/>
          </p:cNvSpPr>
          <p:nvPr>
            <p:ph type="subTitle" idx="1"/>
          </p:nvPr>
        </p:nvSpPr>
        <p:spPr/>
        <p:txBody>
          <a:bodyPr/>
          <a:lstStyle/>
          <a:p>
            <a:r>
              <a:rPr lang="en-CA" dirty="0" smtClean="0"/>
              <a:t>May 18, 2018</a:t>
            </a:r>
          </a:p>
          <a:p>
            <a:r>
              <a:rPr lang="en-CA" dirty="0" smtClean="0"/>
              <a:t>Donna Morgan, Ma/</a:t>
            </a:r>
            <a:r>
              <a:rPr lang="en-CA" dirty="0" err="1" smtClean="0"/>
              <a:t>Sc</a:t>
            </a:r>
            <a:r>
              <a:rPr lang="en-CA" dirty="0" smtClean="0"/>
              <a:t> Consultant</a:t>
            </a:r>
            <a:endParaRPr lang="en-CA" dirty="0"/>
          </a:p>
        </p:txBody>
      </p:sp>
      <p:pic>
        <p:nvPicPr>
          <p:cNvPr id="4" name="Picture 3"/>
          <p:cNvPicPr>
            <a:picLocks noChangeAspect="1"/>
          </p:cNvPicPr>
          <p:nvPr/>
        </p:nvPicPr>
        <p:blipFill>
          <a:blip r:embed="rId2"/>
          <a:stretch>
            <a:fillRect/>
          </a:stretch>
        </p:blipFill>
        <p:spPr>
          <a:xfrm>
            <a:off x="6985408" y="712572"/>
            <a:ext cx="4003868" cy="4575849"/>
          </a:xfrm>
          <a:prstGeom prst="rect">
            <a:avLst/>
          </a:prstGeom>
        </p:spPr>
      </p:pic>
    </p:spTree>
    <p:extLst>
      <p:ext uri="{BB962C8B-B14F-4D97-AF65-F5344CB8AC3E}">
        <p14:creationId xmlns:p14="http://schemas.microsoft.com/office/powerpoint/2010/main" val="933597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Goals we might consider…</a:t>
            </a:r>
            <a:endParaRPr lang="en-CA" dirty="0"/>
          </a:p>
        </p:txBody>
      </p:sp>
      <p:sp>
        <p:nvSpPr>
          <p:cNvPr id="3" name="Content Placeholder 2"/>
          <p:cNvSpPr>
            <a:spLocks noGrp="1"/>
          </p:cNvSpPr>
          <p:nvPr>
            <p:ph idx="1"/>
          </p:nvPr>
        </p:nvSpPr>
        <p:spPr>
          <a:xfrm>
            <a:off x="2324100" y="1457325"/>
            <a:ext cx="9418637" cy="5044447"/>
          </a:xfrm>
        </p:spPr>
        <p:txBody>
          <a:bodyPr/>
          <a:lstStyle/>
          <a:p>
            <a:r>
              <a:rPr lang="en-CA" sz="2400" dirty="0" smtClean="0"/>
              <a:t>Have students apply numeracy skills across the curriculum</a:t>
            </a:r>
          </a:p>
          <a:p>
            <a:r>
              <a:rPr lang="en-CA" sz="2400" dirty="0" smtClean="0"/>
              <a:t>Make those numeracy skills VISIBLE</a:t>
            </a:r>
          </a:p>
          <a:p>
            <a:r>
              <a:rPr lang="en-CA" sz="2400" dirty="0" smtClean="0"/>
              <a:t>Teach and require that students EXPLAIN and JUSTIFY their work</a:t>
            </a:r>
          </a:p>
          <a:p>
            <a:r>
              <a:rPr lang="en-CA" sz="2400" dirty="0" smtClean="0"/>
              <a:t>Use open-ended questions with multiple solutions</a:t>
            </a:r>
          </a:p>
          <a:p>
            <a:pPr marL="0" indent="0">
              <a:buNone/>
            </a:pPr>
            <a:endParaRPr lang="en-CA" sz="2400" dirty="0"/>
          </a:p>
          <a:p>
            <a:r>
              <a:rPr lang="en-CA" sz="2400" dirty="0" smtClean="0"/>
              <a:t>Other schools:</a:t>
            </a:r>
            <a:br>
              <a:rPr lang="en-CA" sz="2400" dirty="0" smtClean="0"/>
            </a:br>
            <a:r>
              <a:rPr lang="en-CA" sz="2400" dirty="0" smtClean="0"/>
              <a:t>-Developing tasks across the curriculum (also District Team doing this)</a:t>
            </a:r>
          </a:p>
          <a:p>
            <a:r>
              <a:rPr lang="en-CA" sz="2400" dirty="0" smtClean="0"/>
              <a:t>- Numeracy Day (ex Central with Gr 11’s)</a:t>
            </a:r>
          </a:p>
          <a:p>
            <a:endParaRPr lang="en-CA" dirty="0"/>
          </a:p>
        </p:txBody>
      </p:sp>
    </p:spTree>
    <p:extLst>
      <p:ext uri="{BB962C8B-B14F-4D97-AF65-F5344CB8AC3E}">
        <p14:creationId xmlns:p14="http://schemas.microsoft.com/office/powerpoint/2010/main" val="29201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Where is numeracy in your curriculum?</a:t>
            </a:r>
            <a:endParaRPr lang="en-CA" b="1" dirty="0"/>
          </a:p>
        </p:txBody>
      </p:sp>
      <p:sp>
        <p:nvSpPr>
          <p:cNvPr id="3" name="Content Placeholder 2"/>
          <p:cNvSpPr>
            <a:spLocks noGrp="1"/>
          </p:cNvSpPr>
          <p:nvPr>
            <p:ph idx="1"/>
          </p:nvPr>
        </p:nvSpPr>
        <p:spPr/>
        <p:txBody>
          <a:bodyPr>
            <a:normAutofit/>
          </a:bodyPr>
          <a:lstStyle/>
          <a:p>
            <a:r>
              <a:rPr lang="en-CA" sz="2800" dirty="0" smtClean="0"/>
              <a:t>What numeracy tasks are embedded in your curricular area?</a:t>
            </a:r>
          </a:p>
          <a:p>
            <a:pPr marL="0" indent="0">
              <a:buNone/>
            </a:pPr>
            <a:endParaRPr lang="en-CA" sz="2800" dirty="0"/>
          </a:p>
          <a:p>
            <a:pPr marL="0" indent="0">
              <a:buNone/>
            </a:pPr>
            <a:endParaRPr lang="en-CA" sz="2800" dirty="0" smtClean="0"/>
          </a:p>
        </p:txBody>
      </p:sp>
    </p:spTree>
    <p:extLst>
      <p:ext uri="{BB962C8B-B14F-4D97-AF65-F5344CB8AC3E}">
        <p14:creationId xmlns:p14="http://schemas.microsoft.com/office/powerpoint/2010/main" val="3565122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Structure</a:t>
            </a:r>
            <a:endParaRPr lang="en-US" dirty="0"/>
          </a:p>
        </p:txBody>
      </p:sp>
      <p:sp>
        <p:nvSpPr>
          <p:cNvPr id="3" name="Content Placeholder 2"/>
          <p:cNvSpPr>
            <a:spLocks noGrp="1"/>
          </p:cNvSpPr>
          <p:nvPr>
            <p:ph idx="1"/>
          </p:nvPr>
        </p:nvSpPr>
        <p:spPr>
          <a:xfrm>
            <a:off x="2266949" y="1638299"/>
            <a:ext cx="9686925" cy="5095875"/>
          </a:xfrm>
        </p:spPr>
        <p:txBody>
          <a:bodyPr/>
          <a:lstStyle/>
          <a:p>
            <a:r>
              <a:rPr lang="en-US" dirty="0" smtClean="0"/>
              <a:t>4 topics</a:t>
            </a:r>
          </a:p>
          <a:p>
            <a:r>
              <a:rPr lang="en-US" dirty="0" smtClean="0"/>
              <a:t>24 MC questions (6 per topic)</a:t>
            </a:r>
          </a:p>
          <a:p>
            <a:r>
              <a:rPr lang="en-US" dirty="0" smtClean="0"/>
              <a:t>4 possible written questions/choose 2</a:t>
            </a:r>
          </a:p>
          <a:p>
            <a:r>
              <a:rPr lang="en-US" dirty="0" smtClean="0"/>
              <a:t>Once you choose the topic, you can’t go back</a:t>
            </a:r>
          </a:p>
          <a:p>
            <a:r>
              <a:rPr lang="en-US" dirty="0" smtClean="0"/>
              <a:t>Marks are weighted:  40% on the written; 60% on the MC/fill in the blank</a:t>
            </a:r>
          </a:p>
          <a:p>
            <a:r>
              <a:rPr lang="en-US" dirty="0" smtClean="0"/>
              <a:t>MC/Fill in the blank are structured a little differently than usual (more than 1 right answer, for example, or several answers)</a:t>
            </a:r>
          </a:p>
          <a:p>
            <a:r>
              <a:rPr lang="en-US" dirty="0" smtClean="0"/>
              <a:t>The MC/Fill in the blank build towards the written question</a:t>
            </a:r>
          </a:p>
        </p:txBody>
      </p:sp>
    </p:spTree>
    <p:extLst>
      <p:ext uri="{BB962C8B-B14F-4D97-AF65-F5344CB8AC3E}">
        <p14:creationId xmlns:p14="http://schemas.microsoft.com/office/powerpoint/2010/main" val="83780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79" y="280086"/>
            <a:ext cx="9593434" cy="1624914"/>
          </a:xfrm>
        </p:spPr>
        <p:txBody>
          <a:bodyPr>
            <a:normAutofit/>
          </a:bodyPr>
          <a:lstStyle/>
          <a:p>
            <a:pPr lvl="0">
              <a:spcBef>
                <a:spcPts val="1000"/>
              </a:spcBef>
              <a:buClr>
                <a:srgbClr val="A53010"/>
              </a:buClr>
            </a:pPr>
            <a:r>
              <a:rPr lang="en-CA" dirty="0" smtClean="0">
                <a:solidFill>
                  <a:prstClr val="black">
                    <a:lumMod val="75000"/>
                    <a:lumOff val="25000"/>
                  </a:prstClr>
                </a:solidFill>
                <a:ea typeface="+mn-ea"/>
                <a:cs typeface="+mn-cs"/>
              </a:rPr>
              <a:t>TYPES OF NUMERACY QUESTIONS</a:t>
            </a:r>
            <a:r>
              <a:rPr lang="en-CA" dirty="0">
                <a:solidFill>
                  <a:prstClr val="black">
                    <a:lumMod val="75000"/>
                    <a:lumOff val="25000"/>
                  </a:prstClr>
                </a:solidFill>
                <a:ea typeface="+mn-ea"/>
                <a:cs typeface="+mn-cs"/>
              </a:rPr>
              <a:t/>
            </a:r>
            <a:br>
              <a:rPr lang="en-CA" dirty="0">
                <a:solidFill>
                  <a:prstClr val="black">
                    <a:lumMod val="75000"/>
                    <a:lumOff val="25000"/>
                  </a:prstClr>
                </a:solidFill>
                <a:ea typeface="+mn-ea"/>
                <a:cs typeface="+mn-cs"/>
              </a:rPr>
            </a:br>
            <a:endParaRPr lang="en-US" dirty="0"/>
          </a:p>
        </p:txBody>
      </p:sp>
      <p:sp>
        <p:nvSpPr>
          <p:cNvPr id="3" name="Content Placeholder 2"/>
          <p:cNvSpPr>
            <a:spLocks noGrp="1"/>
          </p:cNvSpPr>
          <p:nvPr>
            <p:ph idx="1"/>
          </p:nvPr>
        </p:nvSpPr>
        <p:spPr>
          <a:xfrm>
            <a:off x="1911178" y="1474573"/>
            <a:ext cx="9951308" cy="5288691"/>
          </a:xfrm>
        </p:spPr>
        <p:txBody>
          <a:bodyPr>
            <a:normAutofit/>
          </a:bodyPr>
          <a:lstStyle/>
          <a:p>
            <a:r>
              <a:rPr lang="en-CA" sz="3200" dirty="0" smtClean="0">
                <a:solidFill>
                  <a:prstClr val="black">
                    <a:lumMod val="75000"/>
                    <a:lumOff val="25000"/>
                  </a:prstClr>
                </a:solidFill>
              </a:rPr>
              <a:t>Fair Share </a:t>
            </a:r>
            <a:r>
              <a:rPr lang="en-CA" sz="1900" dirty="0">
                <a:solidFill>
                  <a:prstClr val="black">
                    <a:lumMod val="75000"/>
                    <a:lumOff val="25000"/>
                  </a:prstClr>
                </a:solidFill>
              </a:rPr>
              <a:t>– These are tasks that involve a scenario in which something needs to be shared. How this is to be best accomplished is always problematic as the notion of fairness is not well defined. </a:t>
            </a:r>
            <a:endParaRPr lang="en-CA" sz="1900" dirty="0" smtClean="0">
              <a:solidFill>
                <a:prstClr val="black">
                  <a:lumMod val="75000"/>
                  <a:lumOff val="25000"/>
                </a:prstClr>
              </a:solidFill>
            </a:endParaRPr>
          </a:p>
          <a:p>
            <a:r>
              <a:rPr lang="en-CA" sz="3200" dirty="0" smtClean="0"/>
              <a:t>Planning </a:t>
            </a:r>
            <a:r>
              <a:rPr lang="en-CA" dirty="0" smtClean="0"/>
              <a:t>– </a:t>
            </a:r>
            <a:r>
              <a:rPr lang="en-CA" dirty="0"/>
              <a:t>These are tasks that involve a situation in which some sort of planning must take place. They could be budget type problems </a:t>
            </a:r>
            <a:r>
              <a:rPr lang="en-CA" dirty="0" smtClean="0"/>
              <a:t>or </a:t>
            </a:r>
            <a:r>
              <a:rPr lang="en-CA" dirty="0"/>
              <a:t>they could be spatial problems. </a:t>
            </a:r>
            <a:endParaRPr lang="en-CA" dirty="0" smtClean="0"/>
          </a:p>
          <a:p>
            <a:r>
              <a:rPr lang="en-CA" sz="3200" dirty="0"/>
              <a:t>Estimation Across a Large Number of Variables </a:t>
            </a:r>
            <a:r>
              <a:rPr lang="en-CA" dirty="0" smtClean="0"/>
              <a:t>– </a:t>
            </a:r>
            <a:r>
              <a:rPr lang="en-CA" dirty="0"/>
              <a:t>These are tasks that require the solver(s) to make several estimations in order to arrive at a possible solution. Although often being restrained to one unit of measure (like time) the estimates range across a wide spectrum of contexts. </a:t>
            </a:r>
          </a:p>
          <a:p>
            <a:r>
              <a:rPr lang="en-CA" sz="3500" dirty="0"/>
              <a:t>Modelling </a:t>
            </a:r>
            <a:r>
              <a:rPr lang="en-CA" dirty="0" smtClean="0"/>
              <a:t>– </a:t>
            </a:r>
            <a:r>
              <a:rPr lang="en-CA" dirty="0"/>
              <a:t>These tasks require the solver to develop a strategy for action based on one set of data or information. They are then required to apply this strategy to another set of data and then make adjustments as necessary. </a:t>
            </a:r>
          </a:p>
        </p:txBody>
      </p:sp>
    </p:spTree>
    <p:extLst>
      <p:ext uri="{BB962C8B-B14F-4D97-AF65-F5344CB8AC3E}">
        <p14:creationId xmlns:p14="http://schemas.microsoft.com/office/powerpoint/2010/main" val="111318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676" t="13038" r="30878" b="26846"/>
          <a:stretch/>
        </p:blipFill>
        <p:spPr>
          <a:xfrm>
            <a:off x="2331561" y="342901"/>
            <a:ext cx="7627985" cy="6709188"/>
          </a:xfrm>
          <a:prstGeom prst="rect">
            <a:avLst/>
          </a:prstGeom>
        </p:spPr>
      </p:pic>
    </p:spTree>
    <p:extLst>
      <p:ext uri="{BB962C8B-B14F-4D97-AF65-F5344CB8AC3E}">
        <p14:creationId xmlns:p14="http://schemas.microsoft.com/office/powerpoint/2010/main" val="25964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 question….</a:t>
            </a:r>
            <a:endParaRPr lang="en-US" dirty="0"/>
          </a:p>
        </p:txBody>
      </p:sp>
      <p:sp>
        <p:nvSpPr>
          <p:cNvPr id="3" name="Content Placeholder 2"/>
          <p:cNvSpPr>
            <a:spLocks noGrp="1"/>
          </p:cNvSpPr>
          <p:nvPr>
            <p:ph idx="1"/>
          </p:nvPr>
        </p:nvSpPr>
        <p:spPr/>
        <p:txBody>
          <a:bodyPr/>
          <a:lstStyle/>
          <a:p>
            <a:r>
              <a:rPr lang="en-US" dirty="0" smtClean="0"/>
              <a:t>Here is the “water use” section of the practice assessment.</a:t>
            </a:r>
            <a:endParaRPr lang="en-US" dirty="0"/>
          </a:p>
        </p:txBody>
      </p:sp>
    </p:spTree>
    <p:extLst>
      <p:ext uri="{BB962C8B-B14F-4D97-AF65-F5344CB8AC3E}">
        <p14:creationId xmlns:p14="http://schemas.microsoft.com/office/powerpoint/2010/main" val="295256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4</a:t>
            </a:r>
            <a:endParaRPr lang="en-US" b="1" dirty="0"/>
          </a:p>
        </p:txBody>
      </p:sp>
      <p:pic>
        <p:nvPicPr>
          <p:cNvPr id="4" name="Content Placeholder 3"/>
          <p:cNvPicPr>
            <a:picLocks noGrp="1" noChangeAspect="1"/>
          </p:cNvPicPr>
          <p:nvPr>
            <p:ph idx="1"/>
          </p:nvPr>
        </p:nvPicPr>
        <p:blipFill>
          <a:blip r:embed="rId2"/>
          <a:stretch>
            <a:fillRect/>
          </a:stretch>
        </p:blipFill>
        <p:spPr>
          <a:xfrm>
            <a:off x="3773510" y="1356455"/>
            <a:ext cx="6046900" cy="5392076"/>
          </a:xfrm>
          <a:prstGeom prst="rect">
            <a:avLst/>
          </a:prstGeom>
        </p:spPr>
      </p:pic>
    </p:spTree>
    <p:extLst>
      <p:ext uri="{BB962C8B-B14F-4D97-AF65-F5344CB8AC3E}">
        <p14:creationId xmlns:p14="http://schemas.microsoft.com/office/powerpoint/2010/main" val="189645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3</a:t>
            </a:r>
            <a:endParaRPr lang="en-US" b="1" dirty="0"/>
          </a:p>
        </p:txBody>
      </p:sp>
      <p:pic>
        <p:nvPicPr>
          <p:cNvPr id="4" name="Content Placeholder 3"/>
          <p:cNvPicPr>
            <a:picLocks noGrp="1" noChangeAspect="1"/>
          </p:cNvPicPr>
          <p:nvPr>
            <p:ph idx="1"/>
          </p:nvPr>
        </p:nvPicPr>
        <p:blipFill>
          <a:blip r:embed="rId2"/>
          <a:stretch>
            <a:fillRect/>
          </a:stretch>
        </p:blipFill>
        <p:spPr>
          <a:xfrm>
            <a:off x="2882232" y="2082913"/>
            <a:ext cx="8333071" cy="3905765"/>
          </a:xfrm>
          <a:prstGeom prst="rect">
            <a:avLst/>
          </a:prstGeom>
        </p:spPr>
      </p:pic>
    </p:spTree>
    <p:extLst>
      <p:ext uri="{BB962C8B-B14F-4D97-AF65-F5344CB8AC3E}">
        <p14:creationId xmlns:p14="http://schemas.microsoft.com/office/powerpoint/2010/main" val="58062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2</a:t>
            </a:r>
            <a:endParaRPr lang="en-US" b="1" dirty="0"/>
          </a:p>
        </p:txBody>
      </p:sp>
      <p:pic>
        <p:nvPicPr>
          <p:cNvPr id="4" name="Content Placeholder 3"/>
          <p:cNvPicPr>
            <a:picLocks noGrp="1" noChangeAspect="1"/>
          </p:cNvPicPr>
          <p:nvPr>
            <p:ph idx="1"/>
          </p:nvPr>
        </p:nvPicPr>
        <p:blipFill>
          <a:blip r:embed="rId2"/>
          <a:stretch>
            <a:fillRect/>
          </a:stretch>
        </p:blipFill>
        <p:spPr>
          <a:xfrm>
            <a:off x="2387011" y="1490343"/>
            <a:ext cx="9323514" cy="4704395"/>
          </a:xfrm>
          <a:prstGeom prst="rect">
            <a:avLst/>
          </a:prstGeom>
        </p:spPr>
      </p:pic>
    </p:spTree>
    <p:extLst>
      <p:ext uri="{BB962C8B-B14F-4D97-AF65-F5344CB8AC3E}">
        <p14:creationId xmlns:p14="http://schemas.microsoft.com/office/powerpoint/2010/main" val="128380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Marking Rubric</a:t>
            </a:r>
            <a:endParaRPr lang="en-CA" b="1" dirty="0"/>
          </a:p>
        </p:txBody>
      </p:sp>
      <p:pic>
        <p:nvPicPr>
          <p:cNvPr id="4" name="Content Placeholder 3"/>
          <p:cNvPicPr>
            <a:picLocks noGrp="1" noChangeAspect="1"/>
          </p:cNvPicPr>
          <p:nvPr>
            <p:ph idx="1"/>
          </p:nvPr>
        </p:nvPicPr>
        <p:blipFill>
          <a:blip r:embed="rId2"/>
          <a:stretch>
            <a:fillRect/>
          </a:stretch>
        </p:blipFill>
        <p:spPr>
          <a:xfrm>
            <a:off x="1828800" y="1431595"/>
            <a:ext cx="9197417" cy="4906143"/>
          </a:xfrm>
          <a:prstGeom prst="rect">
            <a:avLst/>
          </a:prstGeom>
        </p:spPr>
      </p:pic>
    </p:spTree>
    <p:extLst>
      <p:ext uri="{BB962C8B-B14F-4D97-AF65-F5344CB8AC3E}">
        <p14:creationId xmlns:p14="http://schemas.microsoft.com/office/powerpoint/2010/main" val="51963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We acknowledge the Coast Salish nations (</a:t>
            </a:r>
            <a:r>
              <a:rPr lang="en-US" sz="2800" dirty="0" err="1" smtClean="0"/>
              <a:t>Musqueam</a:t>
            </a:r>
            <a:r>
              <a:rPr lang="en-US" sz="2800" dirty="0" smtClean="0"/>
              <a:t>, Squamish and </a:t>
            </a:r>
            <a:r>
              <a:rPr lang="en-US" sz="2800" dirty="0" err="1" smtClean="0"/>
              <a:t>Tsleil-Waututh</a:t>
            </a:r>
            <a:r>
              <a:rPr lang="en-US" sz="2800" dirty="0" smtClean="0"/>
              <a:t>) on WHOSE </a:t>
            </a:r>
            <a:r>
              <a:rPr lang="en-US" sz="2800" dirty="0" err="1"/>
              <a:t>unceded</a:t>
            </a:r>
            <a:r>
              <a:rPr lang="en-US" sz="2800" dirty="0"/>
              <a:t> traditional territories </a:t>
            </a:r>
            <a:r>
              <a:rPr lang="en-US" sz="2800" dirty="0" smtClean="0"/>
              <a:t>WE TEACH, LEARN AND PLAY</a:t>
            </a:r>
            <a:endParaRPr lang="en-US" sz="2800" dirty="0"/>
          </a:p>
        </p:txBody>
      </p:sp>
      <p:pic>
        <p:nvPicPr>
          <p:cNvPr id="4" name="Content Placeholder 3"/>
          <p:cNvPicPr>
            <a:picLocks noGrp="1" noChangeAspect="1"/>
          </p:cNvPicPr>
          <p:nvPr>
            <p:ph idx="1"/>
          </p:nvPr>
        </p:nvPicPr>
        <p:blipFill>
          <a:blip r:embed="rId2"/>
          <a:stretch>
            <a:fillRect/>
          </a:stretch>
        </p:blipFill>
        <p:spPr>
          <a:xfrm>
            <a:off x="1330839" y="2683082"/>
            <a:ext cx="4329027" cy="3614738"/>
          </a:xfrm>
          <a:prstGeom prst="rect">
            <a:avLst/>
          </a:prstGeom>
        </p:spPr>
      </p:pic>
      <p:sp>
        <p:nvSpPr>
          <p:cNvPr id="5" name="Rectangle 4"/>
          <p:cNvSpPr/>
          <p:nvPr/>
        </p:nvSpPr>
        <p:spPr>
          <a:xfrm>
            <a:off x="5796429" y="3121924"/>
            <a:ext cx="4905954" cy="2585323"/>
          </a:xfrm>
          <a:prstGeom prst="rect">
            <a:avLst/>
          </a:prstGeom>
        </p:spPr>
        <p:txBody>
          <a:bodyPr wrap="square">
            <a:spAutoFit/>
          </a:bodyPr>
          <a:lstStyle/>
          <a:p>
            <a:r>
              <a:rPr lang="en-US" sz="5400" dirty="0" smtClean="0"/>
              <a:t>Mathematics </a:t>
            </a:r>
            <a:r>
              <a:rPr lang="en-US" sz="5400" dirty="0"/>
              <a:t>is not </a:t>
            </a:r>
            <a:r>
              <a:rPr lang="en-US" sz="5400" dirty="0" err="1" smtClean="0"/>
              <a:t>acultural</a:t>
            </a:r>
            <a:r>
              <a:rPr lang="en-US" sz="5400" dirty="0" smtClean="0"/>
              <a:t>.</a:t>
            </a:r>
            <a:endParaRPr lang="en-US" sz="5400" dirty="0"/>
          </a:p>
        </p:txBody>
      </p:sp>
    </p:spTree>
    <p:extLst>
      <p:ext uri="{BB962C8B-B14F-4D97-AF65-F5344CB8AC3E}">
        <p14:creationId xmlns:p14="http://schemas.microsoft.com/office/powerpoint/2010/main" val="369009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task?</a:t>
            </a:r>
            <a:endParaRPr lang="en-US" dirty="0"/>
          </a:p>
        </p:txBody>
      </p:sp>
      <p:sp>
        <p:nvSpPr>
          <p:cNvPr id="3" name="Content Placeholder 2"/>
          <p:cNvSpPr>
            <a:spLocks noGrp="1"/>
          </p:cNvSpPr>
          <p:nvPr>
            <p:ph idx="1"/>
          </p:nvPr>
        </p:nvSpPr>
        <p:spPr/>
        <p:txBody>
          <a:bodyPr>
            <a:normAutofit/>
          </a:bodyPr>
          <a:lstStyle/>
          <a:p>
            <a:r>
              <a:rPr lang="en-US" sz="3200" dirty="0" smtClean="0"/>
              <a:t>Brainstorm features of a good numeracy task with your group.</a:t>
            </a:r>
          </a:p>
          <a:p>
            <a:r>
              <a:rPr lang="en-US" sz="3200" dirty="0" smtClean="0"/>
              <a:t>Let’s look at Peter </a:t>
            </a:r>
            <a:r>
              <a:rPr lang="en-US" sz="3200" dirty="0" err="1" smtClean="0"/>
              <a:t>Liljedahl’s</a:t>
            </a:r>
            <a:r>
              <a:rPr lang="en-US" sz="3200" dirty="0" smtClean="0"/>
              <a:t> criteria and procedure</a:t>
            </a:r>
          </a:p>
          <a:p>
            <a:pPr marL="0" indent="0">
              <a:buNone/>
            </a:pPr>
            <a:endParaRPr lang="en-US" sz="3200" dirty="0"/>
          </a:p>
        </p:txBody>
      </p:sp>
    </p:spTree>
    <p:extLst>
      <p:ext uri="{BB962C8B-B14F-4D97-AF65-F5344CB8AC3E}">
        <p14:creationId xmlns:p14="http://schemas.microsoft.com/office/powerpoint/2010/main" val="316825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814854" y="1264555"/>
            <a:ext cx="9157945" cy="4802659"/>
          </a:xfrm>
        </p:spPr>
        <p:txBody>
          <a:bodyPr>
            <a:normAutofit lnSpcReduction="10000"/>
          </a:bodyPr>
          <a:lstStyle/>
          <a:p>
            <a:pPr marL="0" indent="0">
              <a:buNone/>
            </a:pPr>
            <a:r>
              <a:rPr lang="en-CA" dirty="0" smtClean="0"/>
              <a:t>The exam website includes details and videos to help students: </a:t>
            </a:r>
            <a:endParaRPr lang="en-CA" dirty="0"/>
          </a:p>
          <a:p>
            <a:pPr marL="0" indent="0">
              <a:buNone/>
            </a:pPr>
            <a:r>
              <a:rPr lang="en-CA" dirty="0">
                <a:hlinkClick r:id="rId2"/>
              </a:rPr>
              <a:t>https://</a:t>
            </a:r>
            <a:r>
              <a:rPr lang="en-CA" dirty="0" smtClean="0">
                <a:hlinkClick r:id="rId2"/>
              </a:rPr>
              <a:t>curriculum.gov.bc.ca/provincial-assessment/graduation/numeracy</a:t>
            </a:r>
            <a:endParaRPr lang="en-CA" dirty="0" smtClean="0"/>
          </a:p>
          <a:p>
            <a:pPr marL="0" indent="0">
              <a:buNone/>
            </a:pPr>
            <a:r>
              <a:rPr lang="en-CA" sz="2000" dirty="0" smtClean="0"/>
              <a:t>Peter </a:t>
            </a:r>
            <a:r>
              <a:rPr lang="en-CA" sz="2000" dirty="0" err="1" smtClean="0"/>
              <a:t>Liljedahl</a:t>
            </a:r>
            <a:r>
              <a:rPr lang="en-CA" sz="2000" dirty="0"/>
              <a:t>: </a:t>
            </a:r>
            <a:endParaRPr lang="en-CA" sz="2000" dirty="0" smtClean="0"/>
          </a:p>
          <a:p>
            <a:pPr marL="0" indent="0">
              <a:buNone/>
            </a:pPr>
            <a:r>
              <a:rPr lang="en-CA" sz="2000" dirty="0" smtClean="0">
                <a:hlinkClick r:id="rId3"/>
              </a:rPr>
              <a:t>http</a:t>
            </a:r>
            <a:r>
              <a:rPr lang="en-CA" sz="2000" dirty="0">
                <a:hlinkClick r:id="rId3"/>
              </a:rPr>
              <a:t>://</a:t>
            </a:r>
            <a:r>
              <a:rPr lang="en-CA" sz="2000" dirty="0" smtClean="0">
                <a:hlinkClick r:id="rId3"/>
              </a:rPr>
              <a:t>www.peterliljedahl.com/teachers/numeracy-tasks</a:t>
            </a:r>
            <a:endParaRPr lang="en-CA" sz="2000" dirty="0" smtClean="0"/>
          </a:p>
          <a:p>
            <a:pPr marL="0" indent="0">
              <a:buNone/>
            </a:pPr>
            <a:r>
              <a:rPr lang="en-CA" sz="2000" dirty="0" smtClean="0"/>
              <a:t>BCAMT Weekly Tasks:</a:t>
            </a:r>
          </a:p>
          <a:p>
            <a:pPr marL="0" indent="0">
              <a:buNone/>
            </a:pPr>
            <a:r>
              <a:rPr lang="en-US" dirty="0">
                <a:hlinkClick r:id="rId4"/>
              </a:rPr>
              <a:t>http://www.bcamt.ca/weeklymathtasks</a:t>
            </a:r>
            <a:r>
              <a:rPr lang="en-US" dirty="0" smtClean="0">
                <a:hlinkClick r:id="rId4"/>
              </a:rPr>
              <a:t>/</a:t>
            </a:r>
            <a:endParaRPr lang="en-US" dirty="0" smtClean="0"/>
          </a:p>
          <a:p>
            <a:pPr marL="0" indent="0">
              <a:buNone/>
            </a:pPr>
            <a:r>
              <a:rPr lang="en-US" dirty="0" smtClean="0"/>
              <a:t>NRICH </a:t>
            </a:r>
            <a:r>
              <a:rPr lang="en-US" dirty="0" err="1" smtClean="0"/>
              <a:t>Maths</a:t>
            </a:r>
            <a:endParaRPr lang="en-US" dirty="0" smtClean="0"/>
          </a:p>
          <a:p>
            <a:pPr marL="0" indent="0">
              <a:buNone/>
            </a:pPr>
            <a:r>
              <a:rPr lang="en-US" dirty="0">
                <a:hlinkClick r:id="rId5"/>
              </a:rPr>
              <a:t>https://</a:t>
            </a:r>
            <a:r>
              <a:rPr lang="en-US" dirty="0" smtClean="0">
                <a:hlinkClick r:id="rId5"/>
              </a:rPr>
              <a:t>nrich.maths.org/frontpage</a:t>
            </a:r>
            <a:endParaRPr lang="en-US" dirty="0" smtClean="0"/>
          </a:p>
          <a:p>
            <a:pPr marL="0" indent="0">
              <a:buNone/>
            </a:pPr>
            <a:r>
              <a:rPr lang="en-US" dirty="0" err="1" smtClean="0"/>
              <a:t>YouCubed</a:t>
            </a:r>
            <a:endParaRPr lang="en-US" dirty="0" smtClean="0"/>
          </a:p>
          <a:p>
            <a:pPr marL="0" indent="0">
              <a:buNone/>
            </a:pPr>
            <a:r>
              <a:rPr lang="en-US" dirty="0">
                <a:hlinkClick r:id="rId6"/>
              </a:rPr>
              <a:t>https://www.youcubed.org/tasks</a:t>
            </a:r>
            <a:r>
              <a:rPr lang="en-US" dirty="0" smtClean="0">
                <a:hlinkClick r:id="rId6"/>
              </a:rPr>
              <a:t>/</a:t>
            </a:r>
            <a:endParaRPr lang="en-US" dirty="0" smtClean="0"/>
          </a:p>
          <a:p>
            <a:pPr marL="0" indent="0">
              <a:buNone/>
            </a:pPr>
            <a:endParaRPr lang="en-US" dirty="0"/>
          </a:p>
          <a:p>
            <a:pPr marL="0" indent="0">
              <a:buNone/>
            </a:pPr>
            <a:r>
              <a:rPr lang="en-US" dirty="0" smtClean="0"/>
              <a:t>Thanks to BNSS teachers Jenny Young and Jodi Drake for sharing their </a:t>
            </a:r>
            <a:r>
              <a:rPr lang="en-US" dirty="0" err="1" smtClean="0"/>
              <a:t>powerpoint</a:t>
            </a:r>
            <a:r>
              <a:rPr lang="en-US" dirty="0" smtClean="0"/>
              <a:t> with me (several slides on this one are from them)</a:t>
            </a:r>
            <a:endParaRPr lang="en-US" dirty="0"/>
          </a:p>
          <a:p>
            <a:endParaRPr lang="en-US" dirty="0"/>
          </a:p>
        </p:txBody>
      </p:sp>
    </p:spTree>
    <p:extLst>
      <p:ext uri="{BB962C8B-B14F-4D97-AF65-F5344CB8AC3E}">
        <p14:creationId xmlns:p14="http://schemas.microsoft.com/office/powerpoint/2010/main" val="410470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Dimensions of Encultured Math</a:t>
            </a:r>
            <a:endParaRPr lang="en-CA" dirty="0"/>
          </a:p>
        </p:txBody>
      </p:sp>
      <p:sp>
        <p:nvSpPr>
          <p:cNvPr id="3" name="Content Placeholder 2"/>
          <p:cNvSpPr>
            <a:spLocks noGrp="1"/>
          </p:cNvSpPr>
          <p:nvPr>
            <p:ph idx="1"/>
          </p:nvPr>
        </p:nvSpPr>
        <p:spPr>
          <a:xfrm>
            <a:off x="2356701" y="1706252"/>
            <a:ext cx="9147911" cy="4204970"/>
          </a:xfrm>
        </p:spPr>
        <p:txBody>
          <a:bodyPr>
            <a:noAutofit/>
          </a:bodyPr>
          <a:lstStyle/>
          <a:p>
            <a:r>
              <a:rPr lang="en-CA" sz="2800" dirty="0" smtClean="0"/>
              <a:t>AJ Bishop says that all cultures use math for the following 6 purpose:</a:t>
            </a:r>
          </a:p>
          <a:p>
            <a:pPr lvl="3"/>
            <a:r>
              <a:rPr lang="en-CA" sz="3200" dirty="0"/>
              <a:t>measuring </a:t>
            </a:r>
            <a:endParaRPr lang="en-CA" sz="3200" dirty="0" smtClean="0"/>
          </a:p>
          <a:p>
            <a:pPr lvl="3"/>
            <a:r>
              <a:rPr lang="en-CA" sz="3200" dirty="0" smtClean="0"/>
              <a:t>locating </a:t>
            </a:r>
          </a:p>
          <a:p>
            <a:pPr lvl="3"/>
            <a:r>
              <a:rPr lang="en-CA" sz="3200" dirty="0" smtClean="0"/>
              <a:t>playing </a:t>
            </a:r>
          </a:p>
          <a:p>
            <a:pPr lvl="3"/>
            <a:r>
              <a:rPr lang="en-CA" sz="3200" dirty="0" smtClean="0"/>
              <a:t>counting </a:t>
            </a:r>
          </a:p>
          <a:p>
            <a:pPr lvl="3"/>
            <a:r>
              <a:rPr lang="en-CA" sz="3200" dirty="0" smtClean="0"/>
              <a:t>designing  </a:t>
            </a:r>
          </a:p>
          <a:p>
            <a:pPr lvl="3"/>
            <a:r>
              <a:rPr lang="en-CA" sz="3200" dirty="0" smtClean="0"/>
              <a:t>explaining</a:t>
            </a:r>
            <a:endParaRPr lang="en-CA" sz="3200" dirty="0"/>
          </a:p>
        </p:txBody>
      </p:sp>
    </p:spTree>
    <p:extLst>
      <p:ext uri="{BB962C8B-B14F-4D97-AF65-F5344CB8AC3E}">
        <p14:creationId xmlns:p14="http://schemas.microsoft.com/office/powerpoint/2010/main" val="39057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1" y="533400"/>
            <a:ext cx="9485312" cy="1371600"/>
          </a:xfrm>
        </p:spPr>
        <p:txBody>
          <a:bodyPr/>
          <a:lstStyle/>
          <a:p>
            <a:r>
              <a:rPr lang="en-CA" dirty="0" smtClean="0"/>
              <a:t>Math is </a:t>
            </a:r>
            <a:r>
              <a:rPr lang="en-CA" dirty="0" smtClean="0"/>
              <a:t>important </a:t>
            </a:r>
            <a:r>
              <a:rPr lang="en-CA" dirty="0" smtClean="0"/>
              <a:t>to educational equity</a:t>
            </a:r>
            <a:endParaRPr lang="en-CA" dirty="0"/>
          </a:p>
        </p:txBody>
      </p:sp>
      <p:sp>
        <p:nvSpPr>
          <p:cNvPr id="3" name="Content Placeholder 2"/>
          <p:cNvSpPr>
            <a:spLocks noGrp="1"/>
          </p:cNvSpPr>
          <p:nvPr>
            <p:ph idx="1"/>
          </p:nvPr>
        </p:nvSpPr>
        <p:spPr/>
        <p:txBody>
          <a:bodyPr>
            <a:normAutofit/>
          </a:bodyPr>
          <a:lstStyle/>
          <a:p>
            <a:r>
              <a:rPr lang="en-CA" sz="2400" dirty="0" smtClean="0"/>
              <a:t>Math is a “gatekeeper” to certain STEM fields and even to many business fields</a:t>
            </a:r>
          </a:p>
          <a:p>
            <a:r>
              <a:rPr lang="en-CA" sz="2400" dirty="0" smtClean="0"/>
              <a:t>Equity issues in math apply to students from lower socio-economic status homes; immigrants; Indigenous students and sometimes women.</a:t>
            </a:r>
          </a:p>
          <a:p>
            <a:r>
              <a:rPr lang="en-CA" sz="2400" dirty="0" smtClean="0"/>
              <a:t>How can we close gaps and ensure that ALL students can achieve success in math?</a:t>
            </a:r>
            <a:endParaRPr lang="en-CA" sz="2400" dirty="0"/>
          </a:p>
        </p:txBody>
      </p:sp>
    </p:spTree>
    <p:extLst>
      <p:ext uri="{BB962C8B-B14F-4D97-AF65-F5344CB8AC3E}">
        <p14:creationId xmlns:p14="http://schemas.microsoft.com/office/powerpoint/2010/main" val="231378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862" y="5539159"/>
            <a:ext cx="8534400" cy="1685677"/>
          </a:xfrm>
        </p:spPr>
        <p:txBody>
          <a:bodyPr/>
          <a:lstStyle/>
          <a:p>
            <a:r>
              <a:rPr lang="en-US" dirty="0" smtClean="0"/>
              <a:t>What is </a:t>
            </a:r>
            <a:r>
              <a:rPr lang="en-US" dirty="0" smtClean="0"/>
              <a:t>math</a:t>
            </a:r>
            <a:r>
              <a:rPr lang="en-US" dirty="0" smtClean="0"/>
              <a:t>?</a:t>
            </a:r>
            <a:endParaRPr lang="en-US" dirty="0"/>
          </a:p>
        </p:txBody>
      </p:sp>
      <p:pic>
        <p:nvPicPr>
          <p:cNvPr id="4" name="BZ3xm0hipIg"/>
          <p:cNvPicPr>
            <a:picLocks noGrp="1" noRot="1" noChangeAspect="1"/>
          </p:cNvPicPr>
          <p:nvPr>
            <p:ph idx="1"/>
            <a:videoFile r:link="rId1"/>
          </p:nvPr>
        </p:nvPicPr>
        <p:blipFill>
          <a:blip r:embed="rId3"/>
          <a:stretch>
            <a:fillRect/>
          </a:stretch>
        </p:blipFill>
        <p:spPr>
          <a:xfrm>
            <a:off x="1938352" y="109482"/>
            <a:ext cx="8807419" cy="4954174"/>
          </a:xfrm>
          <a:prstGeom prst="rect">
            <a:avLst/>
          </a:prstGeom>
        </p:spPr>
      </p:pic>
    </p:spTree>
    <p:extLst>
      <p:ext uri="{BB962C8B-B14F-4D97-AF65-F5344CB8AC3E}">
        <p14:creationId xmlns:p14="http://schemas.microsoft.com/office/powerpoint/2010/main" val="32020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your </a:t>
            </a:r>
            <a:r>
              <a:rPr lang="en-CA" dirty="0" smtClean="0"/>
              <a:t>math autobiography?</a:t>
            </a:r>
            <a:endParaRPr lang="en-CA" dirty="0"/>
          </a:p>
        </p:txBody>
      </p:sp>
      <p:sp>
        <p:nvSpPr>
          <p:cNvPr id="3" name="Content Placeholder 2"/>
          <p:cNvSpPr>
            <a:spLocks noGrp="1"/>
          </p:cNvSpPr>
          <p:nvPr>
            <p:ph idx="1"/>
          </p:nvPr>
        </p:nvSpPr>
        <p:spPr/>
        <p:txBody>
          <a:bodyPr>
            <a:normAutofit lnSpcReduction="10000"/>
          </a:bodyPr>
          <a:lstStyle/>
          <a:p>
            <a:r>
              <a:rPr lang="en-CA" sz="2800" dirty="0" smtClean="0"/>
              <a:t>Take a moment to think about your own experiences of </a:t>
            </a:r>
            <a:r>
              <a:rPr lang="en-CA" sz="2800" dirty="0" smtClean="0"/>
              <a:t>math and numeracy</a:t>
            </a:r>
            <a:r>
              <a:rPr lang="en-CA" sz="2800" dirty="0" smtClean="0"/>
              <a:t>, whether in formal mathematical teaching and learning or in informal situations</a:t>
            </a:r>
            <a:r>
              <a:rPr lang="en-CA" sz="2800" dirty="0" smtClean="0"/>
              <a:t>.</a:t>
            </a:r>
          </a:p>
          <a:p>
            <a:pPr marL="0" indent="0">
              <a:buNone/>
            </a:pPr>
            <a:endParaRPr lang="en-CA" sz="2800" dirty="0" smtClean="0"/>
          </a:p>
          <a:p>
            <a:r>
              <a:rPr lang="en-CA" sz="2800" dirty="0" smtClean="0"/>
              <a:t>How do you feel about math?</a:t>
            </a:r>
          </a:p>
          <a:p>
            <a:pPr marL="0" indent="0">
              <a:buNone/>
            </a:pPr>
            <a:endParaRPr lang="en-CA" sz="2800" dirty="0"/>
          </a:p>
          <a:p>
            <a:r>
              <a:rPr lang="en-CA" sz="2800" dirty="0" smtClean="0"/>
              <a:t>Let’s make a U….</a:t>
            </a:r>
            <a:endParaRPr lang="en-CA" sz="2800" dirty="0"/>
          </a:p>
        </p:txBody>
      </p:sp>
    </p:spTree>
    <p:extLst>
      <p:ext uri="{BB962C8B-B14F-4D97-AF65-F5344CB8AC3E}">
        <p14:creationId xmlns:p14="http://schemas.microsoft.com/office/powerpoint/2010/main" val="126288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Numeracy?</a:t>
            </a:r>
            <a:endParaRPr lang="en-CA" dirty="0"/>
          </a:p>
        </p:txBody>
      </p:sp>
      <p:sp>
        <p:nvSpPr>
          <p:cNvPr id="3" name="Content Placeholder 2"/>
          <p:cNvSpPr>
            <a:spLocks noGrp="1"/>
          </p:cNvSpPr>
          <p:nvPr>
            <p:ph idx="1"/>
          </p:nvPr>
        </p:nvSpPr>
        <p:spPr/>
        <p:txBody>
          <a:bodyPr/>
          <a:lstStyle/>
          <a:p>
            <a:r>
              <a:rPr lang="en-CA" dirty="0" smtClean="0"/>
              <a:t>Discuss with your group</a:t>
            </a:r>
            <a:endParaRPr lang="en-CA" dirty="0"/>
          </a:p>
        </p:txBody>
      </p:sp>
      <p:sp>
        <p:nvSpPr>
          <p:cNvPr id="4" name="Rectangle 3"/>
          <p:cNvSpPr/>
          <p:nvPr/>
        </p:nvSpPr>
        <p:spPr>
          <a:xfrm>
            <a:off x="2630078" y="2912882"/>
            <a:ext cx="6702458" cy="646331"/>
          </a:xfrm>
          <a:prstGeom prst="rect">
            <a:avLst/>
          </a:prstGeom>
        </p:spPr>
        <p:txBody>
          <a:bodyPr wrap="square">
            <a:spAutoFit/>
          </a:bodyPr>
          <a:lstStyle/>
          <a:p>
            <a:r>
              <a:rPr lang="en-CA" sz="3600" dirty="0" smtClean="0"/>
              <a:t>Why should we focus on it?</a:t>
            </a:r>
            <a:endParaRPr lang="en-CA" dirty="0"/>
          </a:p>
        </p:txBody>
      </p:sp>
    </p:spTree>
    <p:extLst>
      <p:ext uri="{BB962C8B-B14F-4D97-AF65-F5344CB8AC3E}">
        <p14:creationId xmlns:p14="http://schemas.microsoft.com/office/powerpoint/2010/main" val="3250286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is Numeracy?</a:t>
            </a:r>
            <a:endParaRPr lang="en-CA" b="1" dirty="0"/>
          </a:p>
        </p:txBody>
      </p:sp>
      <p:sp>
        <p:nvSpPr>
          <p:cNvPr id="3" name="Content Placeholder 2"/>
          <p:cNvSpPr>
            <a:spLocks noGrp="1"/>
          </p:cNvSpPr>
          <p:nvPr>
            <p:ph idx="1"/>
          </p:nvPr>
        </p:nvSpPr>
        <p:spPr/>
        <p:txBody>
          <a:bodyPr>
            <a:normAutofit lnSpcReduction="10000"/>
          </a:bodyPr>
          <a:lstStyle/>
          <a:p>
            <a:pPr marL="0" indent="0" algn="ctr">
              <a:buNone/>
            </a:pPr>
            <a:endParaRPr lang="en-CA" sz="2800" dirty="0" smtClean="0"/>
          </a:p>
          <a:p>
            <a:pPr marL="0" lvl="0" indent="0">
              <a:buNone/>
            </a:pPr>
            <a:r>
              <a:rPr lang="en-CA" sz="3200" dirty="0"/>
              <a:t>Numeracy is defined as the ability, willingness, and perseverance to interpret and apply mathematical understanding to solve problems in contextualized situations, and to analyze and communicate these solutions in ways relevant to the given context</a:t>
            </a:r>
            <a:r>
              <a:rPr lang="en-CA" sz="3200" dirty="0" smtClean="0"/>
              <a:t>​.</a:t>
            </a:r>
            <a:endParaRPr lang="en-CA" sz="3200" dirty="0"/>
          </a:p>
          <a:p>
            <a:pPr marL="0" indent="0">
              <a:buNone/>
            </a:pPr>
            <a:endParaRPr lang="en-CA" sz="1600" dirty="0" smtClean="0"/>
          </a:p>
          <a:p>
            <a:pPr marL="0" indent="0">
              <a:buNone/>
            </a:pPr>
            <a:endParaRPr lang="en-CA" dirty="0"/>
          </a:p>
        </p:txBody>
      </p:sp>
    </p:spTree>
    <p:extLst>
      <p:ext uri="{BB962C8B-B14F-4D97-AF65-F5344CB8AC3E}">
        <p14:creationId xmlns:p14="http://schemas.microsoft.com/office/powerpoint/2010/main" val="2361250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 focus on numeracy?</a:t>
            </a:r>
            <a:endParaRPr lang="en-CA" b="1" dirty="0"/>
          </a:p>
        </p:txBody>
      </p:sp>
      <p:sp>
        <p:nvSpPr>
          <p:cNvPr id="3" name="Content Placeholder 2"/>
          <p:cNvSpPr>
            <a:spLocks noGrp="1"/>
          </p:cNvSpPr>
          <p:nvPr>
            <p:ph idx="1"/>
          </p:nvPr>
        </p:nvSpPr>
        <p:spPr>
          <a:xfrm>
            <a:off x="2331308" y="1790700"/>
            <a:ext cx="9173304" cy="4618338"/>
          </a:xfrm>
        </p:spPr>
        <p:txBody>
          <a:bodyPr>
            <a:normAutofit/>
          </a:bodyPr>
          <a:lstStyle/>
          <a:p>
            <a:r>
              <a:rPr lang="en-CA" sz="2400" i="1" dirty="0"/>
              <a:t>… efforts to intensify attention to the traditional mathematics curriculum do not necessarily lead to increased competency with quantitative data and numbers. While perhaps surprising to many in the public, this conclusion follows from a simple recognition—that is, unlike mathematics, numeracy does not so much lead upwards in an ascending pursuit of abstraction as it moves outward toward an ever richer engagement with life’s diverse contexts and situations.</a:t>
            </a:r>
            <a:endParaRPr lang="en-CA" sz="2400" dirty="0"/>
          </a:p>
          <a:p>
            <a:r>
              <a:rPr lang="en-CA" sz="2400" dirty="0"/>
              <a:t>– Robert </a:t>
            </a:r>
            <a:r>
              <a:rPr lang="en-CA" sz="2400" dirty="0" err="1"/>
              <a:t>Orrill</a:t>
            </a:r>
            <a:endParaRPr lang="en-CA" sz="2400" dirty="0"/>
          </a:p>
          <a:p>
            <a:endParaRPr lang="en-CA" dirty="0"/>
          </a:p>
        </p:txBody>
      </p:sp>
    </p:spTree>
    <p:extLst>
      <p:ext uri="{BB962C8B-B14F-4D97-AF65-F5344CB8AC3E}">
        <p14:creationId xmlns:p14="http://schemas.microsoft.com/office/powerpoint/2010/main" val="3617115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277</TotalTime>
  <Words>740</Words>
  <Application>Microsoft Office PowerPoint</Application>
  <PresentationFormat>Widescreen</PresentationFormat>
  <Paragraphs>78</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Numeracy Assessment Byrne Creek</vt:lpstr>
      <vt:lpstr>We acknowledge the Coast Salish nations (Musqueam, Squamish and Tsleil-Waututh) on WHOSE unceded traditional territories WE TEACH, LEARN AND PLAY</vt:lpstr>
      <vt:lpstr>6 Dimensions of Encultured Math</vt:lpstr>
      <vt:lpstr>Math is important to educational equity</vt:lpstr>
      <vt:lpstr>What is math?</vt:lpstr>
      <vt:lpstr>What is your math autobiography?</vt:lpstr>
      <vt:lpstr>What is Numeracy?</vt:lpstr>
      <vt:lpstr>What is Numeracy?</vt:lpstr>
      <vt:lpstr>Why focus on numeracy?</vt:lpstr>
      <vt:lpstr>Goals we might consider…</vt:lpstr>
      <vt:lpstr>Where is numeracy in your curriculum?</vt:lpstr>
      <vt:lpstr>Assessment Structure</vt:lpstr>
      <vt:lpstr>TYPES OF NUMERACY QUESTIONS </vt:lpstr>
      <vt:lpstr>PowerPoint Presentation</vt:lpstr>
      <vt:lpstr>Let’s try a question….</vt:lpstr>
      <vt:lpstr>Example – score of 4</vt:lpstr>
      <vt:lpstr>Example – score of 3</vt:lpstr>
      <vt:lpstr>Example – score of 2</vt:lpstr>
      <vt:lpstr>Marking Rubric</vt:lpstr>
      <vt:lpstr>What makes a good task?</vt:lpstr>
      <vt:lpstr>Resources</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Numeracy Exam</dc:title>
  <dc:creator>Jodi Drake</dc:creator>
  <cp:lastModifiedBy>Donna Morgan</cp:lastModifiedBy>
  <cp:revision>36</cp:revision>
  <dcterms:created xsi:type="dcterms:W3CDTF">2018-04-10T21:17:13Z</dcterms:created>
  <dcterms:modified xsi:type="dcterms:W3CDTF">2018-05-16T18:15:07Z</dcterms:modified>
</cp:coreProperties>
</file>