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74" r:id="rId5"/>
    <p:sldId id="262" r:id="rId6"/>
    <p:sldId id="272" r:id="rId7"/>
    <p:sldId id="257" r:id="rId8"/>
    <p:sldId id="269" r:id="rId9"/>
    <p:sldId id="270" r:id="rId10"/>
    <p:sldId id="271" r:id="rId11"/>
    <p:sldId id="273" r:id="rId12"/>
    <p:sldId id="279" r:id="rId13"/>
    <p:sldId id="278" r:id="rId14"/>
    <p:sldId id="268" r:id="rId15"/>
    <p:sldId id="275" r:id="rId16"/>
    <p:sldId id="276" r:id="rId17"/>
    <p:sldId id="277" r:id="rId18"/>
    <p:sldId id="267" r:id="rId19"/>
    <p:sldId id="259" r:id="rId20"/>
    <p:sldId id="280" r:id="rId21"/>
    <p:sldId id="266" r:id="rId22"/>
    <p:sldId id="265" r:id="rId23"/>
    <p:sldId id="282" r:id="rId24"/>
    <p:sldId id="281" r:id="rId25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90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0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08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2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2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02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578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639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30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0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32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659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88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154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32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4CD784-E0F2-4615-B657-7FEF96A52E5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8A75D9-2ECE-410F-81E1-10F82A3CC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2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dailycafe.com/articles/Daily-5-in-Action-Grades-K-2-UID5298" TargetMode="External"/><Relationship Id="rId2" Type="http://schemas.openxmlformats.org/officeDocument/2006/relationships/hyperlink" Target="https://www.thedailycafe.com/articles/Daily-5-in-Action-Grade-4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blogs.sd41.bc.ca/mat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Daily 5/Daily 3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 err="1" smtClean="0"/>
              <a:t>Cari</a:t>
            </a:r>
            <a:r>
              <a:rPr lang="en-CA" dirty="0" smtClean="0"/>
              <a:t> </a:t>
            </a:r>
            <a:r>
              <a:rPr lang="en-CA" dirty="0" err="1" smtClean="0"/>
              <a:t>Derbitsky</a:t>
            </a:r>
            <a:endParaRPr lang="en-CA" dirty="0" smtClean="0"/>
          </a:p>
          <a:p>
            <a:r>
              <a:rPr lang="en-CA" dirty="0" smtClean="0"/>
              <a:t>Donna Morgan</a:t>
            </a:r>
          </a:p>
          <a:p>
            <a:r>
              <a:rPr lang="en-CA" dirty="0" smtClean="0"/>
              <a:t>Tanis Anderson</a:t>
            </a:r>
          </a:p>
          <a:p>
            <a:r>
              <a:rPr lang="en-CA" dirty="0" smtClean="0"/>
              <a:t>Debbie Lirenman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8" y="3248830"/>
            <a:ext cx="1511972" cy="19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3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9" r="25939"/>
          <a:stretch>
            <a:fillRect/>
          </a:stretch>
        </p:blipFill>
        <p:spPr>
          <a:xfrm>
            <a:off x="7134895" y="1041400"/>
            <a:ext cx="4023283" cy="4775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4" y="1041400"/>
            <a:ext cx="3765998" cy="1828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Word Work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24" y="2559675"/>
            <a:ext cx="4219977" cy="31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91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329744"/>
            <a:ext cx="6241816" cy="182880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Listen To Reading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05" y="1110803"/>
            <a:ext cx="6181859" cy="46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it in Action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hlinkClick r:id="rId2"/>
              </a:rPr>
              <a:t>In Grade 4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In Grade K-2</a:t>
            </a:r>
            <a:endParaRPr lang="en-US" sz="40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l="28651" r="28651"/>
          <a:stretch>
            <a:fillRect/>
          </a:stretch>
        </p:blipFill>
        <p:spPr>
          <a:xfrm>
            <a:off x="7897764" y="1346530"/>
            <a:ext cx="2449588" cy="381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Math Daily 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The Math </a:t>
            </a:r>
            <a:r>
              <a:rPr lang="en-CA" dirty="0" smtClean="0"/>
              <a:t>Daily 3 </a:t>
            </a:r>
            <a:r>
              <a:rPr lang="en-CA" dirty="0"/>
              <a:t>is a method for structuring math time so students practice different ways of applying and learning math every day, fostering independent learning and success</a:t>
            </a:r>
            <a:r>
              <a:rPr lang="en-CA" dirty="0" smtClean="0"/>
              <a:t>.  It has 3 components:  Math By Myself; Math Writing; and Math With Someone. These are interspersed with concise, focussed lessons either delivered to the whole group or to small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14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Components of Math Daily 3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5426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4" y="1041400"/>
            <a:ext cx="4860484" cy="4971942"/>
          </a:xfrm>
        </p:spPr>
        <p:txBody>
          <a:bodyPr>
            <a:normAutofit fontScale="32500" lnSpcReduction="20000"/>
          </a:bodyPr>
          <a:lstStyle/>
          <a:p>
            <a:r>
              <a:rPr lang="en-CA" sz="14400" dirty="0" smtClean="0"/>
              <a:t>Math By Myself</a:t>
            </a:r>
          </a:p>
          <a:p>
            <a:pPr algn="l"/>
            <a:r>
              <a:rPr lang="en-CA" sz="8000" dirty="0"/>
              <a:t>Math by Myself </a:t>
            </a:r>
            <a:r>
              <a:rPr lang="en-CA" sz="8000" dirty="0" smtClean="0"/>
              <a:t>provides </a:t>
            </a:r>
            <a:r>
              <a:rPr lang="en-CA" sz="8000" dirty="0"/>
              <a:t>time for kinesthetic practice of math concepts that are primarily activity based.  At the beginning of a new math unit, the activities are mostly review and practice from prior units of study.  Then, as the new unit goes on, more of the Math Daily 3 activities become practice and reinforcement related to the current unit of study.  </a:t>
            </a:r>
          </a:p>
          <a:p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905" r="25899"/>
          <a:stretch/>
        </p:blipFill>
        <p:spPr>
          <a:xfrm>
            <a:off x="6684579" y="1041400"/>
            <a:ext cx="4016399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2823" y="1041399"/>
            <a:ext cx="6263081" cy="4579007"/>
          </a:xfrm>
        </p:spPr>
        <p:txBody>
          <a:bodyPr>
            <a:normAutofit fontScale="62500" lnSpcReduction="20000"/>
          </a:bodyPr>
          <a:lstStyle/>
          <a:p>
            <a:r>
              <a:rPr lang="en-CA" sz="9000" dirty="0" smtClean="0"/>
              <a:t>Math Writing</a:t>
            </a:r>
          </a:p>
          <a:p>
            <a:pPr algn="l"/>
            <a:r>
              <a:rPr lang="en-CA" sz="5900" dirty="0"/>
              <a:t>During Math Writing, students express and articulate their thinking and understanding by working on a math problem or math concept using pictures, numbers, and words, and occasionally by creating problems of their own.</a:t>
            </a:r>
            <a:endParaRPr lang="en-US" sz="5900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152" r="2015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1867" y="1025902"/>
            <a:ext cx="4504023" cy="4096288"/>
          </a:xfrm>
        </p:spPr>
        <p:txBody>
          <a:bodyPr>
            <a:normAutofit fontScale="70000" lnSpcReduction="20000"/>
          </a:bodyPr>
          <a:lstStyle/>
          <a:p>
            <a:r>
              <a:rPr lang="en-CA" sz="7600" dirty="0" smtClean="0"/>
              <a:t>Math With Someone</a:t>
            </a:r>
          </a:p>
          <a:p>
            <a:endParaRPr lang="en-CA" sz="4000" dirty="0"/>
          </a:p>
          <a:p>
            <a:pPr algn="l"/>
            <a:r>
              <a:rPr lang="en-CA" sz="4000" dirty="0" smtClean="0"/>
              <a:t>This </a:t>
            </a:r>
            <a:r>
              <a:rPr lang="en-CA" sz="4000" dirty="0"/>
              <a:t>task allows students to have experience with talking and writing about mathematics as they describe and explain their thinking to peers. 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309" y="1176070"/>
            <a:ext cx="3268464" cy="4350878"/>
          </a:xfrm>
          <a:prstGeom prst="rect">
            <a:avLst/>
          </a:prstGeom>
        </p:spPr>
      </p:pic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229" b="4229"/>
          <a:stretch>
            <a:fillRect/>
          </a:stretch>
        </p:blipFill>
        <p:spPr>
          <a:xfrm>
            <a:off x="1341438" y="982663"/>
            <a:ext cx="358775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47" y="2109010"/>
            <a:ext cx="6241816" cy="13716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The 10 Steps to Teaching </a:t>
            </a:r>
            <a:br>
              <a:rPr lang="en-CA" dirty="0" smtClean="0"/>
            </a:br>
            <a:r>
              <a:rPr lang="en-CA" dirty="0" smtClean="0"/>
              <a:t>and Learning Independence</a:t>
            </a:r>
            <a:br>
              <a:rPr lang="en-CA" dirty="0" smtClean="0"/>
            </a:br>
            <a:r>
              <a:rPr lang="en-CA" dirty="0" smtClean="0"/>
              <a:t>Chapter 3</a:t>
            </a:r>
            <a:br>
              <a:rPr lang="en-CA" dirty="0" smtClean="0"/>
            </a:br>
            <a:r>
              <a:rPr lang="en-CA" dirty="0" smtClean="0"/>
              <a:t>Page 36</a:t>
            </a:r>
            <a:br>
              <a:rPr lang="en-CA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78" y="608823"/>
            <a:ext cx="4600575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9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366" y="1496455"/>
            <a:ext cx="7427742" cy="4495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1348" y="973235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Every Day, Every Child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99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3223" y="2201048"/>
            <a:ext cx="5099820" cy="3895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524000" y="211138"/>
            <a:ext cx="4546600" cy="4743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12" y="722812"/>
            <a:ext cx="4697258" cy="51398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4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growth mindset in math…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Teachers and students BELIEVE that every student can do it</a:t>
            </a:r>
          </a:p>
          <a:p>
            <a:r>
              <a:rPr lang="en-CA" sz="2800" dirty="0" smtClean="0"/>
              <a:t>Math is VISUAL</a:t>
            </a:r>
          </a:p>
          <a:p>
            <a:r>
              <a:rPr lang="en-CA" sz="2800" dirty="0" smtClean="0"/>
              <a:t>COMMUNICATION and connection are valued</a:t>
            </a:r>
          </a:p>
          <a:p>
            <a:r>
              <a:rPr lang="en-CA" sz="2800" dirty="0" smtClean="0"/>
              <a:t>MISTAKES are welcomed as learning opportunities</a:t>
            </a:r>
          </a:p>
          <a:p>
            <a:endParaRPr lang="en-CA" dirty="0"/>
          </a:p>
          <a:p>
            <a:r>
              <a:rPr lang="en-CA" sz="1200" dirty="0" smtClean="0"/>
              <a:t>-From Jo </a:t>
            </a:r>
            <a:r>
              <a:rPr lang="en-CA" sz="1200" dirty="0" err="1" smtClean="0"/>
              <a:t>Boaler</a:t>
            </a:r>
            <a:r>
              <a:rPr lang="en-CA" sz="1200" dirty="0"/>
              <a:t>: https://bhi61nm2cr3mkdgk1dtaov18-wpengine.netdna-ssl.com/wp-content/uploads/2017/03/Mindset-card-with-logo.pdf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9035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http://blogs.sd41.bc.ca/literacy/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589" y="2531705"/>
            <a:ext cx="8595572" cy="3317875"/>
          </a:xfrm>
        </p:spPr>
      </p:pic>
    </p:spTree>
    <p:extLst>
      <p:ext uri="{BB962C8B-B14F-4D97-AF65-F5344CB8AC3E}">
        <p14:creationId xmlns:p14="http://schemas.microsoft.com/office/powerpoint/2010/main" val="182719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Math </a:t>
            </a:r>
            <a:r>
              <a:rPr lang="en-CA" dirty="0"/>
              <a:t>Blog:  http://blogs.sd41.bc.ca/math/</a:t>
            </a:r>
            <a:endParaRPr lang="en-US" dirty="0"/>
          </a:p>
        </p:txBody>
      </p:sp>
      <p:pic>
        <p:nvPicPr>
          <p:cNvPr id="2" name="Content Placeholder 1">
            <a:hlinkClick r:id="rId2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974" t="9568" r="6733" b="7941"/>
          <a:stretch/>
        </p:blipFill>
        <p:spPr>
          <a:xfrm>
            <a:off x="3076414" y="2506228"/>
            <a:ext cx="5602637" cy="312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finish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u="sng" dirty="0"/>
              <a:t>My Thoughts:</a:t>
            </a:r>
            <a:endParaRPr lang="en-US" sz="2800" dirty="0"/>
          </a:p>
          <a:p>
            <a:r>
              <a:rPr lang="en-CA" sz="2800" dirty="0"/>
              <a:t>Something I’m thinking about or wondering: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CA" sz="2800" u="sng" dirty="0"/>
              <a:t>My Commitment to Action:</a:t>
            </a:r>
            <a:endParaRPr lang="en-US" sz="2800" dirty="0"/>
          </a:p>
          <a:p>
            <a:r>
              <a:rPr lang="en-CA" sz="2800" dirty="0"/>
              <a:t>Something I will try in my class before next book club meeting is: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next </a:t>
            </a:r>
            <a:r>
              <a:rPr lang="en-US" dirty="0" smtClean="0"/>
              <a:t>time (January 15</a:t>
            </a:r>
            <a:r>
              <a:rPr lang="en-US" baseline="30000" dirty="0" smtClean="0"/>
              <a:t>th</a:t>
            </a:r>
            <a:r>
              <a:rPr lang="en-US" dirty="0" smtClean="0"/>
              <a:t>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Read </a:t>
            </a:r>
            <a:r>
              <a:rPr lang="en-US" sz="3600" dirty="0" err="1" smtClean="0"/>
              <a:t>Ch</a:t>
            </a:r>
            <a:r>
              <a:rPr lang="en-US" sz="3600" dirty="0" smtClean="0"/>
              <a:t> 1-3</a:t>
            </a:r>
          </a:p>
          <a:p>
            <a:r>
              <a:rPr lang="en-US" sz="3600" dirty="0" smtClean="0"/>
              <a:t>Be </a:t>
            </a:r>
            <a:r>
              <a:rPr lang="en-US" sz="3600" dirty="0" smtClean="0"/>
              <a:t>prepared to share your take on the book…what things are you confident about, what things are you concerned about?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8523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research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Research shows that nothing is more highly correlated to reading achievement than </a:t>
            </a:r>
            <a:r>
              <a:rPr lang="en-CA" sz="2800" dirty="0" smtClean="0"/>
              <a:t>volume.  </a:t>
            </a:r>
          </a:p>
          <a:p>
            <a:r>
              <a:rPr lang="en-CA" sz="2800" dirty="0" smtClean="0"/>
              <a:t>We </a:t>
            </a:r>
            <a:r>
              <a:rPr lang="en-CA" sz="2800" dirty="0"/>
              <a:t>are simply not giving our students enough time to read each day- especially our kids that need it the </a:t>
            </a:r>
            <a:r>
              <a:rPr lang="en-CA" sz="2800" dirty="0" smtClean="0"/>
              <a:t>most.</a:t>
            </a:r>
          </a:p>
          <a:p>
            <a:r>
              <a:rPr lang="en-CA" sz="2800" dirty="0" smtClean="0"/>
              <a:t>Giving kids choice in what they read is critical in increasing volume of reading.  Volume of reading is predictive of reading achievement.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99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research says…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Increasing the amount of time DOING math positively affects understanding</a:t>
            </a:r>
          </a:p>
          <a:p>
            <a:r>
              <a:rPr lang="en-CA" sz="2800" dirty="0" smtClean="0"/>
              <a:t>Engagement in problem solving increases both CONCEPTS and SKILLS</a:t>
            </a:r>
          </a:p>
          <a:p>
            <a:r>
              <a:rPr lang="en-CA" sz="2800" dirty="0" smtClean="0"/>
              <a:t>Opportunities to INTERACT and DISCUSS math content greatly increases student learning</a:t>
            </a:r>
          </a:p>
          <a:p>
            <a:r>
              <a:rPr lang="en-CA" sz="1000" dirty="0"/>
              <a:t>Source: http://www.iaoed.org/downloads/prac04e.pdf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45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968" y="1476321"/>
            <a:ext cx="7200897" cy="97790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For Students to Progress: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067" y="1805772"/>
            <a:ext cx="7886700" cy="4351338"/>
          </a:xfrm>
        </p:spPr>
        <p:txBody>
          <a:bodyPr>
            <a:normAutofit fontScale="85000" lnSpcReduction="20000"/>
          </a:bodyPr>
          <a:lstStyle/>
          <a:p>
            <a:endParaRPr lang="en-CA" sz="2700" dirty="0" smtClean="0">
              <a:latin typeface="Century Gothic" panose="020B0502020202020204" pitchFamily="34" charset="0"/>
            </a:endParaRPr>
          </a:p>
          <a:p>
            <a:endParaRPr lang="en-CA" sz="2700" dirty="0">
              <a:latin typeface="Century Gothic" panose="020B0502020202020204" pitchFamily="34" charset="0"/>
            </a:endParaRPr>
          </a:p>
          <a:p>
            <a:r>
              <a:rPr lang="en-CA" sz="2700" dirty="0" smtClean="0">
                <a:latin typeface="Century Gothic" panose="020B0502020202020204" pitchFamily="34" charset="0"/>
              </a:rPr>
              <a:t>Students</a:t>
            </a:r>
            <a:r>
              <a:rPr lang="en-CA" sz="2700" dirty="0">
                <a:latin typeface="Century Gothic" panose="020B0502020202020204" pitchFamily="34" charset="0"/>
              </a:rPr>
              <a:t>’ voices must be included.</a:t>
            </a:r>
          </a:p>
          <a:p>
            <a:r>
              <a:rPr lang="en-CA" sz="2700" dirty="0">
                <a:latin typeface="Century Gothic" panose="020B0502020202020204" pitchFamily="34" charset="0"/>
              </a:rPr>
              <a:t>It must be strength based.</a:t>
            </a:r>
          </a:p>
          <a:p>
            <a:r>
              <a:rPr lang="en-CA" sz="2700" dirty="0">
                <a:latin typeface="Century Gothic" panose="020B0502020202020204" pitchFamily="34" charset="0"/>
              </a:rPr>
              <a:t>Students must have choice</a:t>
            </a:r>
            <a:r>
              <a:rPr lang="en-CA" sz="2700" dirty="0"/>
              <a:t>.</a:t>
            </a:r>
          </a:p>
          <a:p>
            <a:endParaRPr lang="en-CA" dirty="0"/>
          </a:p>
          <a:p>
            <a:endParaRPr lang="en-CA" dirty="0" smtClean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endParaRPr lang="en-CA" sz="1400" b="1" i="1" strike="sngStrike" dirty="0"/>
          </a:p>
          <a:p>
            <a:pPr marL="0" indent="0" algn="r">
              <a:buNone/>
            </a:pPr>
            <a:r>
              <a:rPr lang="en-CA" sz="1600" b="1" i="1" dirty="0"/>
              <a:t>Sharon Jeroski</a:t>
            </a:r>
          </a:p>
        </p:txBody>
      </p:sp>
    </p:spTree>
    <p:extLst>
      <p:ext uri="{BB962C8B-B14F-4D97-AF65-F5344CB8AC3E}">
        <p14:creationId xmlns:p14="http://schemas.microsoft.com/office/powerpoint/2010/main" val="10104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Daily 5?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Students select from five authentic reading and writing choices, working independently toward personalized goals, while the teacher meets individual needs through whole-group and small-group instruction, as well as one-on-one conferring.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Components of Daily 5</a:t>
            </a:r>
            <a:br>
              <a:rPr lang="en-CA" dirty="0" smtClean="0"/>
            </a:b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6" y="982663"/>
            <a:ext cx="2752129" cy="489267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Read to Self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1566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963" y="1184857"/>
            <a:ext cx="3718455" cy="2051796"/>
          </a:xfrm>
        </p:spPr>
        <p:txBody>
          <a:bodyPr>
            <a:noAutofit/>
          </a:bodyPr>
          <a:lstStyle/>
          <a:p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dirty="0"/>
              <a:t/>
            </a:r>
            <a:br>
              <a:rPr lang="en-CA" sz="4000" dirty="0"/>
            </a:br>
            <a:r>
              <a:rPr lang="en-CA" sz="4000" dirty="0" smtClean="0"/>
              <a:t>Read </a:t>
            </a:r>
            <a:r>
              <a:rPr lang="en-CA" sz="4000" dirty="0"/>
              <a:t>With Someone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36" y="982663"/>
            <a:ext cx="2752129" cy="4892675"/>
          </a:xfrm>
        </p:spPr>
      </p:pic>
    </p:spTree>
    <p:extLst>
      <p:ext uri="{BB962C8B-B14F-4D97-AF65-F5344CB8AC3E}">
        <p14:creationId xmlns:p14="http://schemas.microsoft.com/office/powerpoint/2010/main" val="1636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000" dirty="0"/>
              <a:t>Work on Writing</a:t>
            </a:r>
            <a:r>
              <a:rPr lang="en-US" sz="3000" dirty="0"/>
              <a:t/>
            </a:r>
            <a:br>
              <a:rPr lang="en-US" sz="3000" dirty="0"/>
            </a:br>
            <a:endParaRPr lang="en-US" sz="30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2" b="39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83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8232&quot;&gt;&lt;/object&gt;&lt;object type=&quot;2&quot; unique_id=&quot;18233&quot;&gt;&lt;object type=&quot;3&quot; unique_id=&quot;18234&quot;&gt;&lt;property id=&quot;20148&quot; value=&quot;5&quot;/&gt;&lt;property id=&quot;20300&quot; value=&quot;Slide 1 - &amp;quot;Daily 5/Daily 3&amp;amp;#x09;&amp;quot;&quot;/&gt;&lt;property id=&quot;20307&quot; value=&quot;256&quot;/&gt;&lt;/object&gt;&lt;object type=&quot;3&quot; unique_id=&quot;18235&quot;&gt;&lt;property id=&quot;20148&quot; value=&quot;5&quot;/&gt;&lt;property id=&quot;20300&quot; value=&quot;Slide 2&quot;/&gt;&lt;property id=&quot;20307&quot; value=&quot;263&quot;/&gt;&lt;/object&gt;&lt;object type=&quot;3&quot; unique_id=&quot;18236&quot;&gt;&lt;property id=&quot;20148&quot; value=&quot;5&quot;/&gt;&lt;property id=&quot;20300&quot; value=&quot;Slide 6 - &amp;quot;Components of Daily 5 &amp;quot;&quot;/&gt;&lt;property id=&quot;20307&quot; value=&quot;257&quot;/&gt;&lt;/object&gt;&lt;object type=&quot;3&quot; unique_id=&quot;18237&quot;&gt;&lt;property id=&quot;20148&quot; value=&quot;5&quot;/&gt;&lt;property id=&quot;20300&quot; value=&quot;Slide 11 - &amp;quot;Components of Daily 3&amp;quot;&quot;/&gt;&lt;property id=&quot;20307&quot; value=&quot;268&quot;/&gt;&lt;/object&gt;&lt;object type=&quot;3&quot; unique_id=&quot;18238&quot;&gt;&lt;property id=&quot;20148&quot; value=&quot;5&quot;/&gt;&lt;property id=&quot;20300&quot; value=&quot;Slide 12 - &amp;quot;    The 10 Steps to Teaching  and Learning Independence Chapter 3 Page 36 &amp;quot;&quot;/&gt;&lt;property id=&quot;20307&quot; value=&quot;267&quot;/&gt;&lt;/object&gt;&lt;object type=&quot;3&quot; unique_id=&quot;18239&quot;&gt;&lt;property id=&quot;20148&quot; value=&quot;5&quot;/&gt;&lt;property id=&quot;20300&quot; value=&quot;Slide 13&quot;/&gt;&lt;property id=&quot;20307&quot; value=&quot;259&quot;/&gt;&lt;/object&gt;&lt;object type=&quot;3&quot; unique_id=&quot;18240&quot;&gt;&lt;property id=&quot;20148&quot; value=&quot;5&quot;/&gt;&lt;property id=&quot;20300&quot; value=&quot;Slide 3 - &amp;quot;What the research says…&amp;quot;&quot;/&gt;&lt;property id=&quot;20307&quot; value=&quot;258&quot;/&gt;&lt;/object&gt;&lt;object type=&quot;3&quot; unique_id=&quot;18243&quot;&gt;&lt;property id=&quot;20148&quot; value=&quot;5&quot;/&gt;&lt;property id=&quot;20300&quot; value=&quot;Slide 4 - &amp;quot;For Students to Progress:  &amp;quot;&quot;/&gt;&lt;property id=&quot;20307&quot; value=&quot;262&quot;/&gt;&lt;/object&gt;&lt;object type=&quot;3&quot; unique_id=&quot;18245&quot;&gt;&lt;property id=&quot;20148&quot; value=&quot;5&quot;/&gt;&lt;property id=&quot;20300&quot; value=&quot;Slide 14 - &amp;quot;http://blogs.sd41.bc.ca/literacy/&amp;quot;&quot;/&gt;&lt;property id=&quot;20307&quot; value=&quot;266&quot;/&gt;&lt;/object&gt;&lt;object type=&quot;3&quot; unique_id=&quot;18246&quot;&gt;&lt;property id=&quot;20148&quot; value=&quot;5&quot;/&gt;&lt;property id=&quot;20300&quot; value=&quot;Slide 15 - &amp;quot;Math and Science Blog&amp;quot;&quot;/&gt;&lt;property id=&quot;20307&quot; value=&quot;265&quot;/&gt;&lt;/object&gt;&lt;object type=&quot;3&quot; unique_id=&quot;18412&quot;&gt;&lt;property id=&quot;20148&quot; value=&quot;5&quot;/&gt;&lt;property id=&quot;20300&quot; value=&quot;Slide 5 - &amp;quot;What is Daily 5?&amp;quot;&quot;/&gt;&lt;property id=&quot;20307&quot; value=&quot;272&quot;/&gt;&lt;/object&gt;&lt;object type=&quot;3&quot; unique_id=&quot;18413&quot;&gt;&lt;property id=&quot;20148&quot; value=&quot;5&quot;/&gt;&lt;property id=&quot;20300&quot; value=&quot;Slide 7 - &amp;quot;      Read With Someone &amp;quot;&quot;/&gt;&lt;property id=&quot;20307&quot; value=&quot;269&quot;/&gt;&lt;/object&gt;&lt;object type=&quot;3&quot; unique_id=&quot;18414&quot;&gt;&lt;property id=&quot;20148&quot; value=&quot;5&quot;/&gt;&lt;property id=&quot;20300&quot; value=&quot;Slide 8 - &amp;quot;Work on Writing &amp;quot;&quot;/&gt;&lt;property id=&quot;20307&quot; value=&quot;270&quot;/&gt;&lt;/object&gt;&lt;object type=&quot;3&quot; unique_id=&quot;18415&quot;&gt;&lt;property id=&quot;20148&quot; value=&quot;5&quot;/&gt;&lt;property id=&quot;20300&quot; value=&quot;Slide 9&quot;/&gt;&lt;property id=&quot;20307&quot; value=&quot;271&quot;/&gt;&lt;/object&gt;&lt;object type=&quot;3&quot; unique_id=&quot;18416&quot;&gt;&lt;property id=&quot;20148&quot; value=&quot;5&quot;/&gt;&lt;property id=&quot;20300&quot; value=&quot;Slide 10&quot;/&gt;&lt;property id=&quot;20307&quot; value=&quot;27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487</Words>
  <Application>Microsoft Office PowerPoint</Application>
  <PresentationFormat>Widescreen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Century Gothic</vt:lpstr>
      <vt:lpstr>Garamond</vt:lpstr>
      <vt:lpstr>Organic</vt:lpstr>
      <vt:lpstr>Daily 5/Daily 3 </vt:lpstr>
      <vt:lpstr>PowerPoint Presentation</vt:lpstr>
      <vt:lpstr>What the research says…</vt:lpstr>
      <vt:lpstr>What the research says…</vt:lpstr>
      <vt:lpstr>For Students to Progress:  </vt:lpstr>
      <vt:lpstr>What is Daily 5?</vt:lpstr>
      <vt:lpstr>Components of Daily 5 </vt:lpstr>
      <vt:lpstr>      Read With Someone </vt:lpstr>
      <vt:lpstr>Work on Writing </vt:lpstr>
      <vt:lpstr>PowerPoint Presentation</vt:lpstr>
      <vt:lpstr>PowerPoint Presentation</vt:lpstr>
      <vt:lpstr>See it in Action</vt:lpstr>
      <vt:lpstr>What is Math Daily 3?</vt:lpstr>
      <vt:lpstr>Components of Math Daily 3</vt:lpstr>
      <vt:lpstr>PowerPoint Presentation</vt:lpstr>
      <vt:lpstr>PowerPoint Presentation</vt:lpstr>
      <vt:lpstr>PowerPoint Presentation</vt:lpstr>
      <vt:lpstr>    The 10 Steps to Teaching  and Learning Independence Chapter 3 Page 36 </vt:lpstr>
      <vt:lpstr>PowerPoint Presentation</vt:lpstr>
      <vt:lpstr>A growth mindset in math…</vt:lpstr>
      <vt:lpstr>http://blogs.sd41.bc.ca/literacy/</vt:lpstr>
      <vt:lpstr>Math Blog:  http://blogs.sd41.bc.ca/math/</vt:lpstr>
      <vt:lpstr>Before we finish up</vt:lpstr>
      <vt:lpstr>For next time (January 15th):</vt:lpstr>
    </vt:vector>
  </TitlesOfParts>
  <Company>Burnaby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5/Daily 3</dc:title>
  <dc:creator>Tanis Anderson</dc:creator>
  <cp:lastModifiedBy>Donna Morgan</cp:lastModifiedBy>
  <cp:revision>19</cp:revision>
  <dcterms:created xsi:type="dcterms:W3CDTF">2017-11-30T17:35:11Z</dcterms:created>
  <dcterms:modified xsi:type="dcterms:W3CDTF">2017-12-04T20:57:30Z</dcterms:modified>
</cp:coreProperties>
</file>