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8" r:id="rId3"/>
    <p:sldId id="257" r:id="rId4"/>
    <p:sldId id="259" r:id="rId5"/>
    <p:sldId id="263" r:id="rId6"/>
    <p:sldId id="260" r:id="rId7"/>
    <p:sldId id="261" r:id="rId8"/>
    <p:sldId id="264" r:id="rId9"/>
    <p:sldId id="265" r:id="rId10"/>
    <p:sldId id="266" r:id="rId11"/>
    <p:sldId id="267" r:id="rId12"/>
    <p:sldId id="268" r:id="rId13"/>
    <p:sldId id="269" r:id="rId14"/>
    <p:sldId id="270" r:id="rId15"/>
    <p:sldId id="26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10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F4381-AE51-46B8-9504-07BCDFD04E7E}" type="datetimeFigureOut">
              <a:rPr lang="en-US" smtClean="0"/>
              <a:t>1/15/2018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E9B1A-7E55-402C-B96F-D963168A757A}" type="slidenum">
              <a:rPr lang="en-US" smtClean="0"/>
              <a:t>‹#›</a:t>
            </a:fld>
            <a:endParaRPr lang="en-US" dirty="0"/>
          </a:p>
        </p:txBody>
      </p:sp>
    </p:spTree>
    <p:extLst>
      <p:ext uri="{BB962C8B-B14F-4D97-AF65-F5344CB8AC3E}">
        <p14:creationId xmlns:p14="http://schemas.microsoft.com/office/powerpoint/2010/main" val="256979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Ben</a:t>
            </a:r>
          </a:p>
          <a:p>
            <a:endParaRPr lang="en-CA" dirty="0" smtClean="0"/>
          </a:p>
          <a:p>
            <a:r>
              <a:rPr lang="en-CA" dirty="0" smtClean="0"/>
              <a:t>In Burnaby, at every formal gathering we acknowledge</a:t>
            </a:r>
            <a:r>
              <a:rPr lang="en-CA" baseline="0" dirty="0" smtClean="0"/>
              <a:t> territory as a way of showing respect for the Aboriginal peoples who lived here for thousands of years and to deepen our awareness of how this land was used for thousands of years.  For our learners, this is an important recognition so that we can help strengthen  a relationship of respect between Aboriginal and non-Aboriginal  peoples in BC and in the rest of Canada. </a:t>
            </a:r>
            <a:endParaRPr lang="en-US" dirty="0"/>
          </a:p>
        </p:txBody>
      </p:sp>
      <p:sp>
        <p:nvSpPr>
          <p:cNvPr id="4" name="Slide Number Placeholder 3"/>
          <p:cNvSpPr>
            <a:spLocks noGrp="1"/>
          </p:cNvSpPr>
          <p:nvPr>
            <p:ph type="sldNum" sz="quarter" idx="10"/>
          </p:nvPr>
        </p:nvSpPr>
        <p:spPr/>
        <p:txBody>
          <a:bodyPr/>
          <a:lstStyle/>
          <a:p>
            <a:fld id="{FD6A5BEA-A832-4430-BABE-006FE9CA0A9C}" type="slidenum">
              <a:rPr lang="en-US" smtClean="0"/>
              <a:pPr/>
              <a:t>2</a:t>
            </a:fld>
            <a:endParaRPr lang="en-US" dirty="0"/>
          </a:p>
        </p:txBody>
      </p:sp>
    </p:spTree>
    <p:extLst>
      <p:ext uri="{BB962C8B-B14F-4D97-AF65-F5344CB8AC3E}">
        <p14:creationId xmlns:p14="http://schemas.microsoft.com/office/powerpoint/2010/main" val="2060839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C3873E23-3493-451A-94DE-38363C5C93B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8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873E23-3493-451A-94DE-38363C5C93B5}" type="slidenum">
              <a:rPr lang="en-US" smtClean="0"/>
              <a:t>‹#›</a:t>
            </a:fld>
            <a:endParaRPr lang="en-US" dirty="0"/>
          </a:p>
        </p:txBody>
      </p:sp>
    </p:spTree>
    <p:extLst>
      <p:ext uri="{BB962C8B-B14F-4D97-AF65-F5344CB8AC3E}">
        <p14:creationId xmlns:p14="http://schemas.microsoft.com/office/powerpoint/2010/main" val="396778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525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9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spTree>
    <p:extLst>
      <p:ext uri="{BB962C8B-B14F-4D97-AF65-F5344CB8AC3E}">
        <p14:creationId xmlns:p14="http://schemas.microsoft.com/office/powerpoint/2010/main" val="240080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13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366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228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22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spTree>
    <p:extLst>
      <p:ext uri="{BB962C8B-B14F-4D97-AF65-F5344CB8AC3E}">
        <p14:creationId xmlns:p14="http://schemas.microsoft.com/office/powerpoint/2010/main" val="75933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873E23-3493-451A-94DE-38363C5C93B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72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873E23-3493-451A-94DE-38363C5C93B5}" type="slidenum">
              <a:rPr lang="en-US" smtClean="0"/>
              <a:t>‹#›</a:t>
            </a:fld>
            <a:endParaRPr lang="en-US" dirty="0"/>
          </a:p>
        </p:txBody>
      </p:sp>
    </p:spTree>
    <p:extLst>
      <p:ext uri="{BB962C8B-B14F-4D97-AF65-F5344CB8AC3E}">
        <p14:creationId xmlns:p14="http://schemas.microsoft.com/office/powerpoint/2010/main" val="136486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873E23-3493-451A-94DE-38363C5C93B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47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873E23-3493-451A-94DE-38363C5C93B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63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873E23-3493-451A-94DE-38363C5C93B5}" type="slidenum">
              <a:rPr lang="en-US" smtClean="0"/>
              <a:t>‹#›</a:t>
            </a:fld>
            <a:endParaRPr lang="en-US" dirty="0"/>
          </a:p>
        </p:txBody>
      </p:sp>
    </p:spTree>
    <p:extLst>
      <p:ext uri="{BB962C8B-B14F-4D97-AF65-F5344CB8AC3E}">
        <p14:creationId xmlns:p14="http://schemas.microsoft.com/office/powerpoint/2010/main" val="127382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873E23-3493-451A-94DE-38363C5C93B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55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248F5-237B-4572-B108-5B25D5CA8A57}"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873E23-3493-451A-94DE-38363C5C93B5}" type="slidenum">
              <a:rPr lang="en-US" smtClean="0"/>
              <a:t>‹#›</a:t>
            </a:fld>
            <a:endParaRPr lang="en-US" dirty="0"/>
          </a:p>
        </p:txBody>
      </p:sp>
    </p:spTree>
    <p:extLst>
      <p:ext uri="{BB962C8B-B14F-4D97-AF65-F5344CB8AC3E}">
        <p14:creationId xmlns:p14="http://schemas.microsoft.com/office/powerpoint/2010/main" val="8161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4248F5-237B-4572-B108-5B25D5CA8A57}" type="datetimeFigureOut">
              <a:rPr lang="en-US" smtClean="0"/>
              <a:t>1/15/2018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873E23-3493-451A-94DE-38363C5C93B5}" type="slidenum">
              <a:rPr lang="en-US" smtClean="0"/>
              <a:t>‹#›</a:t>
            </a:fld>
            <a:endParaRPr lang="en-US" dirty="0"/>
          </a:p>
        </p:txBody>
      </p:sp>
    </p:spTree>
    <p:extLst>
      <p:ext uri="{BB962C8B-B14F-4D97-AF65-F5344CB8AC3E}">
        <p14:creationId xmlns:p14="http://schemas.microsoft.com/office/powerpoint/2010/main" val="11315178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dailycafe.com/articles/reviewing-the-i-chart-when-behavior-goes-south" TargetMode="External"/><Relationship Id="rId2" Type="http://schemas.openxmlformats.org/officeDocument/2006/relationships/hyperlink" Target="https://www.thedailycafe.com/articles/work-on-writing-i-chart" TargetMode="External"/><Relationship Id="rId1" Type="http://schemas.openxmlformats.org/officeDocument/2006/relationships/slideLayout" Target="../slideLayouts/slideLayout8.xml"/><Relationship Id="rId4" Type="http://schemas.openxmlformats.org/officeDocument/2006/relationships/hyperlink" Target="https://www.thedailycafe.com/articles/revisiting-and-adding-behaviors-to-the-i-char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Daily Five</a:t>
            </a:r>
            <a:endParaRPr lang="en-US" dirty="0"/>
          </a:p>
        </p:txBody>
      </p:sp>
      <p:sp>
        <p:nvSpPr>
          <p:cNvPr id="3" name="Subtitle 2"/>
          <p:cNvSpPr>
            <a:spLocks noGrp="1"/>
          </p:cNvSpPr>
          <p:nvPr>
            <p:ph type="subTitle" idx="1"/>
          </p:nvPr>
        </p:nvSpPr>
        <p:spPr/>
        <p:txBody>
          <a:bodyPr>
            <a:normAutofit/>
          </a:bodyPr>
          <a:lstStyle/>
          <a:p>
            <a:pPr algn="ctr"/>
            <a:r>
              <a:rPr lang="en-CA" sz="2400" dirty="0" smtClean="0"/>
              <a:t>January 15, 2018</a:t>
            </a:r>
            <a:endParaRPr lang="en-US" sz="2400" dirty="0"/>
          </a:p>
        </p:txBody>
      </p:sp>
    </p:spTree>
    <p:extLst>
      <p:ext uri="{BB962C8B-B14F-4D97-AF65-F5344CB8AC3E}">
        <p14:creationId xmlns:p14="http://schemas.microsoft.com/office/powerpoint/2010/main" val="404285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half" idx="1"/>
          </p:nvPr>
        </p:nvSpPr>
        <p:spPr/>
        <p:txBody>
          <a:bodyPr/>
          <a:lstStyle/>
          <a:p>
            <a:r>
              <a:rPr lang="en-CA" sz="2800" dirty="0"/>
              <a:t>How can I implement all of this into my classroom schedule?  How does resource support fit in?</a:t>
            </a:r>
            <a:endParaRPr lang="en-US" sz="2800" dirty="0"/>
          </a:p>
          <a:p>
            <a:endParaRPr lang="en-US" dirty="0"/>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7477" y="2560638"/>
            <a:ext cx="4606546" cy="3309937"/>
          </a:xfrm>
        </p:spPr>
      </p:pic>
    </p:spTree>
    <p:extLst>
      <p:ext uri="{BB962C8B-B14F-4D97-AF65-F5344CB8AC3E}">
        <p14:creationId xmlns:p14="http://schemas.microsoft.com/office/powerpoint/2010/main" val="263812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6276" y="1549489"/>
            <a:ext cx="4724400" cy="3543300"/>
          </a:xfrm>
        </p:spPr>
      </p:pic>
      <p:sp>
        <p:nvSpPr>
          <p:cNvPr id="4" name="Text Placeholder 3"/>
          <p:cNvSpPr>
            <a:spLocks noGrp="1"/>
          </p:cNvSpPr>
          <p:nvPr>
            <p:ph type="body" sz="half" idx="2"/>
          </p:nvPr>
        </p:nvSpPr>
        <p:spPr/>
        <p:txBody>
          <a:bodyPr/>
          <a:lstStyle/>
          <a:p>
            <a:r>
              <a:rPr lang="en-CA" sz="2800" dirty="0"/>
              <a:t>How do we support students who cannot build perseverance or stamina?</a:t>
            </a:r>
            <a:endParaRPr lang="en-US" sz="2800" dirty="0"/>
          </a:p>
          <a:p>
            <a:endParaRPr lang="en-US" dirty="0"/>
          </a:p>
        </p:txBody>
      </p:sp>
    </p:spTree>
    <p:extLst>
      <p:ext uri="{BB962C8B-B14F-4D97-AF65-F5344CB8AC3E}">
        <p14:creationId xmlns:p14="http://schemas.microsoft.com/office/powerpoint/2010/main" val="145655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8888" y="1695450"/>
            <a:ext cx="3629025" cy="3467100"/>
          </a:xfrm>
        </p:spPr>
      </p:pic>
      <p:sp>
        <p:nvSpPr>
          <p:cNvPr id="4" name="Text Placeholder 3"/>
          <p:cNvSpPr>
            <a:spLocks noGrp="1"/>
          </p:cNvSpPr>
          <p:nvPr>
            <p:ph type="body" sz="half" idx="2"/>
          </p:nvPr>
        </p:nvSpPr>
        <p:spPr/>
        <p:txBody>
          <a:bodyPr>
            <a:normAutofit/>
          </a:bodyPr>
          <a:lstStyle/>
          <a:p>
            <a:r>
              <a:rPr lang="en-CA" sz="2800" dirty="0" smtClean="0"/>
              <a:t>Will I be able to integrate writing into structures that are already in place, such as Writer’s Workshop?</a:t>
            </a:r>
            <a:endParaRPr lang="en-US" sz="2800" dirty="0"/>
          </a:p>
        </p:txBody>
      </p:sp>
    </p:spTree>
    <p:extLst>
      <p:ext uri="{BB962C8B-B14F-4D97-AF65-F5344CB8AC3E}">
        <p14:creationId xmlns:p14="http://schemas.microsoft.com/office/powerpoint/2010/main" val="349491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8138" y="1605492"/>
            <a:ext cx="5470525" cy="3647016"/>
          </a:xfrm>
        </p:spPr>
      </p:pic>
      <p:sp>
        <p:nvSpPr>
          <p:cNvPr id="4" name="Text Placeholder 3"/>
          <p:cNvSpPr>
            <a:spLocks noGrp="1"/>
          </p:cNvSpPr>
          <p:nvPr>
            <p:ph type="body" sz="half" idx="2"/>
          </p:nvPr>
        </p:nvSpPr>
        <p:spPr/>
        <p:txBody>
          <a:bodyPr>
            <a:normAutofit/>
          </a:bodyPr>
          <a:lstStyle/>
          <a:p>
            <a:r>
              <a:rPr lang="en-CA" sz="2800" dirty="0" smtClean="0"/>
              <a:t>How do I collect resources to support Daily 5 in reading, word work, and in Math?</a:t>
            </a:r>
            <a:endParaRPr lang="en-US" sz="2800" dirty="0"/>
          </a:p>
        </p:txBody>
      </p:sp>
    </p:spTree>
    <p:extLst>
      <p:ext uri="{BB962C8B-B14F-4D97-AF65-F5344CB8AC3E}">
        <p14:creationId xmlns:p14="http://schemas.microsoft.com/office/powerpoint/2010/main" val="185335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0" y="551407"/>
            <a:ext cx="3718455" cy="1371600"/>
          </a:xfrm>
        </p:spPr>
        <p:txBody>
          <a:bodyPr/>
          <a:lstStyle/>
          <a:p>
            <a:r>
              <a:rPr lang="en-CA" b="1" dirty="0" smtClean="0"/>
              <a:t>Small Group Talk Time!</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137" y="2041568"/>
            <a:ext cx="5622538" cy="2440280"/>
          </a:xfrm>
        </p:spPr>
      </p:pic>
      <p:sp>
        <p:nvSpPr>
          <p:cNvPr id="4" name="Text Placeholder 3"/>
          <p:cNvSpPr>
            <a:spLocks noGrp="1"/>
          </p:cNvSpPr>
          <p:nvPr>
            <p:ph type="body" sz="half" idx="2"/>
          </p:nvPr>
        </p:nvSpPr>
        <p:spPr/>
        <p:txBody>
          <a:bodyPr>
            <a:noAutofit/>
          </a:bodyPr>
          <a:lstStyle/>
          <a:p>
            <a:r>
              <a:rPr lang="en-CA" sz="2800" dirty="0" smtClean="0"/>
              <a:t>K/1 – Kerry and Teresa</a:t>
            </a:r>
          </a:p>
          <a:p>
            <a:r>
              <a:rPr lang="en-CA" sz="2800" dirty="0" smtClean="0"/>
              <a:t>1/2  - Debbie</a:t>
            </a:r>
          </a:p>
          <a:p>
            <a:r>
              <a:rPr lang="en-CA" sz="2800" dirty="0" smtClean="0"/>
              <a:t>2/3 – Cari</a:t>
            </a:r>
          </a:p>
          <a:p>
            <a:r>
              <a:rPr lang="en-CA" sz="2800" dirty="0" smtClean="0"/>
              <a:t>Math – Donna</a:t>
            </a:r>
          </a:p>
          <a:p>
            <a:r>
              <a:rPr lang="en-CA" sz="2800" dirty="0" smtClean="0"/>
              <a:t>Intermediate - Tanis</a:t>
            </a:r>
            <a:endParaRPr lang="en-US" sz="2800" dirty="0"/>
          </a:p>
        </p:txBody>
      </p:sp>
    </p:spTree>
    <p:extLst>
      <p:ext uri="{BB962C8B-B14F-4D97-AF65-F5344CB8AC3E}">
        <p14:creationId xmlns:p14="http://schemas.microsoft.com/office/powerpoint/2010/main" val="307410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705" y="737650"/>
            <a:ext cx="7048299" cy="5326355"/>
          </a:xfrm>
          <a:prstGeom prst="rect">
            <a:avLst/>
          </a:prstGeom>
        </p:spPr>
      </p:pic>
    </p:spTree>
    <p:extLst>
      <p:ext uri="{BB962C8B-B14F-4D97-AF65-F5344CB8AC3E}">
        <p14:creationId xmlns:p14="http://schemas.microsoft.com/office/powerpoint/2010/main" val="48299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6224" y="4474591"/>
            <a:ext cx="7772400" cy="1854200"/>
          </a:xfrm>
        </p:spPr>
        <p:txBody>
          <a:bodyPr>
            <a:noAutofit/>
          </a:bodyPr>
          <a:lstStyle/>
          <a:p>
            <a:r>
              <a:rPr lang="en-US" sz="2800" dirty="0">
                <a:cs typeface="Chalkduster"/>
              </a:rPr>
              <a:t>We acknowledge and thank the Coast Salish Nations of Musqueam, Tsleil-Waututh and Squamish on whose traditional territories we teach, learn and live.</a:t>
            </a:r>
            <a:endParaRPr lang="en-US" sz="2800" dirty="0"/>
          </a:p>
        </p:txBody>
      </p:sp>
      <p:pic>
        <p:nvPicPr>
          <p:cNvPr id="4" name="Picture 3" descr="BOB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300" y="6210817"/>
            <a:ext cx="1917700" cy="660400"/>
          </a:xfrm>
          <a:prstGeom prst="rect">
            <a:avLst/>
          </a:prstGeom>
        </p:spPr>
      </p:pic>
      <p:pic>
        <p:nvPicPr>
          <p:cNvPr id="5" name="Picture 4"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073" y="306051"/>
            <a:ext cx="4931102" cy="4286513"/>
          </a:xfrm>
          <a:prstGeom prst="rect">
            <a:avLst/>
          </a:prstGeom>
        </p:spPr>
      </p:pic>
    </p:spTree>
    <p:extLst>
      <p:ext uri="{BB962C8B-B14F-4D97-AF65-F5344CB8AC3E}">
        <p14:creationId xmlns:p14="http://schemas.microsoft.com/office/powerpoint/2010/main" val="49888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526871"/>
            <a:ext cx="5470525" cy="3804259"/>
          </a:xfrm>
        </p:spPr>
      </p:pic>
      <p:sp>
        <p:nvSpPr>
          <p:cNvPr id="6" name="Text Placeholder 5"/>
          <p:cNvSpPr>
            <a:spLocks noGrp="1"/>
          </p:cNvSpPr>
          <p:nvPr>
            <p:ph type="body" sz="half" idx="2"/>
          </p:nvPr>
        </p:nvSpPr>
        <p:spPr>
          <a:xfrm>
            <a:off x="1293811" y="1326524"/>
            <a:ext cx="3718455" cy="4670979"/>
          </a:xfrm>
        </p:spPr>
        <p:txBody>
          <a:bodyPr>
            <a:normAutofit/>
          </a:bodyPr>
          <a:lstStyle/>
          <a:p>
            <a:pPr marL="342900" indent="-342900">
              <a:buAutoNum type="arabicPeriod"/>
            </a:pPr>
            <a:r>
              <a:rPr lang="en-CA" sz="2700" dirty="0" smtClean="0"/>
              <a:t>Table Talk</a:t>
            </a:r>
          </a:p>
          <a:p>
            <a:pPr marL="342900" indent="-342900">
              <a:buAutoNum type="arabicPeriod"/>
            </a:pPr>
            <a:r>
              <a:rPr lang="en-CA" sz="2700" dirty="0" smtClean="0"/>
              <a:t>Important Components of Daily 5</a:t>
            </a:r>
          </a:p>
          <a:p>
            <a:pPr marL="342900" indent="-342900">
              <a:buAutoNum type="arabicPeriod"/>
            </a:pPr>
            <a:r>
              <a:rPr lang="en-CA" sz="2700" dirty="0" smtClean="0"/>
              <a:t>I Chart </a:t>
            </a:r>
            <a:r>
              <a:rPr lang="en-CA" sz="2700" dirty="0"/>
              <a:t>V</a:t>
            </a:r>
            <a:r>
              <a:rPr lang="en-CA" sz="2700" dirty="0" smtClean="0"/>
              <a:t>ideo</a:t>
            </a:r>
          </a:p>
          <a:p>
            <a:pPr marL="342900" indent="-342900">
              <a:buAutoNum type="arabicPeriod"/>
            </a:pPr>
            <a:r>
              <a:rPr lang="en-CA" sz="2700" dirty="0" smtClean="0"/>
              <a:t>Troubleshooting/FAQ</a:t>
            </a:r>
          </a:p>
          <a:p>
            <a:pPr marL="342900" indent="-342900">
              <a:buAutoNum type="arabicPeriod"/>
            </a:pPr>
            <a:r>
              <a:rPr lang="en-CA" sz="2700" dirty="0" smtClean="0"/>
              <a:t>Small Group Discussion</a:t>
            </a:r>
            <a:endParaRPr lang="en-US" sz="2700" dirty="0"/>
          </a:p>
        </p:txBody>
      </p:sp>
    </p:spTree>
    <p:extLst>
      <p:ext uri="{BB962C8B-B14F-4D97-AF65-F5344CB8AC3E}">
        <p14:creationId xmlns:p14="http://schemas.microsoft.com/office/powerpoint/2010/main" val="425283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896" y="2243506"/>
            <a:ext cx="7891261" cy="1948902"/>
          </a:xfrm>
          <a:prstGeom prst="rect">
            <a:avLst/>
          </a:prstGeom>
        </p:spPr>
      </p:pic>
    </p:spTree>
    <p:extLst>
      <p:ext uri="{BB962C8B-B14F-4D97-AF65-F5344CB8AC3E}">
        <p14:creationId xmlns:p14="http://schemas.microsoft.com/office/powerpoint/2010/main" val="30553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766" y="516032"/>
            <a:ext cx="7403541" cy="5746621"/>
          </a:xfrm>
          <a:prstGeom prst="rect">
            <a:avLst/>
          </a:prstGeom>
        </p:spPr>
      </p:pic>
    </p:spTree>
    <p:extLst>
      <p:ext uri="{BB962C8B-B14F-4D97-AF65-F5344CB8AC3E}">
        <p14:creationId xmlns:p14="http://schemas.microsoft.com/office/powerpoint/2010/main" val="368624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24935" y="812107"/>
            <a:ext cx="6807200" cy="5137150"/>
          </a:xfrm>
        </p:spPr>
      </p:pic>
    </p:spTree>
    <p:extLst>
      <p:ext uri="{BB962C8B-B14F-4D97-AF65-F5344CB8AC3E}">
        <p14:creationId xmlns:p14="http://schemas.microsoft.com/office/powerpoint/2010/main" val="357158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992" y="982131"/>
            <a:ext cx="3718455" cy="1371600"/>
          </a:xfrm>
        </p:spPr>
        <p:txBody>
          <a:bodyPr>
            <a:normAutofit/>
          </a:bodyPr>
          <a:lstStyle/>
          <a:p>
            <a:r>
              <a:rPr lang="en-CA" sz="3000" dirty="0" smtClean="0"/>
              <a:t>Parent Communication</a:t>
            </a:r>
            <a:endParaRPr lang="en-US" sz="3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1312" y="94021"/>
            <a:ext cx="5029820" cy="6218859"/>
          </a:xfrm>
        </p:spPr>
      </p:pic>
    </p:spTree>
    <p:extLst>
      <p:ext uri="{BB962C8B-B14F-4D97-AF65-F5344CB8AC3E}">
        <p14:creationId xmlns:p14="http://schemas.microsoft.com/office/powerpoint/2010/main" val="424376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Chart</a:t>
            </a:r>
            <a:endParaRPr lang="en-US" dirty="0"/>
          </a:p>
        </p:txBody>
      </p:sp>
      <p:sp>
        <p:nvSpPr>
          <p:cNvPr id="3" name="Content Placeholder 2"/>
          <p:cNvSpPr>
            <a:spLocks noGrp="1"/>
          </p:cNvSpPr>
          <p:nvPr>
            <p:ph idx="1"/>
          </p:nvPr>
        </p:nvSpPr>
        <p:spPr/>
        <p:txBody>
          <a:bodyPr>
            <a:normAutofit fontScale="92500"/>
          </a:bodyPr>
          <a:lstStyle/>
          <a:p>
            <a:r>
              <a:rPr lang="en-CA" dirty="0">
                <a:hlinkClick r:id="rId2"/>
              </a:rPr>
              <a:t>https://</a:t>
            </a:r>
            <a:r>
              <a:rPr lang="en-CA" dirty="0" smtClean="0">
                <a:hlinkClick r:id="rId2"/>
              </a:rPr>
              <a:t>www.thedailycafe.com/articles/Launching-Read-to-Self-with-an-I-Chart</a:t>
            </a:r>
          </a:p>
          <a:p>
            <a:endParaRPr lang="en-CA">
              <a:hlinkClick r:id="rId2"/>
            </a:endParaRPr>
          </a:p>
          <a:p>
            <a:r>
              <a:rPr lang="en-CA" smtClean="0">
                <a:hlinkClick r:id="rId2"/>
              </a:rPr>
              <a:t>https</a:t>
            </a:r>
            <a:r>
              <a:rPr lang="en-CA" dirty="0">
                <a:hlinkClick r:id="rId2"/>
              </a:rPr>
              <a:t>://</a:t>
            </a:r>
            <a:r>
              <a:rPr lang="en-CA" dirty="0" smtClean="0">
                <a:hlinkClick r:id="rId2"/>
              </a:rPr>
              <a:t>www.thedailycafe.com/articles/work-on-writing-i-chart</a:t>
            </a:r>
            <a:endParaRPr lang="en-CA" dirty="0" smtClean="0"/>
          </a:p>
          <a:p>
            <a:pPr marL="0" indent="0">
              <a:buNone/>
            </a:pPr>
            <a:endParaRPr lang="en-CA" dirty="0"/>
          </a:p>
          <a:p>
            <a:r>
              <a:rPr lang="en-CA" dirty="0">
                <a:hlinkClick r:id="rId3"/>
              </a:rPr>
              <a:t>https://</a:t>
            </a:r>
            <a:r>
              <a:rPr lang="en-CA" dirty="0" smtClean="0">
                <a:hlinkClick r:id="rId3"/>
              </a:rPr>
              <a:t>www.thedailycafe.com/articles/reviewing-the-i-chart-when-behavior-goes-south</a:t>
            </a:r>
            <a:endParaRPr lang="en-CA" dirty="0" smtClean="0"/>
          </a:p>
          <a:p>
            <a:pPr marL="0" indent="0">
              <a:buNone/>
            </a:pPr>
            <a:endParaRPr lang="en-CA" dirty="0" smtClean="0"/>
          </a:p>
          <a:p>
            <a:r>
              <a:rPr lang="en-CA" dirty="0">
                <a:hlinkClick r:id="rId4"/>
              </a:rPr>
              <a:t>https://</a:t>
            </a:r>
            <a:r>
              <a:rPr lang="en-CA" dirty="0" smtClean="0">
                <a:hlinkClick r:id="rId4"/>
              </a:rPr>
              <a:t>www.thedailycafe.com/articles/revisiting-and-adding-behaviors-to-the-i-chart</a:t>
            </a:r>
            <a:endParaRPr lang="en-CA" dirty="0" smtClean="0"/>
          </a:p>
          <a:p>
            <a:endParaRPr lang="en-CA" dirty="0" smtClean="0"/>
          </a:p>
        </p:txBody>
      </p:sp>
    </p:spTree>
    <p:extLst>
      <p:ext uri="{BB962C8B-B14F-4D97-AF65-F5344CB8AC3E}">
        <p14:creationId xmlns:p14="http://schemas.microsoft.com/office/powerpoint/2010/main" val="383329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3811" y="824248"/>
            <a:ext cx="3718455" cy="2253803"/>
          </a:xfrm>
        </p:spPr>
        <p:txBody>
          <a:bodyPr>
            <a:normAutofit/>
          </a:bodyPr>
          <a:lstStyle/>
          <a:p>
            <a:r>
              <a:rPr lang="en-CA" b="1" dirty="0" smtClean="0"/>
              <a:t>Troubleshooting</a:t>
            </a:r>
            <a:r>
              <a:rPr lang="en-CA" dirty="0" smtClean="0"/>
              <a:t/>
            </a:r>
            <a:br>
              <a:rPr lang="en-CA" dirty="0" smtClean="0"/>
            </a:br>
            <a:r>
              <a:rPr lang="en-CA" dirty="0" smtClean="0"/>
              <a:t/>
            </a:r>
            <a:br>
              <a:rPr lang="en-CA" dirty="0" smtClean="0"/>
            </a:br>
            <a:r>
              <a:rPr lang="en-CA" dirty="0" smtClean="0"/>
              <a:t>Frequently </a:t>
            </a:r>
            <a:r>
              <a:rPr lang="en-CA" dirty="0"/>
              <a:t>Asked Questions</a:t>
            </a:r>
            <a:r>
              <a:rPr lang="en-US" dirty="0"/>
              <a:t/>
            </a:r>
            <a:br>
              <a:rPr lang="en-US" dirty="0"/>
            </a:b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2625" y="990600"/>
            <a:ext cx="4781550" cy="4876800"/>
          </a:xfrm>
        </p:spPr>
      </p:pic>
    </p:spTree>
    <p:extLst>
      <p:ext uri="{BB962C8B-B14F-4D97-AF65-F5344CB8AC3E}">
        <p14:creationId xmlns:p14="http://schemas.microsoft.com/office/powerpoint/2010/main" val="1341720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87&quot;&gt;&lt;/object&gt;&lt;object type=&quot;2&quot; unique_id=&quot;10188&quot;&gt;&lt;object type=&quot;3&quot; unique_id=&quot;10189&quot;&gt;&lt;property id=&quot;20148&quot; value=&quot;5&quot;/&gt;&lt;property id=&quot;20300&quot; value=&quot;Slide 1 - &amp;quot;Daily Five&amp;quot;&quot;/&gt;&lt;property id=&quot;20307&quot; value=&quot;256&quot;/&gt;&lt;/object&gt;&lt;object type=&quot;3&quot; unique_id=&quot;10190&quot;&gt;&lt;property id=&quot;20148&quot; value=&quot;5&quot;/&gt;&lt;property id=&quot;20300&quot; value=&quot;Slide 2 - &amp;quot;We acknowledge and thank the Coast Salish Nations of Musqueam, Tsleil-Waututh and Squamish on whose traditional ter&quot;/&gt;&lt;property id=&quot;20307&quot; value=&quot;258&quot;/&gt;&lt;/object&gt;&lt;object type=&quot;3&quot; unique_id=&quot;10191&quot;&gt;&lt;property id=&quot;20148&quot; value=&quot;5&quot;/&gt;&lt;property id=&quot;20300&quot; value=&quot;Slide 3&quot;/&gt;&lt;property id=&quot;20307&quot; value=&quot;257&quot;/&gt;&lt;/object&gt;&lt;object type=&quot;3&quot; unique_id=&quot;10192&quot;&gt;&lt;property id=&quot;20148&quot; value=&quot;5&quot;/&gt;&lt;property id=&quot;20300&quot; value=&quot;Slide 4&quot;/&gt;&lt;property id=&quot;20307&quot; value=&quot;259&quot;/&gt;&lt;/object&gt;&lt;object type=&quot;3&quot; unique_id=&quot;10193&quot;&gt;&lt;property id=&quot;20148&quot; value=&quot;5&quot;/&gt;&lt;property id=&quot;20300&quot; value=&quot;Slide 6&quot;/&gt;&lt;property id=&quot;20307&quot; value=&quot;260&quot;/&gt;&lt;/object&gt;&lt;object type=&quot;3&quot; unique_id=&quot;10194&quot;&gt;&lt;property id=&quot;20148&quot; value=&quot;5&quot;/&gt;&lt;property id=&quot;20300&quot; value=&quot;Slide 7 - &amp;quot;Parent Communication&amp;quot;&quot;/&gt;&lt;property id=&quot;20307&quot; value=&quot;261&quot;/&gt;&lt;/object&gt;&lt;object type=&quot;3&quot; unique_id=&quot;10315&quot;&gt;&lt;property id=&quot;20148&quot; value=&quot;5&quot;/&gt;&lt;property id=&quot;20300&quot; value=&quot;Slide 5&quot;/&gt;&lt;property id=&quot;20307&quot; value=&quot;263&quot;/&gt;&lt;/object&gt;&lt;object type=&quot;3&quot; unique_id=&quot;10316&quot;&gt;&lt;property id=&quot;20148&quot; value=&quot;5&quot;/&gt;&lt;property id=&quot;20300&quot; value=&quot;Slide 8 - &amp;quot;I Chart&amp;quot;&quot;/&gt;&lt;property id=&quot;20307&quot; value=&quot;264&quot;/&gt;&lt;/object&gt;&lt;object type=&quot;3&quot; unique_id=&quot;10317&quot;&gt;&lt;property id=&quot;20148&quot; value=&quot;5&quot;/&gt;&lt;property id=&quot;20300&quot; value=&quot;Slide 9 - &amp;quot;Troubleshooting  Frequently Asked Questions &amp;quot;&quot;/&gt;&lt;property id=&quot;20307&quot; value=&quot;265&quot;/&gt;&lt;/object&gt;&lt;object type=&quot;3&quot; unique_id=&quot;10318&quot;&gt;&lt;property id=&quot;20148&quot; value=&quot;5&quot;/&gt;&lt;property id=&quot;20300&quot; value=&quot;Slide 10&quot;/&gt;&lt;property id=&quot;20307&quot; value=&quot;266&quot;/&gt;&lt;/object&gt;&lt;object type=&quot;3&quot; unique_id=&quot;10319&quot;&gt;&lt;property id=&quot;20148&quot; value=&quot;5&quot;/&gt;&lt;property id=&quot;20300&quot; value=&quot;Slide 11&quot;/&gt;&lt;property id=&quot;20307&quot; value=&quot;267&quot;/&gt;&lt;/object&gt;&lt;object type=&quot;3&quot; unique_id=&quot;10320&quot;&gt;&lt;property id=&quot;20148&quot; value=&quot;5&quot;/&gt;&lt;property id=&quot;20300&quot; value=&quot;Slide 12&quot;/&gt;&lt;property id=&quot;20307&quot; value=&quot;268&quot;/&gt;&lt;/object&gt;&lt;object type=&quot;3&quot; unique_id=&quot;10321&quot;&gt;&lt;property id=&quot;20148&quot; value=&quot;5&quot;/&gt;&lt;property id=&quot;20300&quot; value=&quot;Slide 13&quot;/&gt;&lt;property id=&quot;20307&quot; value=&quot;269&quot;/&gt;&lt;/object&gt;&lt;object type=&quot;3&quot; unique_id=&quot;10322&quot;&gt;&lt;property id=&quot;20148&quot; value=&quot;5&quot;/&gt;&lt;property id=&quot;20300&quot; value=&quot;Slide 14 - &amp;quot;Small Group Talk Time!&amp;quot;&quot;/&gt;&lt;property id=&quot;20307&quot; value=&quot;270&quot;/&gt;&lt;/object&gt;&lt;object type=&quot;3&quot; unique_id=&quot;10323&quot;&gt;&lt;property id=&quot;20148&quot; value=&quot;5&quot;/&gt;&lt;property id=&quot;20300&quot; value=&quot;Slide 15&quot;/&gt;&lt;property id=&quot;20307&quot; value=&quot;262&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52</TotalTime>
  <Words>232</Words>
  <Application>Microsoft Office PowerPoint</Application>
  <PresentationFormat>Widescreen</PresentationFormat>
  <Paragraphs>32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Chalkduster</vt:lpstr>
      <vt:lpstr>Garamond</vt:lpstr>
      <vt:lpstr>Organic</vt:lpstr>
      <vt:lpstr>Daily Five</vt:lpstr>
      <vt:lpstr>We acknowledge and thank the Coast Salish Nations of Musqueam, Tsleil-Waututh and Squamish on whose traditional territories we teach, learn and live.</vt:lpstr>
      <vt:lpstr>PowerPoint Presentation</vt:lpstr>
      <vt:lpstr>PowerPoint Presentation</vt:lpstr>
      <vt:lpstr>PowerPoint Presentation</vt:lpstr>
      <vt:lpstr>PowerPoint Presentation</vt:lpstr>
      <vt:lpstr>Parent Communication</vt:lpstr>
      <vt:lpstr>I Chart</vt:lpstr>
      <vt:lpstr>Troubleshooting  Frequently Asked Questions </vt:lpstr>
      <vt:lpstr>PowerPoint Presentation</vt:lpstr>
      <vt:lpstr>PowerPoint Presentation</vt:lpstr>
      <vt:lpstr>PowerPoint Presentation</vt:lpstr>
      <vt:lpstr>PowerPoint Presentation</vt:lpstr>
      <vt:lpstr>Small Group Talk Time!</vt:lpstr>
      <vt:lpstr>PowerPoint Presentation</vt:lpstr>
    </vt:vector>
  </TitlesOfParts>
  <Company>Burnaby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Five</dc:title>
  <dc:creator>Tanis Anderson</dc:creator>
  <cp:lastModifiedBy>Donna Morgan</cp:lastModifiedBy>
  <cp:revision>11</cp:revision>
  <dcterms:created xsi:type="dcterms:W3CDTF">2018-01-15T18:52:35Z</dcterms:created>
  <dcterms:modified xsi:type="dcterms:W3CDTF">2018-01-15T21:06:51Z</dcterms:modified>
</cp:coreProperties>
</file>