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70" r:id="rId4"/>
    <p:sldId id="282" r:id="rId5"/>
    <p:sldId id="271" r:id="rId6"/>
    <p:sldId id="272" r:id="rId7"/>
    <p:sldId id="273" r:id="rId8"/>
    <p:sldId id="276" r:id="rId9"/>
    <p:sldId id="280" r:id="rId10"/>
    <p:sldId id="274" r:id="rId11"/>
    <p:sldId id="281" r:id="rId12"/>
    <p:sldId id="275" r:id="rId13"/>
    <p:sldId id="279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>
        <p:scale>
          <a:sx n="65" d="100"/>
          <a:sy n="65" d="100"/>
        </p:scale>
        <p:origin x="32" y="400"/>
      </p:cViewPr>
      <p:guideLst>
        <p:guide pos="3839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1/26/2018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1/26/2018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9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9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5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0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4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36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5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2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9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2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6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0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8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onna.morgan@sd41.bc.ca" TargetMode="External"/><Relationship Id="rId2" Type="http://schemas.openxmlformats.org/officeDocument/2006/relationships/hyperlink" Target="http://blogs.sd41.bc.c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lementarynumbertalks.wordpress.com/" TargetMode="External"/><Relationship Id="rId3" Type="http://schemas.openxmlformats.org/officeDocument/2006/relationships/hyperlink" Target="mailto:Donna.Morgan@sd41.bc.ca" TargetMode="External"/><Relationship Id="rId7" Type="http://schemas.openxmlformats.org/officeDocument/2006/relationships/hyperlink" Target="https://www.youcubed.org/tasks/" TargetMode="External"/><Relationship Id="rId2" Type="http://schemas.openxmlformats.org/officeDocument/2006/relationships/hyperlink" Target="http://bit.ly/2EHgiX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nrich.maths.org/frontpage" TargetMode="External"/><Relationship Id="rId5" Type="http://schemas.openxmlformats.org/officeDocument/2006/relationships/hyperlink" Target="http://www.peterliljedahl.com/teachers/numeracy-tasks" TargetMode="External"/><Relationship Id="rId4" Type="http://schemas.openxmlformats.org/officeDocument/2006/relationships/hyperlink" Target="https://mindfull.wordpress.com/" TargetMode="External"/><Relationship Id="rId9" Type="http://schemas.openxmlformats.org/officeDocument/2006/relationships/hyperlink" Target="http://www.between2number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xrPy1fjVU4?rel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dzTidE-UX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Focusing on the Curricular Competencies in 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close gaps?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600200"/>
            <a:ext cx="8663575" cy="444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about students who are 2 or more years behind their grade level?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iagnose (use WDTK—from Carole Fullerton’s website, Leaps and Bounds, or Van Is assessment)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arget whole number sense and understanding K-5, go into fractions/decimals late Gr 5-7</a:t>
            </a:r>
          </a:p>
          <a:p>
            <a:r>
              <a:rPr lang="en-US" sz="2800" dirty="0" smtClean="0"/>
              <a:t>Do at least 10 minutes a day of fluency practice AT THEIR 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212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with the Curricular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Curricular Competencies bookmarks.</a:t>
            </a:r>
          </a:p>
          <a:p>
            <a:r>
              <a:rPr lang="en-US" dirty="0" smtClean="0"/>
              <a:t>Discuss how you might use each of the 3 strategies we have looked at to </a:t>
            </a:r>
            <a:r>
              <a:rPr lang="en-US" dirty="0" err="1" smtClean="0"/>
              <a:t>assessthe</a:t>
            </a:r>
            <a:r>
              <a:rPr lang="en-US" dirty="0" smtClean="0"/>
              <a:t> skills….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</a:p>
          <a:p>
            <a:r>
              <a:rPr lang="en-US" dirty="0" smtClean="0"/>
              <a:t>Check out Math Blog (</a:t>
            </a:r>
            <a:r>
              <a:rPr lang="en-US" dirty="0" smtClean="0">
                <a:hlinkClick r:id="rId2"/>
              </a:rPr>
              <a:t>http://blogs.sd41.bc.ca</a:t>
            </a:r>
            <a:r>
              <a:rPr lang="en-US" dirty="0" smtClean="0"/>
              <a:t>) for a list of resources</a:t>
            </a:r>
          </a:p>
          <a:p>
            <a:r>
              <a:rPr lang="en-US" dirty="0" smtClean="0"/>
              <a:t>Consider forming a learning team to develop Math Workshop for your school (I can help).</a:t>
            </a:r>
          </a:p>
          <a:p>
            <a:r>
              <a:rPr lang="en-US" dirty="0" smtClean="0"/>
              <a:t>Call me in to your classroom! Please! </a:t>
            </a:r>
            <a:r>
              <a:rPr lang="en-US" dirty="0" smtClean="0">
                <a:hlinkClick r:id="rId3"/>
              </a:rPr>
              <a:t>Donna.morgan@sd41.bc.ca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3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from the web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3812" y="1283138"/>
            <a:ext cx="11658600" cy="5423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b="1" u="sng" dirty="0" smtClean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Sources </a:t>
            </a:r>
            <a:r>
              <a:rPr lang="en-US" sz="1200" b="1" u="sng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for Games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Here is a link to the Office 365 files shared by Burnaby Math/Science Program Consultant Donna Morgan: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US" sz="1150" u="sng" dirty="0">
                <a:solidFill>
                  <a:srgbClr val="0000FF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http://bit.ly/2EHgiXl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If you have resources to share, please send to </a:t>
            </a:r>
            <a:r>
              <a:rPr lang="en-US" sz="1200" u="sng" dirty="0">
                <a:solidFill>
                  <a:srgbClr val="0000FF"/>
                </a:solidFill>
                <a:latin typeface="Bookman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Donna.Morgan@sd41.bc.ca</a:t>
            </a: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 and I will upload them to this O365 folder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Carole Fullerton    </a:t>
            </a:r>
            <a:r>
              <a:rPr lang="en-US" sz="1200" u="sng" dirty="0" smtClean="0">
                <a:solidFill>
                  <a:srgbClr val="0000FF"/>
                </a:solidFill>
                <a:latin typeface="Bookman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1200" u="sng" dirty="0">
                <a:solidFill>
                  <a:srgbClr val="0000FF"/>
                </a:solidFill>
                <a:latin typeface="Bookman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://mindfull.wordpress.com/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u="sng" dirty="0" smtClean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Sources </a:t>
            </a:r>
            <a:r>
              <a:rPr lang="en-US" sz="1200" b="1" u="sng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for Rich Tasks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Numeracy tasks (K-12) from Dr. Peter </a:t>
            </a:r>
            <a:r>
              <a:rPr lang="en-US" sz="1200" dirty="0" err="1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Liljedahl</a:t>
            </a: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 at SFU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u="sng" dirty="0">
                <a:solidFill>
                  <a:srgbClr val="0000FF"/>
                </a:solidFill>
                <a:latin typeface="Bookman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http://www.peterliljedahl.com/teachers/numeracy-tasks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NRICH math tasks K-12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u="sng" dirty="0">
                <a:solidFill>
                  <a:srgbClr val="0000FF"/>
                </a:solidFill>
                <a:latin typeface="Bookman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https://nrich.maths.org/frontpage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YOUCUBED—tasks sorted by topic and level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u="sng" dirty="0">
                <a:solidFill>
                  <a:srgbClr val="0000FF"/>
                </a:solidFill>
                <a:latin typeface="Bookman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https://www.youcubed.org/tasks</a:t>
            </a:r>
            <a:r>
              <a:rPr lang="en-US" sz="1200" u="sng" dirty="0" smtClean="0">
                <a:solidFill>
                  <a:srgbClr val="0000FF"/>
                </a:solidFill>
                <a:latin typeface="Bookman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/</a:t>
            </a:r>
            <a:endParaRPr lang="en-US" sz="1200" u="sng" dirty="0" smtClean="0">
              <a:solidFill>
                <a:srgbClr val="0000FF"/>
              </a:solidFill>
              <a:latin typeface="Book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1200" u="sng" dirty="0">
              <a:solidFill>
                <a:srgbClr val="0000FF"/>
              </a:solidFill>
              <a:latin typeface="Book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100" b="1" u="sng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Sources for </a:t>
            </a:r>
            <a:r>
              <a:rPr lang="en-US" sz="1100" b="1" u="sng" dirty="0" smtClean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Number Talks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dirty="0" smtClean="0">
                <a:latin typeface="Bookman"/>
                <a:ea typeface="Calibri" panose="020F0502020204030204" pitchFamily="34" charset="0"/>
                <a:cs typeface="Times New Roman" panose="02020603050405020304" pitchFamily="18" charset="0"/>
              </a:rPr>
              <a:t>Mollie Hall’s collection of resources</a:t>
            </a:r>
          </a:p>
          <a:p>
            <a:pPr>
              <a:lnSpc>
                <a:spcPct val="115000"/>
              </a:lnSpc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https://elementarynumbertalks.wordpress.com</a:t>
            </a: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/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Fawn Nguyen’s site Between two Numbers has some great conversation starters (and also available in FRENCH!): </a:t>
            </a:r>
          </a:p>
          <a:p>
            <a:pPr>
              <a:lnSpc>
                <a:spcPct val="115000"/>
              </a:lnSpc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http://www.between2numbers.com</a:t>
            </a: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/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9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Try </a:t>
            </a:r>
            <a:r>
              <a:rPr lang="en-CA" dirty="0"/>
              <a:t>First Peoples Principles of Mathematical Teaching</a:t>
            </a:r>
            <a:r>
              <a:rPr lang="en-US" dirty="0" smtClean="0"/>
              <a:t>: </a:t>
            </a:r>
            <a:r>
              <a:rPr lang="en-US" dirty="0"/>
              <a:t>http://blogs.sd41.bc.ca/math/curriculum/aboriginal-education/</a:t>
            </a:r>
          </a:p>
        </p:txBody>
      </p:sp>
    </p:spTree>
    <p:extLst>
      <p:ext uri="{BB962C8B-B14F-4D97-AF65-F5344CB8AC3E}">
        <p14:creationId xmlns:p14="http://schemas.microsoft.com/office/powerpoint/2010/main" val="51218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the Day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AGENDA</a:t>
            </a:r>
          </a:p>
          <a:p>
            <a:r>
              <a:rPr lang="en-US" dirty="0" smtClean="0"/>
              <a:t>Introductions</a:t>
            </a:r>
            <a:r>
              <a:rPr lang="en-CA" dirty="0"/>
              <a:t>-Math </a:t>
            </a:r>
            <a:r>
              <a:rPr lang="en-CA" dirty="0" smtClean="0"/>
              <a:t>Mindset Video and </a:t>
            </a:r>
            <a:r>
              <a:rPr lang="en-CA" dirty="0"/>
              <a:t>Discussion (10 minutes)</a:t>
            </a:r>
          </a:p>
          <a:p>
            <a:r>
              <a:rPr lang="en-US" dirty="0" smtClean="0"/>
              <a:t>Goals and Challenges (10 minutes)</a:t>
            </a:r>
          </a:p>
          <a:p>
            <a:r>
              <a:rPr lang="en-CA" dirty="0" smtClean="0"/>
              <a:t>Low floor </a:t>
            </a:r>
            <a:r>
              <a:rPr lang="en-CA" dirty="0"/>
              <a:t>high ceiling </a:t>
            </a:r>
            <a:r>
              <a:rPr lang="en-CA" dirty="0" smtClean="0"/>
              <a:t>open-ended tasks</a:t>
            </a:r>
            <a:endParaRPr lang="en-CA" dirty="0"/>
          </a:p>
          <a:p>
            <a:r>
              <a:rPr lang="en-CA" dirty="0" smtClean="0"/>
              <a:t>Games for Fluency </a:t>
            </a:r>
          </a:p>
          <a:p>
            <a:r>
              <a:rPr lang="en-CA" dirty="0" smtClean="0"/>
              <a:t>Using Number Talks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Mindsets</a:t>
            </a:r>
            <a:endParaRPr lang="en-US" dirty="0"/>
          </a:p>
        </p:txBody>
      </p:sp>
      <p:pic>
        <p:nvPicPr>
          <p:cNvPr id="4" name="bxrPy1fjVU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6212" y="1600200"/>
            <a:ext cx="812800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0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What is your GOAL for math in your class? (on pink)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What CHALLENGES do you face? (on orange)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551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79413" y="533400"/>
            <a:ext cx="5181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Do your goals include</a:t>
            </a:r>
            <a:r>
              <a:rPr lang="en-US" sz="4400" b="1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Growth mindset in math?</a:t>
            </a:r>
            <a:endParaRPr lang="en-US" dirty="0"/>
          </a:p>
          <a:p>
            <a:r>
              <a:rPr lang="en-US" dirty="0" smtClean="0"/>
              <a:t>Engaging lessons?</a:t>
            </a:r>
            <a:endParaRPr lang="en-US" dirty="0"/>
          </a:p>
          <a:p>
            <a:r>
              <a:rPr lang="en-US" dirty="0" smtClean="0"/>
              <a:t>Everyone can do math?</a:t>
            </a:r>
          </a:p>
          <a:p>
            <a:r>
              <a:rPr lang="en-US" dirty="0" smtClean="0"/>
              <a:t>Students doing math at ZPD during the whole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42012" y="685800"/>
            <a:ext cx="5638801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Do your </a:t>
            </a:r>
            <a:r>
              <a:rPr lang="en-US" sz="4400" b="1" dirty="0" smtClean="0"/>
              <a:t>challenges </a:t>
            </a:r>
            <a:r>
              <a:rPr lang="en-US" sz="4400" b="1" dirty="0"/>
              <a:t>include?</a:t>
            </a:r>
          </a:p>
          <a:p>
            <a:endParaRPr lang="en-US" dirty="0"/>
          </a:p>
          <a:p>
            <a:r>
              <a:rPr lang="en-US" dirty="0" smtClean="0"/>
              <a:t>Students lacking numeracy?</a:t>
            </a:r>
            <a:endParaRPr lang="en-US" dirty="0"/>
          </a:p>
          <a:p>
            <a:r>
              <a:rPr lang="en-US" dirty="0" smtClean="0"/>
              <a:t>Daunting curriculum?</a:t>
            </a:r>
            <a:endParaRPr lang="en-US" dirty="0"/>
          </a:p>
          <a:p>
            <a:r>
              <a:rPr lang="en-US" dirty="0" smtClean="0"/>
              <a:t>Lack of resources?</a:t>
            </a:r>
            <a:endParaRPr lang="en-US" dirty="0"/>
          </a:p>
          <a:p>
            <a:r>
              <a:rPr lang="en-US" dirty="0" smtClean="0"/>
              <a:t>Kids at too wide a range of knowledge and skills?  </a:t>
            </a:r>
            <a:r>
              <a:rPr lang="en-US" strike="sngStrike" dirty="0" smtClean="0"/>
              <a:t>abilities</a:t>
            </a:r>
            <a:endParaRPr lang="en-US" strike="sngStrik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 “Low floor high ceiling” task...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6897" b="-10714"/>
          <a:stretch/>
        </p:blipFill>
        <p:spPr>
          <a:xfrm>
            <a:off x="5332412" y="1066800"/>
            <a:ext cx="2743200" cy="35433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http://fawnnguyen.com/staircase-steepness/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1" t="4545" r="13931" b="-2272"/>
          <a:stretch/>
        </p:blipFill>
        <p:spPr>
          <a:xfrm>
            <a:off x="7694612" y="3352800"/>
            <a:ext cx="3505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1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412" y="533400"/>
            <a:ext cx="793291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Let’s play a numeracy game</a:t>
            </a:r>
          </a:p>
          <a:p>
            <a:endParaRPr lang="en-US" sz="4800" dirty="0"/>
          </a:p>
          <a:p>
            <a:r>
              <a:rPr lang="en-US" sz="4800" dirty="0" smtClean="0"/>
              <a:t>How might we differentiate it?</a:t>
            </a:r>
          </a:p>
          <a:p>
            <a:endParaRPr lang="en-US" dirty="0"/>
          </a:p>
          <a:p>
            <a:r>
              <a:rPr lang="en-US" sz="4800" dirty="0" smtClean="0"/>
              <a:t>How can we adapt for different curricular areas?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Number Talks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7dzTidE-UX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1412" y="1943993"/>
            <a:ext cx="7391400" cy="4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322</Words>
  <Application>Microsoft Office PowerPoint</Application>
  <PresentationFormat>Custom</PresentationFormat>
  <Paragraphs>74</Paragraphs>
  <Slides>13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Bookman</vt:lpstr>
      <vt:lpstr>Calibri</vt:lpstr>
      <vt:lpstr>Corbel</vt:lpstr>
      <vt:lpstr>Helvetica</vt:lpstr>
      <vt:lpstr>Times New Roman</vt:lpstr>
      <vt:lpstr>Trebuchet MS</vt:lpstr>
      <vt:lpstr>Wingdings 3</vt:lpstr>
      <vt:lpstr>Facet</vt:lpstr>
      <vt:lpstr>Focusing on the Curricular Competencies in Math</vt:lpstr>
      <vt:lpstr>Acknowledgement</vt:lpstr>
      <vt:lpstr>Shape of the Day</vt:lpstr>
      <vt:lpstr>Mathematical Mindsets</vt:lpstr>
      <vt:lpstr>Goals and Challenges</vt:lpstr>
      <vt:lpstr>PowerPoint Presentation</vt:lpstr>
      <vt:lpstr>Let’s try a “Low floor high ceiling” task...</vt:lpstr>
      <vt:lpstr>PowerPoint Presentation</vt:lpstr>
      <vt:lpstr>Intro to Number Talks </vt:lpstr>
      <vt:lpstr>How can we close gaps?</vt:lpstr>
      <vt:lpstr>Assessing with the Curricular Competencies</vt:lpstr>
      <vt:lpstr>Resources</vt:lpstr>
      <vt:lpstr>Resources from the web</vt:lpstr>
    </vt:vector>
  </TitlesOfParts>
  <Company>Burnaby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 in Math</dc:title>
  <dc:creator>Donna Morgan</dc:creator>
  <cp:lastModifiedBy>Donna Morgan</cp:lastModifiedBy>
  <cp:revision>16</cp:revision>
  <dcterms:created xsi:type="dcterms:W3CDTF">2018-01-17T19:46:41Z</dcterms:created>
  <dcterms:modified xsi:type="dcterms:W3CDTF">2018-01-26T20:01:54Z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