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0" r:id="rId4"/>
    <p:sldId id="271" r:id="rId5"/>
    <p:sldId id="272" r:id="rId6"/>
    <p:sldId id="273" r:id="rId7"/>
    <p:sldId id="262" r:id="rId8"/>
    <p:sldId id="276" r:id="rId9"/>
    <p:sldId id="274" r:id="rId10"/>
    <p:sldId id="27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121" d="100"/>
          <a:sy n="121" d="100"/>
        </p:scale>
        <p:origin x="80" y="172"/>
      </p:cViewPr>
      <p:guideLst>
        <p:guide pos="383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1/17/2018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1/17/2018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1/17/2018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1/17/2018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1/17/2018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morgan@sd41.bc.ca" TargetMode="External"/><Relationship Id="rId2" Type="http://schemas.openxmlformats.org/officeDocument/2006/relationships/hyperlink" Target="http://blogs.sd41.bc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XlXGF2Qvr8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Differentiation in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possible strategies (and some resources)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handout on Math Workshop, plus list of resources</a:t>
            </a:r>
          </a:p>
          <a:p>
            <a:r>
              <a:rPr lang="en-US" dirty="0" smtClean="0"/>
              <a:t>Check out Math Blog (</a:t>
            </a:r>
            <a:r>
              <a:rPr lang="en-US" dirty="0" smtClean="0">
                <a:hlinkClick r:id="rId2"/>
              </a:rPr>
              <a:t>http://blogs.sd41.bc.ca</a:t>
            </a:r>
            <a:r>
              <a:rPr lang="en-US" dirty="0" smtClean="0"/>
              <a:t>) for a list of resources</a:t>
            </a:r>
          </a:p>
          <a:p>
            <a:r>
              <a:rPr lang="en-US" dirty="0" smtClean="0"/>
              <a:t>Check the link on the hand-out to have access to a variety of games for “math with a partner” to practice fluency, facts, etc. (this will be growing as time goes on).</a:t>
            </a:r>
          </a:p>
          <a:p>
            <a:r>
              <a:rPr lang="en-US" dirty="0" smtClean="0"/>
              <a:t>Consider forming a learning team to develop Math Workshop for your school (I can help).</a:t>
            </a:r>
          </a:p>
          <a:p>
            <a:r>
              <a:rPr lang="en-US" dirty="0" smtClean="0"/>
              <a:t>Call me in to your classroom! Please! </a:t>
            </a:r>
            <a:r>
              <a:rPr lang="en-US" dirty="0" smtClean="0">
                <a:hlinkClick r:id="rId3"/>
              </a:rPr>
              <a:t>Donna.morgan@sd41.bc.ca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Try </a:t>
            </a:r>
            <a:r>
              <a:rPr lang="en-CA" dirty="0"/>
              <a:t>First Peoples Principles of Mathematical Teaching</a:t>
            </a:r>
            <a:r>
              <a:rPr lang="en-US" dirty="0" smtClean="0"/>
              <a:t>: </a:t>
            </a:r>
            <a:r>
              <a:rPr lang="en-US" dirty="0"/>
              <a:t>http://blogs.sd41.bc.ca/math/curriculum/aboriginal-education/</a:t>
            </a:r>
          </a:p>
        </p:txBody>
      </p:sp>
    </p:spTree>
    <p:extLst>
      <p:ext uri="{BB962C8B-B14F-4D97-AF65-F5344CB8AC3E}">
        <p14:creationId xmlns:p14="http://schemas.microsoft.com/office/powerpoint/2010/main" val="5121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the Day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AGENDA</a:t>
            </a:r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Goals and Challenges</a:t>
            </a:r>
          </a:p>
          <a:p>
            <a:r>
              <a:rPr lang="en-CA" dirty="0" smtClean="0"/>
              <a:t>Low floor </a:t>
            </a:r>
            <a:r>
              <a:rPr lang="en-CA" dirty="0"/>
              <a:t>high ceiling </a:t>
            </a:r>
            <a:r>
              <a:rPr lang="en-CA" dirty="0" smtClean="0"/>
              <a:t>open-ended tasks</a:t>
            </a:r>
            <a:endParaRPr lang="en-CA" dirty="0"/>
          </a:p>
          <a:p>
            <a:r>
              <a:rPr lang="en-CA" dirty="0" smtClean="0"/>
              <a:t>Math stations or Math workshop (video)</a:t>
            </a:r>
            <a:endParaRPr lang="en-CA" dirty="0"/>
          </a:p>
          <a:p>
            <a:r>
              <a:rPr lang="en-CA" dirty="0" smtClean="0"/>
              <a:t>Fluency with Facts (activity)</a:t>
            </a:r>
            <a:endParaRPr lang="en-CA" dirty="0"/>
          </a:p>
          <a:p>
            <a:r>
              <a:rPr lang="en-CA" dirty="0" smtClean="0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What is your GOAL for your math lessons? (on pink)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What CHALLENGES do you face? (on orange)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3" y="533400"/>
            <a:ext cx="5181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Do your goals include</a:t>
            </a:r>
            <a:r>
              <a:rPr lang="en-US" sz="4400" b="1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Growth </a:t>
            </a:r>
            <a:r>
              <a:rPr lang="en-US" dirty="0" smtClean="0"/>
              <a:t>mindset in math?</a:t>
            </a:r>
            <a:endParaRPr lang="en-US" dirty="0"/>
          </a:p>
          <a:p>
            <a:r>
              <a:rPr lang="en-US" dirty="0" smtClean="0"/>
              <a:t>Engaging lessons?</a:t>
            </a:r>
            <a:endParaRPr lang="en-US" dirty="0"/>
          </a:p>
          <a:p>
            <a:r>
              <a:rPr lang="en-US" dirty="0" smtClean="0"/>
              <a:t>Everyone can do math?</a:t>
            </a:r>
          </a:p>
          <a:p>
            <a:r>
              <a:rPr lang="en-US" dirty="0" smtClean="0"/>
              <a:t>Students doing math at ZPD during the whole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42012" y="685800"/>
            <a:ext cx="5638801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/>
              <a:t>Do your </a:t>
            </a:r>
            <a:r>
              <a:rPr lang="en-US" sz="4400" b="1" dirty="0" smtClean="0"/>
              <a:t>challenges </a:t>
            </a:r>
            <a:r>
              <a:rPr lang="en-US" sz="4400" b="1" dirty="0"/>
              <a:t>include?</a:t>
            </a:r>
          </a:p>
          <a:p>
            <a:endParaRPr lang="en-US" dirty="0"/>
          </a:p>
          <a:p>
            <a:r>
              <a:rPr lang="en-US" dirty="0" smtClean="0"/>
              <a:t>Students lacking numeracy?</a:t>
            </a:r>
            <a:endParaRPr lang="en-US" dirty="0"/>
          </a:p>
          <a:p>
            <a:r>
              <a:rPr lang="en-US" dirty="0" smtClean="0"/>
              <a:t>Daunting curriculum?</a:t>
            </a:r>
            <a:endParaRPr lang="en-US" dirty="0"/>
          </a:p>
          <a:p>
            <a:r>
              <a:rPr lang="en-US" dirty="0" smtClean="0"/>
              <a:t>Lack of resources?</a:t>
            </a:r>
            <a:endParaRPr lang="en-US" dirty="0"/>
          </a:p>
          <a:p>
            <a:r>
              <a:rPr lang="en-US" dirty="0" smtClean="0"/>
              <a:t>Kids at too wide a range of knowledge and skills?  </a:t>
            </a:r>
            <a:r>
              <a:rPr lang="en-US" strike="sngStrike" dirty="0" smtClean="0"/>
              <a:t>abilities</a:t>
            </a:r>
            <a:endParaRPr lang="en-US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a “Low floor high ceiling” task...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6897" b="-10714"/>
          <a:stretch/>
        </p:blipFill>
        <p:spPr>
          <a:xfrm>
            <a:off x="5332412" y="1066800"/>
            <a:ext cx="2743200" cy="35433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http://fawnnguyen.com/staircase-steepness/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4545" r="13931" b="-2272"/>
          <a:stretch/>
        </p:blipFill>
        <p:spPr>
          <a:xfrm>
            <a:off x="7694612" y="3352800"/>
            <a:ext cx="350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workshop/stations </a:t>
            </a:r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XlXGF2Qvr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27612" y="1447801"/>
            <a:ext cx="6553199" cy="36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2" y="533400"/>
            <a:ext cx="7932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Let’s play a numeracy game</a:t>
            </a:r>
          </a:p>
          <a:p>
            <a:endParaRPr lang="en-US" sz="4800" dirty="0"/>
          </a:p>
          <a:p>
            <a:r>
              <a:rPr lang="en-US" sz="4800" dirty="0" smtClean="0"/>
              <a:t>How might we differentiate it?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close gaps?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students who are 2 or more years behind their grade level?</a:t>
            </a:r>
          </a:p>
          <a:p>
            <a:r>
              <a:rPr lang="en-US" dirty="0"/>
              <a:t>D</a:t>
            </a:r>
            <a:r>
              <a:rPr lang="en-US" dirty="0" smtClean="0"/>
              <a:t>iagnose (use WDTK, Leaps and Bounds, or Van Is assessment)</a:t>
            </a:r>
          </a:p>
          <a:p>
            <a:r>
              <a:rPr lang="en-US" dirty="0"/>
              <a:t>T</a:t>
            </a:r>
            <a:r>
              <a:rPr lang="en-US" dirty="0" smtClean="0"/>
              <a:t>arget whole number sense and understanding K-5, go into fractions/decimals late Gr 5-7</a:t>
            </a:r>
          </a:p>
          <a:p>
            <a:r>
              <a:rPr lang="en-US" dirty="0" smtClean="0"/>
              <a:t>Do at least 10 minutes a day of fluency practice AT THEIR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2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454792B9-F7C6-4CDD-89A0-89451A081408}" vid="{E847D748-0CA0-4BC8-838F-3216ECA80016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79</TotalTime>
  <Words>317</Words>
  <Application>Microsoft Office PowerPoint</Application>
  <PresentationFormat>Custom</PresentationFormat>
  <Paragraphs>48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Marketing 16x9</vt:lpstr>
      <vt:lpstr>Differentiation in Math</vt:lpstr>
      <vt:lpstr>Acknowledgement</vt:lpstr>
      <vt:lpstr>Shape of the Day</vt:lpstr>
      <vt:lpstr>Goals and Challenges</vt:lpstr>
      <vt:lpstr>PowerPoint Presentation</vt:lpstr>
      <vt:lpstr>Let’s try a “Low floor high ceiling” task...</vt:lpstr>
      <vt:lpstr>Math workshop/stations </vt:lpstr>
      <vt:lpstr>PowerPoint Presentation</vt:lpstr>
      <vt:lpstr>How can we close gaps?</vt:lpstr>
      <vt:lpstr>Resources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in Math</dc:title>
  <dc:creator>Donna Morgan</dc:creator>
  <cp:lastModifiedBy>Donna Morgan</cp:lastModifiedBy>
  <cp:revision>6</cp:revision>
  <dcterms:created xsi:type="dcterms:W3CDTF">2018-01-17T19:46:41Z</dcterms:created>
  <dcterms:modified xsi:type="dcterms:W3CDTF">2018-01-17T21:06:25Z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