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6" r:id="rId4"/>
    <p:sldId id="267" r:id="rId5"/>
    <p:sldId id="268" r:id="rId6"/>
    <p:sldId id="269" r:id="rId7"/>
    <p:sldId id="256" r:id="rId8"/>
    <p:sldId id="257" r:id="rId9"/>
    <p:sldId id="258" r:id="rId10"/>
    <p:sldId id="260" r:id="rId11"/>
    <p:sldId id="259" r:id="rId12"/>
    <p:sldId id="261" r:id="rId13"/>
    <p:sldId id="272" r:id="rId14"/>
    <p:sldId id="270" r:id="rId15"/>
    <p:sldId id="271" r:id="rId16"/>
    <p:sldId id="265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E2CA-2C12-49E6-B16E-B9FCB8D4169D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500-20AD-497E-BBC4-5C6DDA25A8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299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E2CA-2C12-49E6-B16E-B9FCB8D4169D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500-20AD-497E-BBC4-5C6DDA25A8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59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E2CA-2C12-49E6-B16E-B9FCB8D4169D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500-20AD-497E-BBC4-5C6DDA25A8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879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E2CA-2C12-49E6-B16E-B9FCB8D4169D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500-20AD-497E-BBC4-5C6DDA25A8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725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E2CA-2C12-49E6-B16E-B9FCB8D4169D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500-20AD-497E-BBC4-5C6DDA25A8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23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E2CA-2C12-49E6-B16E-B9FCB8D4169D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500-20AD-497E-BBC4-5C6DDA25A8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332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E2CA-2C12-49E6-B16E-B9FCB8D4169D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500-20AD-497E-BBC4-5C6DDA25A8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242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E2CA-2C12-49E6-B16E-B9FCB8D4169D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500-20AD-497E-BBC4-5C6DDA25A8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071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E2CA-2C12-49E6-B16E-B9FCB8D4169D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500-20AD-497E-BBC4-5C6DDA25A8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50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E2CA-2C12-49E6-B16E-B9FCB8D4169D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500-20AD-497E-BBC4-5C6DDA25A8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51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E2CA-2C12-49E6-B16E-B9FCB8D4169D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500-20AD-497E-BBC4-5C6DDA25A8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951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4E2CA-2C12-49E6-B16E-B9FCB8D4169D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A4500-20AD-497E-BBC4-5C6DDA25A8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574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Morrison@sd41.bc.ca" TargetMode="External"/><Relationship Id="rId2" Type="http://schemas.openxmlformats.org/officeDocument/2006/relationships/hyperlink" Target="http://blogs.sd41.bc.ca/math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enny.Young@sd41.bc.ca" TargetMode="External"/><Relationship Id="rId4" Type="http://schemas.openxmlformats.org/officeDocument/2006/relationships/hyperlink" Target="mailto:Donna.Morgan@sd41.bc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nrich.maths.org/629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8000" b="1" dirty="0" smtClean="0"/>
              <a:t>Curriculum Implementation</a:t>
            </a:r>
            <a:r>
              <a:rPr lang="en-CA" b="1" dirty="0" smtClean="0"/>
              <a:t>: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882" y="3602038"/>
            <a:ext cx="10629900" cy="1655762"/>
          </a:xfrm>
        </p:spPr>
        <p:txBody>
          <a:bodyPr>
            <a:normAutofit/>
          </a:bodyPr>
          <a:lstStyle/>
          <a:p>
            <a:r>
              <a:rPr lang="en-CA" sz="5000" dirty="0" smtClean="0"/>
              <a:t>Competencies and Rich Tasks in Math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24587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87" y="343348"/>
            <a:ext cx="5446736" cy="6358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035" y="4099556"/>
            <a:ext cx="3740864" cy="2602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72" y="4065710"/>
            <a:ext cx="4366793" cy="26364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907" r="16881" b="50031"/>
          <a:stretch/>
        </p:blipFill>
        <p:spPr>
          <a:xfrm>
            <a:off x="967357" y="1474075"/>
            <a:ext cx="4906583" cy="242754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32509" y="516379"/>
            <a:ext cx="10515600" cy="957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b="1" dirty="0" smtClean="0"/>
              <a:t>Rich Tasks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6469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827" y="2748237"/>
            <a:ext cx="6537314" cy="33761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838" y="1355309"/>
            <a:ext cx="103552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000" dirty="0" smtClean="0"/>
              <a:t>Students reflect on their </a:t>
            </a:r>
            <a:r>
              <a:rPr lang="en-CA" sz="3000" dirty="0" smtClean="0"/>
              <a:t>solutions and problem solving process</a:t>
            </a:r>
            <a:endParaRPr lang="en-CA" sz="3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9865"/>
          <a:stretch/>
        </p:blipFill>
        <p:spPr>
          <a:xfrm>
            <a:off x="514711" y="1976377"/>
            <a:ext cx="4522913" cy="1900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10" y="3944117"/>
            <a:ext cx="4522913" cy="27746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32509" y="516379"/>
            <a:ext cx="10515600" cy="957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b="1" dirty="0" smtClean="0"/>
              <a:t>Rich Tasks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041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82" y="132138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20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32509" y="2114016"/>
            <a:ext cx="51538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CA" sz="2000" b="1" i="1" dirty="0" smtClean="0"/>
              <a:t>To start, the students were just shown the map and discussed what the question could be (like a 3-act activity).  This had them engaged in the problem from the beginning.</a:t>
            </a:r>
            <a:br>
              <a:rPr lang="en-CA" sz="2000" b="1" i="1" dirty="0" smtClean="0"/>
            </a:br>
            <a:endParaRPr lang="en-CA" sz="2000" b="1" i="1" dirty="0" smtClean="0"/>
          </a:p>
          <a:p>
            <a:pPr marL="342900" indent="-342900">
              <a:buFontTx/>
              <a:buChar char="-"/>
            </a:pPr>
            <a:r>
              <a:rPr lang="en-CA" sz="2000" b="1" i="1" dirty="0" smtClean="0"/>
              <a:t>Students were engaged during the first part of the group stage.  Most groups found a unique way to approach the problem and organize their work.</a:t>
            </a:r>
            <a:br>
              <a:rPr lang="en-CA" sz="2000" b="1" i="1" dirty="0" smtClean="0"/>
            </a:br>
            <a:endParaRPr lang="en-CA" sz="2000" b="1" i="1" dirty="0" smtClean="0"/>
          </a:p>
          <a:p>
            <a:pPr marL="342900" indent="-342900">
              <a:buFontTx/>
              <a:buChar char="-"/>
            </a:pPr>
            <a:r>
              <a:rPr lang="en-CA" sz="2000" b="1" i="1" dirty="0" smtClean="0"/>
              <a:t>Students enjoyed the competitive aspect of the problem – many were motivated to find the path worth the most money.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872" y="2114016"/>
            <a:ext cx="55729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CA" sz="2000" b="1" i="1" dirty="0" smtClean="0"/>
              <a:t>Once they had found one solution, many students were not motivated to continue searching for the ‘best’ solution.</a:t>
            </a:r>
          </a:p>
          <a:p>
            <a:endParaRPr lang="en-CA" sz="2000" b="1" i="1" dirty="0"/>
          </a:p>
          <a:p>
            <a:pPr marL="342900" indent="-342900">
              <a:buFontTx/>
              <a:buChar char="-"/>
            </a:pPr>
            <a:r>
              <a:rPr lang="en-CA" sz="2000" b="1" i="1" dirty="0" smtClean="0"/>
              <a:t>Some students struggled to explain why or how they chose their particular solution </a:t>
            </a:r>
          </a:p>
          <a:p>
            <a:endParaRPr lang="en-CA" sz="2000" b="1" i="1" dirty="0" smtClean="0"/>
          </a:p>
          <a:p>
            <a:pPr marL="342900" indent="-342900">
              <a:buFontTx/>
              <a:buChar char="-"/>
            </a:pPr>
            <a:r>
              <a:rPr lang="en-CA" sz="2000" b="1" i="1" dirty="0" smtClean="0"/>
              <a:t>Students found it challenging to work with time (converting hours to minutes) and how to organize their work.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2509" y="363684"/>
            <a:ext cx="10515600" cy="13578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b="1" dirty="0" smtClean="0"/>
              <a:t>Rich Tasks</a:t>
            </a:r>
            <a:br>
              <a:rPr lang="en-CA" b="1" dirty="0" smtClean="0"/>
            </a:br>
            <a:r>
              <a:rPr lang="en-CA" sz="3000" b="1" dirty="0" smtClean="0"/>
              <a:t>Successes and Struggles with this problem: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266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32509" y="277389"/>
            <a:ext cx="10515600" cy="957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b="1" dirty="0" smtClean="0"/>
              <a:t>Rich Tasks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365"/>
          <a:stretch/>
        </p:blipFill>
        <p:spPr>
          <a:xfrm>
            <a:off x="124689" y="1312146"/>
            <a:ext cx="3383521" cy="5296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036" y="1312145"/>
            <a:ext cx="4301836" cy="5334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760" y="3713018"/>
            <a:ext cx="6524625" cy="2933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509" y="157161"/>
            <a:ext cx="3684876" cy="36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64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5526" y="0"/>
            <a:ext cx="10515600" cy="1325563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Summative Assessment</a:t>
            </a:r>
            <a:endParaRPr lang="en-US" sz="6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08229" y="3014710"/>
            <a:ext cx="4293945" cy="3172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80110" y="1821305"/>
            <a:ext cx="5721715" cy="42356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75035" y="2370955"/>
            <a:ext cx="852054" cy="2701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7" name="Group 16"/>
          <p:cNvGrpSpPr/>
          <p:nvPr/>
        </p:nvGrpSpPr>
        <p:grpSpPr>
          <a:xfrm>
            <a:off x="3448574" y="1078268"/>
            <a:ext cx="4271869" cy="5721715"/>
            <a:chOff x="3448574" y="880839"/>
            <a:chExt cx="4271869" cy="5721715"/>
          </a:xfrm>
        </p:grpSpPr>
        <p:grpSp>
          <p:nvGrpSpPr>
            <p:cNvPr id="15" name="Group 14"/>
            <p:cNvGrpSpPr/>
            <p:nvPr/>
          </p:nvGrpSpPr>
          <p:grpSpPr>
            <a:xfrm>
              <a:off x="3448574" y="880839"/>
              <a:ext cx="4271869" cy="5721715"/>
              <a:chOff x="3448574" y="880839"/>
              <a:chExt cx="4271869" cy="572171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2723651" y="1605762"/>
                <a:ext cx="5721715" cy="4271869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4239491" y="2140527"/>
                <a:ext cx="852054" cy="27016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6567055" y="2140527"/>
              <a:ext cx="706581" cy="23042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53562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29914" y="1049481"/>
            <a:ext cx="9231300" cy="5703021"/>
            <a:chOff x="1229914" y="1049481"/>
            <a:chExt cx="9231300" cy="57030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484093" y="1775379"/>
              <a:ext cx="5703020" cy="425122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91270" y="1788125"/>
              <a:ext cx="5703021" cy="4225733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402773" y="1392382"/>
              <a:ext cx="2088572" cy="20781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5526" y="0"/>
            <a:ext cx="10515600" cy="1325563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Summative Assessment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214979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 smtClean="0"/>
              <a:t>Resources</a:t>
            </a:r>
            <a:r>
              <a:rPr lang="en-CA" sz="6000" dirty="0" smtClean="0"/>
              <a:t>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http://blogs.sd41.bc.ca/math/</a:t>
            </a:r>
            <a:r>
              <a:rPr lang="en-US" dirty="0" smtClean="0"/>
              <a:t> to access any of our templates</a:t>
            </a:r>
          </a:p>
          <a:p>
            <a:r>
              <a:rPr lang="en-CA" dirty="0" smtClean="0"/>
              <a:t>Email: </a:t>
            </a:r>
            <a:r>
              <a:rPr lang="en-CA" dirty="0" smtClean="0">
                <a:hlinkClick r:id="rId3"/>
              </a:rPr>
              <a:t>Jennifer.Morrison@sd41.bc.ca</a:t>
            </a:r>
            <a:endParaRPr lang="en-CA" dirty="0" smtClean="0"/>
          </a:p>
          <a:p>
            <a:r>
              <a:rPr lang="en-CA" dirty="0" smtClean="0"/>
              <a:t>Email: </a:t>
            </a:r>
            <a:r>
              <a:rPr lang="en-CA" dirty="0" smtClean="0">
                <a:hlinkClick r:id="rId4"/>
              </a:rPr>
              <a:t>Donna.Morgan@sd41.bc.ca</a:t>
            </a:r>
            <a:endParaRPr lang="en-CA" dirty="0" smtClean="0"/>
          </a:p>
          <a:p>
            <a:r>
              <a:rPr lang="en-CA" dirty="0" smtClean="0"/>
              <a:t>Email: </a:t>
            </a:r>
            <a:r>
              <a:rPr lang="en-CA" dirty="0" smtClean="0">
                <a:hlinkClick r:id="rId5"/>
              </a:rPr>
              <a:t>Jenny.Young@sd41.bc.ca</a:t>
            </a:r>
            <a:endParaRPr lang="en-CA" dirty="0" smtClean="0"/>
          </a:p>
          <a:p>
            <a:r>
              <a:rPr lang="en-CA" dirty="0" err="1" smtClean="0"/>
              <a:t>Youcubed</a:t>
            </a:r>
            <a:endParaRPr lang="en-CA" dirty="0" smtClean="0"/>
          </a:p>
          <a:p>
            <a:r>
              <a:rPr lang="en-CA" dirty="0" err="1" smtClean="0"/>
              <a:t>Nrich</a:t>
            </a:r>
            <a:endParaRPr lang="en-CA" dirty="0" smtClean="0"/>
          </a:p>
          <a:p>
            <a:r>
              <a:rPr lang="en-CA" dirty="0" smtClean="0"/>
              <a:t>3 Act videos</a:t>
            </a:r>
          </a:p>
          <a:p>
            <a:r>
              <a:rPr lang="en-CA" dirty="0" smtClean="0"/>
              <a:t>Peter </a:t>
            </a:r>
            <a:r>
              <a:rPr lang="en-CA" dirty="0" err="1" smtClean="0"/>
              <a:t>Liljedahl</a:t>
            </a:r>
            <a:endParaRPr lang="en-CA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5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05500" y="1815234"/>
            <a:ext cx="5600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Communicating and Representing</a:t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endParaRPr lang="en-C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Reflecting </a:t>
            </a:r>
            <a:r>
              <a:rPr lang="en-CA" sz="2800" dirty="0"/>
              <a:t>and Connecting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5000" b="1" dirty="0" smtClean="0"/>
              <a:t>Assessment </a:t>
            </a:r>
            <a:r>
              <a:rPr lang="en-CA" sz="5000" b="1" dirty="0" smtClean="0"/>
              <a:t>of </a:t>
            </a:r>
            <a:r>
              <a:rPr lang="en-CA" sz="5000" b="1" dirty="0" smtClean="0"/>
              <a:t>Curricular Competencies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234"/>
            <a:ext cx="5219700" cy="4351338"/>
          </a:xfrm>
        </p:spPr>
        <p:txBody>
          <a:bodyPr>
            <a:normAutofit/>
          </a:bodyPr>
          <a:lstStyle/>
          <a:p>
            <a:r>
              <a:rPr lang="en-CA" dirty="0" smtClean="0"/>
              <a:t>Understanding and </a:t>
            </a:r>
            <a:r>
              <a:rPr lang="en-CA" dirty="0" smtClean="0"/>
              <a:t>Solving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Reasoning and </a:t>
            </a:r>
            <a:r>
              <a:rPr lang="en-CA" dirty="0" smtClean="0"/>
              <a:t>Analyzing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245324" y="2427073"/>
            <a:ext cx="1598208" cy="107032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2226273" y="4612708"/>
            <a:ext cx="1617259" cy="117988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838360" y="2350295"/>
            <a:ext cx="1347204" cy="124061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7617922" y="4706227"/>
            <a:ext cx="1567642" cy="13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4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 smtClean="0"/>
              <a:t>Examples of Assessment</a:t>
            </a:r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heckpoints and self-assessments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Tests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Rich tasks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Summative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62" y="181118"/>
            <a:ext cx="11350337" cy="1325563"/>
          </a:xfrm>
        </p:spPr>
        <p:txBody>
          <a:bodyPr>
            <a:noAutofit/>
          </a:bodyPr>
          <a:lstStyle/>
          <a:p>
            <a:r>
              <a:rPr lang="en-CA" sz="5000" b="1" dirty="0" smtClean="0"/>
              <a:t>Daily Checkpoints with Self-Assessment</a:t>
            </a:r>
            <a:endParaRPr lang="en-US" sz="5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91" y="1361208"/>
            <a:ext cx="3708065" cy="512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155" y="1361208"/>
            <a:ext cx="384740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569"/>
            <a:ext cx="10515600" cy="1090857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Tests</a:t>
            </a:r>
            <a:endParaRPr lang="en-US" sz="6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966353" y="1061593"/>
            <a:ext cx="4322619" cy="5698569"/>
            <a:chOff x="966353" y="1061593"/>
            <a:chExt cx="4322619" cy="56985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78378" y="1749568"/>
              <a:ext cx="5698569" cy="432261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150918" y="2286000"/>
              <a:ext cx="800100" cy="4156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94317" y="1055906"/>
            <a:ext cx="4301838" cy="5698048"/>
            <a:chOff x="6494317" y="1055906"/>
            <a:chExt cx="4301838" cy="56980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796212" y="1754011"/>
              <a:ext cx="5698048" cy="430183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932719" y="1140759"/>
              <a:ext cx="800100" cy="4156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0750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5859"/>
            <a:ext cx="10515600" cy="1325563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Rich</a:t>
            </a:r>
            <a:r>
              <a:rPr lang="en-CA" sz="6000" b="1" dirty="0" smtClean="0"/>
              <a:t> Tasks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94217"/>
            <a:ext cx="10515600" cy="607436"/>
          </a:xfrm>
        </p:spPr>
        <p:txBody>
          <a:bodyPr/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nrich.maths.org/6299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Route to a solution is initially unclear</a:t>
            </a:r>
          </a:p>
          <a:p>
            <a:r>
              <a:rPr lang="en-US" dirty="0" smtClean="0"/>
              <a:t>Accessible to pupils of wide ranging abilities (low floor – high ceiling)</a:t>
            </a:r>
          </a:p>
          <a:p>
            <a:r>
              <a:rPr lang="en-US" dirty="0" smtClean="0"/>
              <a:t>Extend knowledge or apply knowledge in new contexts</a:t>
            </a:r>
          </a:p>
          <a:p>
            <a:r>
              <a:rPr lang="en-US" dirty="0" smtClean="0"/>
              <a:t>Different methods to solve</a:t>
            </a:r>
          </a:p>
          <a:p>
            <a:r>
              <a:rPr lang="en-US" dirty="0" smtClean="0"/>
              <a:t>Make connections between different areas of mathematics</a:t>
            </a:r>
            <a:endParaRPr lang="en-US" dirty="0"/>
          </a:p>
          <a:p>
            <a:r>
              <a:rPr lang="en-US" dirty="0" smtClean="0"/>
              <a:t>Encourage collaboration with peers</a:t>
            </a:r>
          </a:p>
        </p:txBody>
      </p:sp>
    </p:spTree>
    <p:extLst>
      <p:ext uri="{BB962C8B-B14F-4D97-AF65-F5344CB8AC3E}">
        <p14:creationId xmlns:p14="http://schemas.microsoft.com/office/powerpoint/2010/main" val="48772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36" y="1756062"/>
            <a:ext cx="5793973" cy="3709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5860"/>
            <a:ext cx="5635336" cy="611997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465860"/>
            <a:ext cx="10515600" cy="957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b="1" dirty="0" smtClean="0"/>
              <a:t>Rich Tasks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824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509" y="1574038"/>
            <a:ext cx="57215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CA" sz="3000" dirty="0" smtClean="0"/>
              <a:t>Collaboration</a:t>
            </a:r>
          </a:p>
          <a:p>
            <a:pPr marL="342900" indent="-342900">
              <a:buFontTx/>
              <a:buChar char="-"/>
            </a:pPr>
            <a:r>
              <a:rPr lang="en-CA" sz="3000" dirty="0" smtClean="0"/>
              <a:t>Vertical </a:t>
            </a:r>
            <a:r>
              <a:rPr lang="en-CA" sz="3000" dirty="0" smtClean="0"/>
              <a:t>non-permanent surfaces</a:t>
            </a:r>
          </a:p>
          <a:p>
            <a:pPr marL="342900" indent="-342900">
              <a:buFontTx/>
              <a:buChar char="-"/>
            </a:pPr>
            <a:r>
              <a:rPr lang="en-CA" sz="3000" dirty="0" smtClean="0"/>
              <a:t>Visibly random groups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334" y="2296391"/>
            <a:ext cx="5244103" cy="4293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18" y="3462543"/>
            <a:ext cx="5498825" cy="312745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2509" y="516379"/>
            <a:ext cx="10515600" cy="957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b="1" dirty="0" smtClean="0"/>
              <a:t>Rich Tasks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675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738" y="208621"/>
            <a:ext cx="6961047" cy="4964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96" y="3741508"/>
            <a:ext cx="6556940" cy="3010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735" y="1672762"/>
            <a:ext cx="5143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/>
              <a:t>Students assessed on communication </a:t>
            </a:r>
            <a:br>
              <a:rPr lang="en-CA" sz="3000" dirty="0" smtClean="0"/>
            </a:br>
            <a:r>
              <a:rPr lang="en-CA" sz="3000" dirty="0" smtClean="0"/>
              <a:t>and reasoning </a:t>
            </a:r>
            <a:r>
              <a:rPr lang="en-CA" sz="3000" dirty="0" smtClean="0"/>
              <a:t>competencies</a:t>
            </a:r>
            <a:endParaRPr lang="en-CA" sz="3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2509" y="516379"/>
            <a:ext cx="10515600" cy="957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b="1" dirty="0" smtClean="0"/>
              <a:t>Rich Tasks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6985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235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Curriculum Implementation:</vt:lpstr>
      <vt:lpstr>Assessment of Curricular Competencies</vt:lpstr>
      <vt:lpstr>Examples of Assessment</vt:lpstr>
      <vt:lpstr>Daily Checkpoints with Self-Assessment</vt:lpstr>
      <vt:lpstr>Tests</vt:lpstr>
      <vt:lpstr>Rich Tasks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Summative Assessment</vt:lpstr>
      <vt:lpstr>Summative Assessment</vt:lpstr>
      <vt:lpstr>Resources:</vt:lpstr>
    </vt:vector>
  </TitlesOfParts>
  <Company>Burnaby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Morrison</dc:creator>
  <cp:lastModifiedBy>Jennifer Morrison</cp:lastModifiedBy>
  <cp:revision>23</cp:revision>
  <cp:lastPrinted>2017-04-25T20:05:34Z</cp:lastPrinted>
  <dcterms:created xsi:type="dcterms:W3CDTF">2017-04-25T17:50:59Z</dcterms:created>
  <dcterms:modified xsi:type="dcterms:W3CDTF">2017-10-20T15:52:43Z</dcterms:modified>
</cp:coreProperties>
</file>