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 id="2147483700" r:id="rId2"/>
    <p:sldMasterId id="2147483712" r:id="rId3"/>
    <p:sldMasterId id="2147483725" r:id="rId4"/>
    <p:sldMasterId id="2147483740" r:id="rId5"/>
  </p:sldMasterIdLst>
  <p:notesMasterIdLst>
    <p:notesMasterId r:id="rId48"/>
  </p:notesMasterIdLst>
  <p:handoutMasterIdLst>
    <p:handoutMasterId r:id="rId49"/>
  </p:handoutMasterIdLst>
  <p:sldIdLst>
    <p:sldId id="256" r:id="rId6"/>
    <p:sldId id="314" r:id="rId7"/>
    <p:sldId id="316" r:id="rId8"/>
    <p:sldId id="315" r:id="rId9"/>
    <p:sldId id="317" r:id="rId10"/>
    <p:sldId id="297" r:id="rId11"/>
    <p:sldId id="320" r:id="rId12"/>
    <p:sldId id="321" r:id="rId13"/>
    <p:sldId id="326" r:id="rId14"/>
    <p:sldId id="327" r:id="rId15"/>
    <p:sldId id="328" r:id="rId16"/>
    <p:sldId id="346" r:id="rId17"/>
    <p:sldId id="322" r:id="rId18"/>
    <p:sldId id="300" r:id="rId19"/>
    <p:sldId id="292" r:id="rId20"/>
    <p:sldId id="324" r:id="rId21"/>
    <p:sldId id="325" r:id="rId22"/>
    <p:sldId id="268" r:id="rId23"/>
    <p:sldId id="329" r:id="rId24"/>
    <p:sldId id="330" r:id="rId25"/>
    <p:sldId id="331" r:id="rId26"/>
    <p:sldId id="332" r:id="rId27"/>
    <p:sldId id="333" r:id="rId28"/>
    <p:sldId id="334" r:id="rId29"/>
    <p:sldId id="335" r:id="rId30"/>
    <p:sldId id="344" r:id="rId31"/>
    <p:sldId id="310" r:id="rId32"/>
    <p:sldId id="311" r:id="rId33"/>
    <p:sldId id="353" r:id="rId34"/>
    <p:sldId id="337" r:id="rId35"/>
    <p:sldId id="347" r:id="rId36"/>
    <p:sldId id="348" r:id="rId37"/>
    <p:sldId id="349" r:id="rId38"/>
    <p:sldId id="350" r:id="rId39"/>
    <p:sldId id="351" r:id="rId40"/>
    <p:sldId id="290" r:id="rId41"/>
    <p:sldId id="313" r:id="rId42"/>
    <p:sldId id="338" r:id="rId43"/>
    <p:sldId id="341" r:id="rId44"/>
    <p:sldId id="352" r:id="rId45"/>
    <p:sldId id="342" r:id="rId46"/>
    <p:sldId id="343" r:id="rId47"/>
  </p:sldIdLst>
  <p:sldSz cx="9144000" cy="6858000" type="screen4x3"/>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173"/>
    <a:srgbClr val="2E3A73"/>
    <a:srgbClr val="4157BD"/>
    <a:srgbClr val="61749C"/>
    <a:srgbClr val="43748C"/>
    <a:srgbClr val="183B40"/>
    <a:srgbClr val="349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B1E19-A403-D448-A2ED-9C72A2B3B673}" type="doc">
      <dgm:prSet loTypeId="urn:microsoft.com/office/officeart/2005/8/layout/venn1" loCatId="" qsTypeId="urn:microsoft.com/office/officeart/2005/8/quickstyle/simple1" qsCatId="simple" csTypeId="urn:microsoft.com/office/officeart/2005/8/colors/colorful2" csCatId="colorful" phldr="1"/>
      <dgm:spPr/>
    </dgm:pt>
    <dgm:pt modelId="{7D0B5B1B-477D-E944-B145-A269E1FD5CE6}">
      <dgm:prSet phldrT="[Text]"/>
      <dgm:spPr>
        <a:solidFill>
          <a:srgbClr val="61749C">
            <a:alpha val="50000"/>
          </a:srgbClr>
        </a:solidFill>
        <a:ln>
          <a:solidFill>
            <a:srgbClr val="4157BD"/>
          </a:solidFill>
        </a:ln>
      </dgm:spPr>
      <dgm:t>
        <a:bodyPr/>
        <a:lstStyle/>
        <a:p>
          <a:r>
            <a:rPr lang="en-US" dirty="0" smtClean="0"/>
            <a:t>Metacognition</a:t>
          </a:r>
          <a:endParaRPr lang="en-US" dirty="0"/>
        </a:p>
      </dgm:t>
    </dgm:pt>
    <dgm:pt modelId="{AEF27F08-90CE-8745-9ACC-645F32B6F74F}" type="parTrans" cxnId="{59414581-72B7-A544-8186-C6298F6F62F0}">
      <dgm:prSet/>
      <dgm:spPr/>
      <dgm:t>
        <a:bodyPr/>
        <a:lstStyle/>
        <a:p>
          <a:endParaRPr lang="en-US"/>
        </a:p>
      </dgm:t>
    </dgm:pt>
    <dgm:pt modelId="{2C509C8E-9855-1144-BB55-3CC9C6674546}" type="sibTrans" cxnId="{59414581-72B7-A544-8186-C6298F6F62F0}">
      <dgm:prSet/>
      <dgm:spPr/>
      <dgm:t>
        <a:bodyPr/>
        <a:lstStyle/>
        <a:p>
          <a:endParaRPr lang="en-US"/>
        </a:p>
      </dgm:t>
    </dgm:pt>
    <dgm:pt modelId="{C7A2B09C-1E03-854F-A667-ADCC67D81D5D}">
      <dgm:prSet phldrT="[Text]"/>
      <dgm:spPr>
        <a:solidFill>
          <a:srgbClr val="4157BD">
            <a:alpha val="50000"/>
          </a:srgbClr>
        </a:solidFill>
        <a:ln>
          <a:solidFill>
            <a:srgbClr val="4157BD"/>
          </a:solidFill>
        </a:ln>
      </dgm:spPr>
      <dgm:t>
        <a:bodyPr/>
        <a:lstStyle/>
        <a:p>
          <a:r>
            <a:rPr lang="en-US" dirty="0" smtClean="0"/>
            <a:t>Strategic Action</a:t>
          </a:r>
          <a:endParaRPr lang="en-US" dirty="0"/>
        </a:p>
      </dgm:t>
    </dgm:pt>
    <dgm:pt modelId="{080461D7-FFA3-C449-AE88-2FD3AC12661C}" type="parTrans" cxnId="{0910119F-3B8F-6041-A5D1-F67ED36B96BA}">
      <dgm:prSet/>
      <dgm:spPr/>
      <dgm:t>
        <a:bodyPr/>
        <a:lstStyle/>
        <a:p>
          <a:endParaRPr lang="en-US"/>
        </a:p>
      </dgm:t>
    </dgm:pt>
    <dgm:pt modelId="{ABEFA4E5-1241-B94A-AC62-6EBCF88DC015}" type="sibTrans" cxnId="{0910119F-3B8F-6041-A5D1-F67ED36B96BA}">
      <dgm:prSet/>
      <dgm:spPr/>
      <dgm:t>
        <a:bodyPr/>
        <a:lstStyle/>
        <a:p>
          <a:endParaRPr lang="en-US"/>
        </a:p>
      </dgm:t>
    </dgm:pt>
    <dgm:pt modelId="{E557CF6F-6357-2543-8FAD-478D7D5BF1D3}">
      <dgm:prSet phldrT="[Text]"/>
      <dgm:spPr>
        <a:solidFill>
          <a:srgbClr val="3496A6">
            <a:alpha val="50000"/>
          </a:srgbClr>
        </a:solidFill>
        <a:ln>
          <a:solidFill>
            <a:srgbClr val="43748C"/>
          </a:solidFill>
        </a:ln>
      </dgm:spPr>
      <dgm:t>
        <a:bodyPr/>
        <a:lstStyle/>
        <a:p>
          <a:r>
            <a:rPr lang="en-US" dirty="0" smtClean="0"/>
            <a:t>Motivation &amp; Emotion</a:t>
          </a:r>
          <a:endParaRPr lang="en-US" dirty="0"/>
        </a:p>
      </dgm:t>
    </dgm:pt>
    <dgm:pt modelId="{A044A18B-7BE6-224B-B483-A469CE0C589F}" type="parTrans" cxnId="{757E2AF1-CA6B-8841-89FA-705CC4E3F53C}">
      <dgm:prSet/>
      <dgm:spPr/>
      <dgm:t>
        <a:bodyPr/>
        <a:lstStyle/>
        <a:p>
          <a:endParaRPr lang="en-US"/>
        </a:p>
      </dgm:t>
    </dgm:pt>
    <dgm:pt modelId="{9EE27DA4-7B64-5D42-B3FF-F81F8CCB8DEA}" type="sibTrans" cxnId="{757E2AF1-CA6B-8841-89FA-705CC4E3F53C}">
      <dgm:prSet/>
      <dgm:spPr/>
      <dgm:t>
        <a:bodyPr/>
        <a:lstStyle/>
        <a:p>
          <a:endParaRPr lang="en-US"/>
        </a:p>
      </dgm:t>
    </dgm:pt>
    <dgm:pt modelId="{E5B72798-C2E5-D54D-92B6-49C3C47E0EFE}" type="pres">
      <dgm:prSet presAssocID="{B55B1E19-A403-D448-A2ED-9C72A2B3B673}" presName="compositeShape" presStyleCnt="0">
        <dgm:presLayoutVars>
          <dgm:chMax val="7"/>
          <dgm:dir/>
          <dgm:resizeHandles val="exact"/>
        </dgm:presLayoutVars>
      </dgm:prSet>
      <dgm:spPr/>
    </dgm:pt>
    <dgm:pt modelId="{D8D779E7-583F-6F40-8E80-5919C33D03B7}" type="pres">
      <dgm:prSet presAssocID="{7D0B5B1B-477D-E944-B145-A269E1FD5CE6}" presName="circ1" presStyleLbl="vennNode1" presStyleIdx="0" presStyleCnt="3" custScaleX="125505" custScaleY="114033"/>
      <dgm:spPr/>
      <dgm:t>
        <a:bodyPr/>
        <a:lstStyle/>
        <a:p>
          <a:endParaRPr lang="en-US"/>
        </a:p>
      </dgm:t>
    </dgm:pt>
    <dgm:pt modelId="{9616A413-5C5F-034E-9B89-33D134A72F4B}" type="pres">
      <dgm:prSet presAssocID="{7D0B5B1B-477D-E944-B145-A269E1FD5CE6}" presName="circ1Tx" presStyleLbl="revTx" presStyleIdx="0" presStyleCnt="0">
        <dgm:presLayoutVars>
          <dgm:chMax val="0"/>
          <dgm:chPref val="0"/>
          <dgm:bulletEnabled val="1"/>
        </dgm:presLayoutVars>
      </dgm:prSet>
      <dgm:spPr/>
      <dgm:t>
        <a:bodyPr/>
        <a:lstStyle/>
        <a:p>
          <a:endParaRPr lang="en-US"/>
        </a:p>
      </dgm:t>
    </dgm:pt>
    <dgm:pt modelId="{FD058E82-684C-B047-A8FD-7FF6F70E2034}" type="pres">
      <dgm:prSet presAssocID="{C7A2B09C-1E03-854F-A667-ADCC67D81D5D}" presName="circ2" presStyleLbl="vennNode1" presStyleIdx="1" presStyleCnt="3" custScaleX="119008" custScaleY="116382"/>
      <dgm:spPr/>
      <dgm:t>
        <a:bodyPr/>
        <a:lstStyle/>
        <a:p>
          <a:endParaRPr lang="en-US"/>
        </a:p>
      </dgm:t>
    </dgm:pt>
    <dgm:pt modelId="{F876CC3F-5F8C-5549-BB0B-4DCA757201FE}" type="pres">
      <dgm:prSet presAssocID="{C7A2B09C-1E03-854F-A667-ADCC67D81D5D}" presName="circ2Tx" presStyleLbl="revTx" presStyleIdx="0" presStyleCnt="0">
        <dgm:presLayoutVars>
          <dgm:chMax val="0"/>
          <dgm:chPref val="0"/>
          <dgm:bulletEnabled val="1"/>
        </dgm:presLayoutVars>
      </dgm:prSet>
      <dgm:spPr/>
      <dgm:t>
        <a:bodyPr/>
        <a:lstStyle/>
        <a:p>
          <a:endParaRPr lang="en-US"/>
        </a:p>
      </dgm:t>
    </dgm:pt>
    <dgm:pt modelId="{EE7EF6DC-D84A-9E43-857D-1D74CE0E4B5F}" type="pres">
      <dgm:prSet presAssocID="{E557CF6F-6357-2543-8FAD-478D7D5BF1D3}" presName="circ3" presStyleLbl="vennNode1" presStyleIdx="2" presStyleCnt="3" custScaleX="120036" custScaleY="118880" custLinFactNeighborX="-6648"/>
      <dgm:spPr/>
      <dgm:t>
        <a:bodyPr/>
        <a:lstStyle/>
        <a:p>
          <a:endParaRPr lang="en-US"/>
        </a:p>
      </dgm:t>
    </dgm:pt>
    <dgm:pt modelId="{A11A0875-86A2-1F4F-80FC-A311CBB94D78}" type="pres">
      <dgm:prSet presAssocID="{E557CF6F-6357-2543-8FAD-478D7D5BF1D3}" presName="circ3Tx" presStyleLbl="revTx" presStyleIdx="0" presStyleCnt="0">
        <dgm:presLayoutVars>
          <dgm:chMax val="0"/>
          <dgm:chPref val="0"/>
          <dgm:bulletEnabled val="1"/>
        </dgm:presLayoutVars>
      </dgm:prSet>
      <dgm:spPr/>
      <dgm:t>
        <a:bodyPr/>
        <a:lstStyle/>
        <a:p>
          <a:endParaRPr lang="en-US"/>
        </a:p>
      </dgm:t>
    </dgm:pt>
  </dgm:ptLst>
  <dgm:cxnLst>
    <dgm:cxn modelId="{59414581-72B7-A544-8186-C6298F6F62F0}" srcId="{B55B1E19-A403-D448-A2ED-9C72A2B3B673}" destId="{7D0B5B1B-477D-E944-B145-A269E1FD5CE6}" srcOrd="0" destOrd="0" parTransId="{AEF27F08-90CE-8745-9ACC-645F32B6F74F}" sibTransId="{2C509C8E-9855-1144-BB55-3CC9C6674546}"/>
    <dgm:cxn modelId="{D299AA83-6150-124C-B0DB-1AC93F76D1FA}" type="presOf" srcId="{E557CF6F-6357-2543-8FAD-478D7D5BF1D3}" destId="{EE7EF6DC-D84A-9E43-857D-1D74CE0E4B5F}" srcOrd="0" destOrd="0" presId="urn:microsoft.com/office/officeart/2005/8/layout/venn1"/>
    <dgm:cxn modelId="{036C083B-9483-7C41-B0FD-3B9B2E578523}" type="presOf" srcId="{7D0B5B1B-477D-E944-B145-A269E1FD5CE6}" destId="{D8D779E7-583F-6F40-8E80-5919C33D03B7}" srcOrd="0" destOrd="0" presId="urn:microsoft.com/office/officeart/2005/8/layout/venn1"/>
    <dgm:cxn modelId="{757E2AF1-CA6B-8841-89FA-705CC4E3F53C}" srcId="{B55B1E19-A403-D448-A2ED-9C72A2B3B673}" destId="{E557CF6F-6357-2543-8FAD-478D7D5BF1D3}" srcOrd="2" destOrd="0" parTransId="{A044A18B-7BE6-224B-B483-A469CE0C589F}" sibTransId="{9EE27DA4-7B64-5D42-B3FF-F81F8CCB8DEA}"/>
    <dgm:cxn modelId="{DA78172E-D3F4-A84E-B7D5-CCA25493E9F1}" type="presOf" srcId="{C7A2B09C-1E03-854F-A667-ADCC67D81D5D}" destId="{FD058E82-684C-B047-A8FD-7FF6F70E2034}" srcOrd="0" destOrd="0" presId="urn:microsoft.com/office/officeart/2005/8/layout/venn1"/>
    <dgm:cxn modelId="{4ED7B0BA-624A-2F40-9F3E-057FAEF06C81}" type="presOf" srcId="{7D0B5B1B-477D-E944-B145-A269E1FD5CE6}" destId="{9616A413-5C5F-034E-9B89-33D134A72F4B}" srcOrd="1" destOrd="0" presId="urn:microsoft.com/office/officeart/2005/8/layout/venn1"/>
    <dgm:cxn modelId="{13DC0859-9ADA-7042-8A48-C67954D7BB75}" type="presOf" srcId="{B55B1E19-A403-D448-A2ED-9C72A2B3B673}" destId="{E5B72798-C2E5-D54D-92B6-49C3C47E0EFE}" srcOrd="0" destOrd="0" presId="urn:microsoft.com/office/officeart/2005/8/layout/venn1"/>
    <dgm:cxn modelId="{F1A17CE2-21CB-5F43-9C06-5536489AA424}" type="presOf" srcId="{E557CF6F-6357-2543-8FAD-478D7D5BF1D3}" destId="{A11A0875-86A2-1F4F-80FC-A311CBB94D78}" srcOrd="1" destOrd="0" presId="urn:microsoft.com/office/officeart/2005/8/layout/venn1"/>
    <dgm:cxn modelId="{6BA25DCF-6287-6B4D-8EE9-0D7478DDD2CD}" type="presOf" srcId="{C7A2B09C-1E03-854F-A667-ADCC67D81D5D}" destId="{F876CC3F-5F8C-5549-BB0B-4DCA757201FE}" srcOrd="1" destOrd="0" presId="urn:microsoft.com/office/officeart/2005/8/layout/venn1"/>
    <dgm:cxn modelId="{0910119F-3B8F-6041-A5D1-F67ED36B96BA}" srcId="{B55B1E19-A403-D448-A2ED-9C72A2B3B673}" destId="{C7A2B09C-1E03-854F-A667-ADCC67D81D5D}" srcOrd="1" destOrd="0" parTransId="{080461D7-FFA3-C449-AE88-2FD3AC12661C}" sibTransId="{ABEFA4E5-1241-B94A-AC62-6EBCF88DC015}"/>
    <dgm:cxn modelId="{E7E9A9C5-39B0-E440-B009-BEC4FE316A47}" type="presParOf" srcId="{E5B72798-C2E5-D54D-92B6-49C3C47E0EFE}" destId="{D8D779E7-583F-6F40-8E80-5919C33D03B7}" srcOrd="0" destOrd="0" presId="urn:microsoft.com/office/officeart/2005/8/layout/venn1"/>
    <dgm:cxn modelId="{28BF285B-3F9F-3643-AFB7-83916C22E30C}" type="presParOf" srcId="{E5B72798-C2E5-D54D-92B6-49C3C47E0EFE}" destId="{9616A413-5C5F-034E-9B89-33D134A72F4B}" srcOrd="1" destOrd="0" presId="urn:microsoft.com/office/officeart/2005/8/layout/venn1"/>
    <dgm:cxn modelId="{7AB28612-F1E0-E341-812F-A8E422F71CE1}" type="presParOf" srcId="{E5B72798-C2E5-D54D-92B6-49C3C47E0EFE}" destId="{FD058E82-684C-B047-A8FD-7FF6F70E2034}" srcOrd="2" destOrd="0" presId="urn:microsoft.com/office/officeart/2005/8/layout/venn1"/>
    <dgm:cxn modelId="{9FA7A1FB-72D4-8746-A87F-6F06AE397BD4}" type="presParOf" srcId="{E5B72798-C2E5-D54D-92B6-49C3C47E0EFE}" destId="{F876CC3F-5F8C-5549-BB0B-4DCA757201FE}" srcOrd="3" destOrd="0" presId="urn:microsoft.com/office/officeart/2005/8/layout/venn1"/>
    <dgm:cxn modelId="{A5E67E97-6184-004F-ADB1-9D5C5A634590}" type="presParOf" srcId="{E5B72798-C2E5-D54D-92B6-49C3C47E0EFE}" destId="{EE7EF6DC-D84A-9E43-857D-1D74CE0E4B5F}" srcOrd="4" destOrd="0" presId="urn:microsoft.com/office/officeart/2005/8/layout/venn1"/>
    <dgm:cxn modelId="{2B004FDD-3E60-A141-AB01-18F5C673A4E2}" type="presParOf" srcId="{E5B72798-C2E5-D54D-92B6-49C3C47E0EFE}" destId="{A11A0875-86A2-1F4F-80FC-A311CBB94D7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B1E19-A403-D448-A2ED-9C72A2B3B673}" type="doc">
      <dgm:prSet loTypeId="urn:microsoft.com/office/officeart/2005/8/layout/venn1" loCatId="" qsTypeId="urn:microsoft.com/office/officeart/2005/8/quickstyle/simple1" qsCatId="simple" csTypeId="urn:microsoft.com/office/officeart/2005/8/colors/colorful2" csCatId="colorful" phldr="1"/>
      <dgm:spPr/>
    </dgm:pt>
    <dgm:pt modelId="{7D0B5B1B-477D-E944-B145-A269E1FD5CE6}">
      <dgm:prSet phldrT="[Text]"/>
      <dgm:spPr>
        <a:solidFill>
          <a:srgbClr val="61749C">
            <a:alpha val="50000"/>
          </a:srgbClr>
        </a:solidFill>
        <a:ln>
          <a:solidFill>
            <a:srgbClr val="4157BD"/>
          </a:solidFill>
        </a:ln>
      </dgm:spPr>
      <dgm:t>
        <a:bodyPr/>
        <a:lstStyle/>
        <a:p>
          <a:r>
            <a:rPr lang="en-US" dirty="0" smtClean="0"/>
            <a:t>Metacognition</a:t>
          </a:r>
          <a:endParaRPr lang="en-US" dirty="0"/>
        </a:p>
      </dgm:t>
    </dgm:pt>
    <dgm:pt modelId="{AEF27F08-90CE-8745-9ACC-645F32B6F74F}" type="parTrans" cxnId="{59414581-72B7-A544-8186-C6298F6F62F0}">
      <dgm:prSet/>
      <dgm:spPr/>
      <dgm:t>
        <a:bodyPr/>
        <a:lstStyle/>
        <a:p>
          <a:endParaRPr lang="en-US"/>
        </a:p>
      </dgm:t>
    </dgm:pt>
    <dgm:pt modelId="{2C509C8E-9855-1144-BB55-3CC9C6674546}" type="sibTrans" cxnId="{59414581-72B7-A544-8186-C6298F6F62F0}">
      <dgm:prSet/>
      <dgm:spPr/>
      <dgm:t>
        <a:bodyPr/>
        <a:lstStyle/>
        <a:p>
          <a:endParaRPr lang="en-US"/>
        </a:p>
      </dgm:t>
    </dgm:pt>
    <dgm:pt modelId="{C7A2B09C-1E03-854F-A667-ADCC67D81D5D}">
      <dgm:prSet phldrT="[Text]"/>
      <dgm:spPr>
        <a:solidFill>
          <a:srgbClr val="4157BD">
            <a:alpha val="50000"/>
          </a:srgbClr>
        </a:solidFill>
        <a:ln>
          <a:solidFill>
            <a:srgbClr val="4157BD"/>
          </a:solidFill>
        </a:ln>
      </dgm:spPr>
      <dgm:t>
        <a:bodyPr/>
        <a:lstStyle/>
        <a:p>
          <a:r>
            <a:rPr lang="en-US" dirty="0" smtClean="0"/>
            <a:t>Strategic Action</a:t>
          </a:r>
          <a:endParaRPr lang="en-US" dirty="0"/>
        </a:p>
      </dgm:t>
    </dgm:pt>
    <dgm:pt modelId="{080461D7-FFA3-C449-AE88-2FD3AC12661C}" type="parTrans" cxnId="{0910119F-3B8F-6041-A5D1-F67ED36B96BA}">
      <dgm:prSet/>
      <dgm:spPr/>
      <dgm:t>
        <a:bodyPr/>
        <a:lstStyle/>
        <a:p>
          <a:endParaRPr lang="en-US"/>
        </a:p>
      </dgm:t>
    </dgm:pt>
    <dgm:pt modelId="{ABEFA4E5-1241-B94A-AC62-6EBCF88DC015}" type="sibTrans" cxnId="{0910119F-3B8F-6041-A5D1-F67ED36B96BA}">
      <dgm:prSet/>
      <dgm:spPr/>
      <dgm:t>
        <a:bodyPr/>
        <a:lstStyle/>
        <a:p>
          <a:endParaRPr lang="en-US"/>
        </a:p>
      </dgm:t>
    </dgm:pt>
    <dgm:pt modelId="{E557CF6F-6357-2543-8FAD-478D7D5BF1D3}">
      <dgm:prSet phldrT="[Text]"/>
      <dgm:spPr>
        <a:solidFill>
          <a:srgbClr val="3496A6">
            <a:alpha val="50000"/>
          </a:srgbClr>
        </a:solidFill>
        <a:ln>
          <a:solidFill>
            <a:srgbClr val="43748C"/>
          </a:solidFill>
        </a:ln>
      </dgm:spPr>
      <dgm:t>
        <a:bodyPr/>
        <a:lstStyle/>
        <a:p>
          <a:r>
            <a:rPr lang="en-US" dirty="0" smtClean="0"/>
            <a:t>Motivation &amp; Emotion</a:t>
          </a:r>
          <a:endParaRPr lang="en-US" dirty="0"/>
        </a:p>
      </dgm:t>
    </dgm:pt>
    <dgm:pt modelId="{A044A18B-7BE6-224B-B483-A469CE0C589F}" type="parTrans" cxnId="{757E2AF1-CA6B-8841-89FA-705CC4E3F53C}">
      <dgm:prSet/>
      <dgm:spPr/>
      <dgm:t>
        <a:bodyPr/>
        <a:lstStyle/>
        <a:p>
          <a:endParaRPr lang="en-US"/>
        </a:p>
      </dgm:t>
    </dgm:pt>
    <dgm:pt modelId="{9EE27DA4-7B64-5D42-B3FF-F81F8CCB8DEA}" type="sibTrans" cxnId="{757E2AF1-CA6B-8841-89FA-705CC4E3F53C}">
      <dgm:prSet/>
      <dgm:spPr/>
      <dgm:t>
        <a:bodyPr/>
        <a:lstStyle/>
        <a:p>
          <a:endParaRPr lang="en-US"/>
        </a:p>
      </dgm:t>
    </dgm:pt>
    <dgm:pt modelId="{E5B72798-C2E5-D54D-92B6-49C3C47E0EFE}" type="pres">
      <dgm:prSet presAssocID="{B55B1E19-A403-D448-A2ED-9C72A2B3B673}" presName="compositeShape" presStyleCnt="0">
        <dgm:presLayoutVars>
          <dgm:chMax val="7"/>
          <dgm:dir/>
          <dgm:resizeHandles val="exact"/>
        </dgm:presLayoutVars>
      </dgm:prSet>
      <dgm:spPr/>
    </dgm:pt>
    <dgm:pt modelId="{D8D779E7-583F-6F40-8E80-5919C33D03B7}" type="pres">
      <dgm:prSet presAssocID="{7D0B5B1B-477D-E944-B145-A269E1FD5CE6}" presName="circ1" presStyleLbl="vennNode1" presStyleIdx="0" presStyleCnt="3" custScaleX="125505" custScaleY="114033"/>
      <dgm:spPr/>
      <dgm:t>
        <a:bodyPr/>
        <a:lstStyle/>
        <a:p>
          <a:endParaRPr lang="en-US"/>
        </a:p>
      </dgm:t>
    </dgm:pt>
    <dgm:pt modelId="{9616A413-5C5F-034E-9B89-33D134A72F4B}" type="pres">
      <dgm:prSet presAssocID="{7D0B5B1B-477D-E944-B145-A269E1FD5CE6}" presName="circ1Tx" presStyleLbl="revTx" presStyleIdx="0" presStyleCnt="0">
        <dgm:presLayoutVars>
          <dgm:chMax val="0"/>
          <dgm:chPref val="0"/>
          <dgm:bulletEnabled val="1"/>
        </dgm:presLayoutVars>
      </dgm:prSet>
      <dgm:spPr/>
      <dgm:t>
        <a:bodyPr/>
        <a:lstStyle/>
        <a:p>
          <a:endParaRPr lang="en-US"/>
        </a:p>
      </dgm:t>
    </dgm:pt>
    <dgm:pt modelId="{FD058E82-684C-B047-A8FD-7FF6F70E2034}" type="pres">
      <dgm:prSet presAssocID="{C7A2B09C-1E03-854F-A667-ADCC67D81D5D}" presName="circ2" presStyleLbl="vennNode1" presStyleIdx="1" presStyleCnt="3" custScaleX="119008" custScaleY="116382"/>
      <dgm:spPr/>
      <dgm:t>
        <a:bodyPr/>
        <a:lstStyle/>
        <a:p>
          <a:endParaRPr lang="en-US"/>
        </a:p>
      </dgm:t>
    </dgm:pt>
    <dgm:pt modelId="{F876CC3F-5F8C-5549-BB0B-4DCA757201FE}" type="pres">
      <dgm:prSet presAssocID="{C7A2B09C-1E03-854F-A667-ADCC67D81D5D}" presName="circ2Tx" presStyleLbl="revTx" presStyleIdx="0" presStyleCnt="0">
        <dgm:presLayoutVars>
          <dgm:chMax val="0"/>
          <dgm:chPref val="0"/>
          <dgm:bulletEnabled val="1"/>
        </dgm:presLayoutVars>
      </dgm:prSet>
      <dgm:spPr/>
      <dgm:t>
        <a:bodyPr/>
        <a:lstStyle/>
        <a:p>
          <a:endParaRPr lang="en-US"/>
        </a:p>
      </dgm:t>
    </dgm:pt>
    <dgm:pt modelId="{EE7EF6DC-D84A-9E43-857D-1D74CE0E4B5F}" type="pres">
      <dgm:prSet presAssocID="{E557CF6F-6357-2543-8FAD-478D7D5BF1D3}" presName="circ3" presStyleLbl="vennNode1" presStyleIdx="2" presStyleCnt="3" custScaleX="120036" custScaleY="118880" custLinFactNeighborX="-6648"/>
      <dgm:spPr/>
      <dgm:t>
        <a:bodyPr/>
        <a:lstStyle/>
        <a:p>
          <a:endParaRPr lang="en-US"/>
        </a:p>
      </dgm:t>
    </dgm:pt>
    <dgm:pt modelId="{A11A0875-86A2-1F4F-80FC-A311CBB94D78}" type="pres">
      <dgm:prSet presAssocID="{E557CF6F-6357-2543-8FAD-478D7D5BF1D3}" presName="circ3Tx" presStyleLbl="revTx" presStyleIdx="0" presStyleCnt="0">
        <dgm:presLayoutVars>
          <dgm:chMax val="0"/>
          <dgm:chPref val="0"/>
          <dgm:bulletEnabled val="1"/>
        </dgm:presLayoutVars>
      </dgm:prSet>
      <dgm:spPr/>
      <dgm:t>
        <a:bodyPr/>
        <a:lstStyle/>
        <a:p>
          <a:endParaRPr lang="en-US"/>
        </a:p>
      </dgm:t>
    </dgm:pt>
  </dgm:ptLst>
  <dgm:cxnLst>
    <dgm:cxn modelId="{757E2AF1-CA6B-8841-89FA-705CC4E3F53C}" srcId="{B55B1E19-A403-D448-A2ED-9C72A2B3B673}" destId="{E557CF6F-6357-2543-8FAD-478D7D5BF1D3}" srcOrd="2" destOrd="0" parTransId="{A044A18B-7BE6-224B-B483-A469CE0C589F}" sibTransId="{9EE27DA4-7B64-5D42-B3FF-F81F8CCB8DEA}"/>
    <dgm:cxn modelId="{036EF5A6-97D1-5449-8C80-0F3C6DFA448A}" type="presOf" srcId="{C7A2B09C-1E03-854F-A667-ADCC67D81D5D}" destId="{FD058E82-684C-B047-A8FD-7FF6F70E2034}" srcOrd="0" destOrd="0" presId="urn:microsoft.com/office/officeart/2005/8/layout/venn1"/>
    <dgm:cxn modelId="{81A6DEC3-B944-BD4C-A446-5AAB6E1CC29E}" type="presOf" srcId="{C7A2B09C-1E03-854F-A667-ADCC67D81D5D}" destId="{F876CC3F-5F8C-5549-BB0B-4DCA757201FE}" srcOrd="1" destOrd="0" presId="urn:microsoft.com/office/officeart/2005/8/layout/venn1"/>
    <dgm:cxn modelId="{0910119F-3B8F-6041-A5D1-F67ED36B96BA}" srcId="{B55B1E19-A403-D448-A2ED-9C72A2B3B673}" destId="{C7A2B09C-1E03-854F-A667-ADCC67D81D5D}" srcOrd="1" destOrd="0" parTransId="{080461D7-FFA3-C449-AE88-2FD3AC12661C}" sibTransId="{ABEFA4E5-1241-B94A-AC62-6EBCF88DC015}"/>
    <dgm:cxn modelId="{1AFBD452-C55F-F540-80B2-2AFF99B1DE2A}" type="presOf" srcId="{7D0B5B1B-477D-E944-B145-A269E1FD5CE6}" destId="{D8D779E7-583F-6F40-8E80-5919C33D03B7}" srcOrd="0" destOrd="0" presId="urn:microsoft.com/office/officeart/2005/8/layout/venn1"/>
    <dgm:cxn modelId="{8F907234-1BD0-E24F-98C0-B4FAB5847174}" type="presOf" srcId="{E557CF6F-6357-2543-8FAD-478D7D5BF1D3}" destId="{A11A0875-86A2-1F4F-80FC-A311CBB94D78}" srcOrd="1" destOrd="0" presId="urn:microsoft.com/office/officeart/2005/8/layout/venn1"/>
    <dgm:cxn modelId="{766A4624-A3A5-5549-8B17-1269122270F1}" type="presOf" srcId="{E557CF6F-6357-2543-8FAD-478D7D5BF1D3}" destId="{EE7EF6DC-D84A-9E43-857D-1D74CE0E4B5F}" srcOrd="0" destOrd="0" presId="urn:microsoft.com/office/officeart/2005/8/layout/venn1"/>
    <dgm:cxn modelId="{9A854125-611A-EF48-920A-A9E08A3D6E9E}" type="presOf" srcId="{B55B1E19-A403-D448-A2ED-9C72A2B3B673}" destId="{E5B72798-C2E5-D54D-92B6-49C3C47E0EFE}" srcOrd="0" destOrd="0" presId="urn:microsoft.com/office/officeart/2005/8/layout/venn1"/>
    <dgm:cxn modelId="{59414581-72B7-A544-8186-C6298F6F62F0}" srcId="{B55B1E19-A403-D448-A2ED-9C72A2B3B673}" destId="{7D0B5B1B-477D-E944-B145-A269E1FD5CE6}" srcOrd="0" destOrd="0" parTransId="{AEF27F08-90CE-8745-9ACC-645F32B6F74F}" sibTransId="{2C509C8E-9855-1144-BB55-3CC9C6674546}"/>
    <dgm:cxn modelId="{F245A5E9-2B7E-3B40-9947-0F725C1F8046}" type="presOf" srcId="{7D0B5B1B-477D-E944-B145-A269E1FD5CE6}" destId="{9616A413-5C5F-034E-9B89-33D134A72F4B}" srcOrd="1" destOrd="0" presId="urn:microsoft.com/office/officeart/2005/8/layout/venn1"/>
    <dgm:cxn modelId="{189C47EC-7068-3942-90A8-E2F34DCC9354}" type="presParOf" srcId="{E5B72798-C2E5-D54D-92B6-49C3C47E0EFE}" destId="{D8D779E7-583F-6F40-8E80-5919C33D03B7}" srcOrd="0" destOrd="0" presId="urn:microsoft.com/office/officeart/2005/8/layout/venn1"/>
    <dgm:cxn modelId="{28D96D14-03B5-7D46-ACE7-6979512B2A73}" type="presParOf" srcId="{E5B72798-C2E5-D54D-92B6-49C3C47E0EFE}" destId="{9616A413-5C5F-034E-9B89-33D134A72F4B}" srcOrd="1" destOrd="0" presId="urn:microsoft.com/office/officeart/2005/8/layout/venn1"/>
    <dgm:cxn modelId="{C21CBFF1-1C22-5345-8785-7415DF76CED7}" type="presParOf" srcId="{E5B72798-C2E5-D54D-92B6-49C3C47E0EFE}" destId="{FD058E82-684C-B047-A8FD-7FF6F70E2034}" srcOrd="2" destOrd="0" presId="urn:microsoft.com/office/officeart/2005/8/layout/venn1"/>
    <dgm:cxn modelId="{CF9FF8C8-A7AB-4D4D-99E6-2760B643EC64}" type="presParOf" srcId="{E5B72798-C2E5-D54D-92B6-49C3C47E0EFE}" destId="{F876CC3F-5F8C-5549-BB0B-4DCA757201FE}" srcOrd="3" destOrd="0" presId="urn:microsoft.com/office/officeart/2005/8/layout/venn1"/>
    <dgm:cxn modelId="{309FB45B-AFA1-D044-BD58-D32489F83869}" type="presParOf" srcId="{E5B72798-C2E5-D54D-92B6-49C3C47E0EFE}" destId="{EE7EF6DC-D84A-9E43-857D-1D74CE0E4B5F}" srcOrd="4" destOrd="0" presId="urn:microsoft.com/office/officeart/2005/8/layout/venn1"/>
    <dgm:cxn modelId="{A81DABC1-8D1D-E043-8F4C-DF18673CA621}" type="presParOf" srcId="{E5B72798-C2E5-D54D-92B6-49C3C47E0EFE}" destId="{A11A0875-86A2-1F4F-80FC-A311CBB94D7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C7E2BA-411E-424C-86A6-3BF0CEA6E9FE}" type="datetimeFigureOut">
              <a:rPr lang="en-US" smtClean="0"/>
              <a:t>10/17/2017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76ABFC-40A6-5948-9F4A-98DDE2510D43}" type="slidenum">
              <a:rPr lang="en-US" smtClean="0"/>
              <a:t>‹#›</a:t>
            </a:fld>
            <a:endParaRPr lang="en-US"/>
          </a:p>
        </p:txBody>
      </p:sp>
    </p:spTree>
    <p:extLst>
      <p:ext uri="{BB962C8B-B14F-4D97-AF65-F5344CB8AC3E}">
        <p14:creationId xmlns:p14="http://schemas.microsoft.com/office/powerpoint/2010/main" val="3371595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2ED95-5567-224F-A578-0A17ED21EB8C}" type="datetimeFigureOut">
              <a:rPr lang="en-US" smtClean="0"/>
              <a:t>10/17/2017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B39CFC-CB71-4041-95AD-20D74440ACD8}" type="slidenum">
              <a:rPr lang="en-US" smtClean="0"/>
              <a:t>‹#›</a:t>
            </a:fld>
            <a:endParaRPr lang="en-US"/>
          </a:p>
        </p:txBody>
      </p:sp>
    </p:spTree>
    <p:extLst>
      <p:ext uri="{BB962C8B-B14F-4D97-AF65-F5344CB8AC3E}">
        <p14:creationId xmlns:p14="http://schemas.microsoft.com/office/powerpoint/2010/main" val="3132263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this time?</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1</a:t>
            </a:fld>
            <a:endParaRPr lang="en-US"/>
          </a:p>
        </p:txBody>
      </p:sp>
    </p:spTree>
    <p:extLst>
      <p:ext uri="{BB962C8B-B14F-4D97-AF65-F5344CB8AC3E}">
        <p14:creationId xmlns:p14="http://schemas.microsoft.com/office/powerpoint/2010/main" val="268144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FE1EE-E7E0-414B-8E14-DB32462E35B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83861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Challenge to education systems: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Exposing learners to knowledge is important; There are things we want physicians to know</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But we also need to develop lifelong learners, who seek out, work with, even generate new knowledge, not only during school, for in the next 70 years of their lives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How do we do that? </a:t>
            </a:r>
          </a:p>
          <a:p>
            <a:r>
              <a:rPr lang="en-US">
                <a:latin typeface="Arial" charset="0"/>
                <a:ea typeface="ＭＳ Ｐゴシック" charset="0"/>
                <a:cs typeface="ＭＳ Ｐゴシック" charset="0"/>
              </a:rPr>
              <a:t>Barry Zimmerman describes lifelong learners as "self-regulated learners"</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Today I'm going to talk about what that means. </a:t>
            </a:r>
          </a:p>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-&gt;  AGENDA</a:t>
            </a:r>
          </a:p>
        </p:txBody>
      </p:sp>
    </p:spTree>
    <p:extLst>
      <p:ext uri="{BB962C8B-B14F-4D97-AF65-F5344CB8AC3E}">
        <p14:creationId xmlns:p14="http://schemas.microsoft.com/office/powerpoint/2010/main" val="1120397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63326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1150938" y="692150"/>
            <a:ext cx="4556125" cy="3416300"/>
          </a:xfrm>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Deb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9653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63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71A9F7D-77FA-438F-BC42-3D3D34A62A9E}" type="slidenum">
              <a:rPr lang="en-US" smtClean="0">
                <a:solidFill>
                  <a:prstClr val="black"/>
                </a:solidFill>
                <a:latin typeface="Calibri"/>
              </a:rPr>
              <a:pPr>
                <a:defRPr/>
              </a:pPr>
              <a:t>21</a:t>
            </a:fld>
            <a:endParaRPr lang="en-US">
              <a:solidFill>
                <a:prstClr val="black"/>
              </a:solidFill>
              <a:latin typeface="Calibri"/>
            </a:endParaRPr>
          </a:p>
        </p:txBody>
      </p:sp>
    </p:spTree>
    <p:extLst>
      <p:ext uri="{BB962C8B-B14F-4D97-AF65-F5344CB8AC3E}">
        <p14:creationId xmlns:p14="http://schemas.microsoft.com/office/powerpoint/2010/main" val="369206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4147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10706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US" dirty="0" smtClean="0"/>
              <a:t>What is SEL? According</a:t>
            </a:r>
            <a:r>
              <a:rPr lang="en-US" baseline="0" dirty="0" smtClean="0"/>
              <a:t> to CASEL, SEL includes the teaching of skills in the following five areas:</a:t>
            </a:r>
          </a:p>
          <a:p>
            <a:pPr marL="0" indent="0">
              <a:buFont typeface="Arial"/>
              <a:buNone/>
            </a:pPr>
            <a:endParaRPr lang="en-US" dirty="0" smtClean="0"/>
          </a:p>
          <a:p>
            <a:pPr marL="285750" indent="-285750">
              <a:buFont typeface="Arial"/>
              <a:buChar char="•"/>
            </a:pPr>
            <a:r>
              <a:rPr lang="en-US" dirty="0" smtClean="0"/>
              <a:t>Self-awareness: accurately assessing one’s feelings, interests, values, and strengths; maintaining a well-grounded sense of self-confidence;</a:t>
            </a:r>
          </a:p>
          <a:p>
            <a:pPr marL="285750" indent="-285750">
              <a:buFont typeface="Arial"/>
              <a:buChar char="•"/>
            </a:pPr>
            <a:endParaRPr lang="en-US" dirty="0" smtClean="0"/>
          </a:p>
          <a:p>
            <a:pPr marL="285750" indent="-285750">
              <a:buFont typeface="Arial"/>
              <a:buChar char="•"/>
            </a:pPr>
            <a:r>
              <a:rPr lang="en-US" dirty="0" smtClean="0"/>
              <a:t>Self-management: regulating one’s emotions to handle stress, controlling impulses, and persevering in addressing challenges; expressing emotions appropriately; and setting and monitoring progress toward personal and academic goals;</a:t>
            </a:r>
          </a:p>
          <a:p>
            <a:pPr marL="285750" indent="-285750">
              <a:buFont typeface="Arial"/>
              <a:buChar char="•"/>
            </a:pPr>
            <a:endParaRPr lang="en-US" dirty="0" smtClean="0"/>
          </a:p>
          <a:p>
            <a:pPr marL="285750" indent="-285750">
              <a:buFont typeface="Arial"/>
              <a:buChar char="•"/>
            </a:pPr>
            <a:r>
              <a:rPr lang="en-US" dirty="0" smtClean="0"/>
              <a:t>Social awareness: being able to take the perspective of and empathize with others; recognizing and appreciating individual and group similarities and differences; and recognizing and making best use of family, school, and community resources;</a:t>
            </a:r>
          </a:p>
          <a:p>
            <a:pPr marL="285750" indent="-285750">
              <a:buFont typeface="Arial"/>
              <a:buChar char="•"/>
            </a:pPr>
            <a:endParaRPr lang="en-US" dirty="0" smtClean="0"/>
          </a:p>
          <a:p>
            <a:pPr marL="285750" indent="-285750">
              <a:buFont typeface="Arial"/>
              <a:buChar char="•"/>
            </a:pPr>
            <a:r>
              <a:rPr lang="en-US" dirty="0" smtClean="0"/>
              <a:t>Relationship skills: establishing and maintaining healthy and rewarding relation- ships based on cooperation; resisting inappropriate social pressure; preventing, managing, and resolving interpersonal conflict; and seeking help when needed; and</a:t>
            </a:r>
          </a:p>
          <a:p>
            <a:pPr marL="285750" indent="-285750">
              <a:buFont typeface="Arial"/>
              <a:buChar char="•"/>
            </a:pPr>
            <a:endParaRPr lang="en-US" dirty="0" smtClean="0"/>
          </a:p>
          <a:p>
            <a:pPr marL="285750" indent="-285750">
              <a:buFont typeface="Arial"/>
              <a:buChar char="•"/>
            </a:pPr>
            <a:r>
              <a:rPr lang="en-US" dirty="0" smtClean="0"/>
              <a:t>Responsible decision making: making decisions based on consideration of ethical standards, safety concerns, appropriate social norms, respect for others, and likely consequences of various actions; applying decision-making skills to academic and social situations; and contributing to the well-being of one’s school and community.</a:t>
            </a:r>
          </a:p>
          <a:p>
            <a:pPr marL="285750" indent="-285750">
              <a:buFont typeface="Arial"/>
              <a:buChar char="•"/>
            </a:pPr>
            <a:endParaRPr lang="en-US" dirty="0" smtClean="0"/>
          </a:p>
          <a:p>
            <a:pPr marL="0" indent="0">
              <a:buFont typeface="Arial"/>
              <a:buNone/>
            </a:pPr>
            <a:r>
              <a:rPr lang="en-US" dirty="0" smtClean="0"/>
              <a:t>(</a:t>
            </a:r>
            <a:r>
              <a:rPr lang="en-US" dirty="0" err="1" smtClean="0"/>
              <a:t>CASEL.org</a:t>
            </a:r>
            <a:r>
              <a:rPr lang="en-US" dirty="0" smtClean="0"/>
              <a:t>)</a:t>
            </a:r>
          </a:p>
          <a:p>
            <a:endParaRPr lang="en-US" dirty="0" smtClean="0"/>
          </a:p>
          <a:p>
            <a:r>
              <a:rPr lang="en-US" dirty="0" smtClean="0"/>
              <a:t>Questions for consideration:</a:t>
            </a:r>
          </a:p>
          <a:p>
            <a:r>
              <a:rPr lang="en-US" dirty="0" smtClean="0"/>
              <a:t>When you see these core competencies,</a:t>
            </a:r>
            <a:r>
              <a:rPr lang="en-US" baseline="0" dirty="0" smtClean="0"/>
              <a:t> do any stand out as “more important” for you? In which areas do you feel your students need the most support? How do these competencies work together (can they operate in isolation)?</a:t>
            </a:r>
          </a:p>
          <a:p>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15CF44D-807D-8A45-B15C-4F9B3EF4FE50}"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19192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B9122-B360-2849-9889-FB794D6F3BA9}"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4186941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xfrm>
            <a:off x="3884753" y="8685552"/>
            <a:ext cx="2971697" cy="456889"/>
          </a:xfrm>
          <a:prstGeom prst="rect">
            <a:avLst/>
          </a:prstGeom>
          <a:noFill/>
        </p:spPr>
        <p:txBody>
          <a:bodyPr lIns="89584" tIns="44792" rIns="89584" bIns="44792"/>
          <a:lstStyle/>
          <a:p>
            <a:fld id="{026EBB90-4896-F447-AA77-FC122FD0DE5A}" type="slidenum">
              <a:rPr lang="en-US">
                <a:solidFill>
                  <a:prstClr val="black"/>
                </a:solidFill>
                <a:latin typeface="Calibri"/>
              </a:rPr>
              <a:pPr/>
              <a:t>28</a:t>
            </a:fld>
            <a:endParaRPr lang="en-US">
              <a:solidFill>
                <a:prstClr val="black"/>
              </a:solidFill>
              <a:latin typeface="Calibri"/>
            </a:endParaRPr>
          </a:p>
        </p:txBody>
      </p:sp>
      <p:sp>
        <p:nvSpPr>
          <p:cNvPr id="405507" name="Rectangle 2"/>
          <p:cNvSpPr>
            <a:spLocks noGrp="1" noRot="1" noChangeAspect="1" noChangeArrowheads="1" noTextEdit="1"/>
          </p:cNvSpPr>
          <p:nvPr>
            <p:ph type="sldImg"/>
          </p:nvPr>
        </p:nvSpPr>
        <p:spPr>
          <a:xfrm>
            <a:off x="1146175" y="685800"/>
            <a:ext cx="4570413" cy="3429000"/>
          </a:xfrm>
          <a:ln/>
        </p:spPr>
      </p:sp>
      <p:sp>
        <p:nvSpPr>
          <p:cNvPr id="405508" name="Rectangle 3"/>
          <p:cNvSpPr>
            <a:spLocks noGrp="1" noChangeArrowheads="1"/>
          </p:cNvSpPr>
          <p:nvPr>
            <p:ph type="body" idx="1"/>
          </p:nvPr>
        </p:nvSpPr>
        <p:spPr>
          <a:noFill/>
          <a:ln/>
        </p:spPr>
        <p:txBody>
          <a:bodyPr/>
          <a:lstStyle/>
          <a:p>
            <a:pPr>
              <a:spcBef>
                <a:spcPts val="0"/>
              </a:spcBef>
              <a:spcAft>
                <a:spcPts val="400"/>
              </a:spcAft>
              <a:defRPr/>
            </a:pPr>
            <a:r>
              <a:rPr lang="en-US" sz="1400" dirty="0" smtClean="0">
                <a:cs typeface="Arial" charset="0"/>
              </a:rPr>
              <a:t>There is extensive evidence that the two key elements, or approaches, of evidence-based SEL programs (1) creating positive school learning environments and (2) providing social and emotional skills instruction—result in greater academic performance and better long-term life outcomes.</a:t>
            </a:r>
          </a:p>
          <a:p>
            <a:pPr>
              <a:spcBef>
                <a:spcPts val="0"/>
              </a:spcBef>
              <a:spcAft>
                <a:spcPts val="400"/>
              </a:spcAft>
              <a:defRPr/>
            </a:pPr>
            <a:r>
              <a:rPr lang="en-US" sz="1400" dirty="0" smtClean="0">
                <a:cs typeface="Arial" charset="0"/>
              </a:rPr>
              <a:t>These two key elements of SEL programs are mutually reinforcing. Classrooms filled with socially and emotionally skilled students are more caring and safe, and positive learning environments provide opportunities for students to use and further develop SE competencies.</a:t>
            </a:r>
          </a:p>
          <a:p>
            <a:pPr>
              <a:spcBef>
                <a:spcPts val="0"/>
              </a:spcBef>
              <a:spcAft>
                <a:spcPts val="400"/>
              </a:spcAft>
              <a:defRPr/>
            </a:pPr>
            <a:r>
              <a:rPr lang="en-US" sz="1400" dirty="0" smtClean="0">
                <a:cs typeface="Arial" charset="0"/>
              </a:rPr>
              <a:t>As you can see,  by focusing on skills instruction and creating effective learning environments, students are more attached to school, are less likely to be engaged in risky behavior, are developing more positive assets, and as a result, students are more ready and able to learn. This increases their success in school and beyond. Let’s see how…</a:t>
            </a:r>
          </a:p>
          <a:p>
            <a:pPr marL="228600" indent="-228600">
              <a:spcBef>
                <a:spcPts val="0"/>
              </a:spcBef>
              <a:spcAft>
                <a:spcPts val="400"/>
              </a:spcAft>
              <a:defRPr/>
            </a:pPr>
            <a:r>
              <a:rPr lang="en-US" sz="1400" u="sng" dirty="0" smtClean="0">
                <a:cs typeface="Arial" charset="0"/>
              </a:rPr>
              <a:t>Positive Learning Environments:</a:t>
            </a:r>
          </a:p>
          <a:p>
            <a:pPr marL="228600" indent="-228600">
              <a:spcBef>
                <a:spcPts val="0"/>
              </a:spcBef>
              <a:spcAft>
                <a:spcPts val="400"/>
              </a:spcAft>
              <a:buFont typeface="Arial" pitchFamily="34" charset="0"/>
              <a:buChar char="•"/>
              <a:defRPr/>
            </a:pPr>
            <a:r>
              <a:rPr lang="en-US" sz="1400" dirty="0" smtClean="0">
                <a:cs typeface="Arial" charset="0"/>
              </a:rPr>
              <a:t>have caring teacher-student relationships at their center.</a:t>
            </a:r>
          </a:p>
          <a:p>
            <a:pPr marL="228600" indent="-228600">
              <a:spcBef>
                <a:spcPts val="0"/>
              </a:spcBef>
              <a:spcAft>
                <a:spcPts val="400"/>
              </a:spcAft>
              <a:buFont typeface="Arial" pitchFamily="34" charset="0"/>
              <a:buChar char="•"/>
              <a:defRPr/>
            </a:pPr>
            <a:r>
              <a:rPr lang="en-US" sz="1400" dirty="0" smtClean="0">
                <a:cs typeface="Arial" charset="0"/>
              </a:rPr>
              <a:t>are well-managed, participatory, and hold high expectations for all students.</a:t>
            </a:r>
          </a:p>
          <a:p>
            <a:pPr marL="228600" indent="-228600">
              <a:spcBef>
                <a:spcPts val="0"/>
              </a:spcBef>
              <a:spcAft>
                <a:spcPts val="400"/>
              </a:spcAft>
              <a:buFont typeface="Arial" pitchFamily="34" charset="0"/>
              <a:buChar char="•"/>
              <a:defRPr/>
            </a:pPr>
            <a:r>
              <a:rPr lang="en-US" sz="1400" dirty="0" smtClean="0">
                <a:cs typeface="Arial" charset="0"/>
              </a:rPr>
              <a:t>use instructional and classroom management strategies that address students’ social and emotional needs.</a:t>
            </a:r>
          </a:p>
          <a:p>
            <a:pPr marL="228600" indent="-228600">
              <a:spcBef>
                <a:spcPts val="0"/>
              </a:spcBef>
              <a:spcAft>
                <a:spcPts val="400"/>
              </a:spcAft>
              <a:buFont typeface="Arial" pitchFamily="34" charset="0"/>
              <a:buChar char="•"/>
              <a:defRPr/>
            </a:pPr>
            <a:r>
              <a:rPr lang="en-US" sz="1400" dirty="0" smtClean="0">
                <a:cs typeface="Arial" charset="0"/>
              </a:rPr>
              <a:t>are motivating and psychologically and physically safe.</a:t>
            </a:r>
          </a:p>
          <a:p>
            <a:pPr marL="228600" indent="-228600">
              <a:spcBef>
                <a:spcPts val="0"/>
              </a:spcBef>
              <a:spcAft>
                <a:spcPts val="400"/>
              </a:spcAft>
              <a:defRPr/>
            </a:pPr>
            <a:r>
              <a:rPr lang="en-US" sz="1400" dirty="0" smtClean="0">
                <a:cs typeface="Arial" charset="0"/>
              </a:rPr>
              <a:t>As a result, students in these environments:</a:t>
            </a:r>
          </a:p>
          <a:p>
            <a:pPr marL="228600" indent="-228600">
              <a:spcBef>
                <a:spcPts val="0"/>
              </a:spcBef>
              <a:spcAft>
                <a:spcPts val="400"/>
              </a:spcAft>
              <a:buFont typeface="Arial" pitchFamily="34" charset="0"/>
              <a:buChar char="•"/>
              <a:defRPr/>
            </a:pPr>
            <a:r>
              <a:rPr lang="en-US" sz="1400" dirty="0" smtClean="0">
                <a:cs typeface="Arial" charset="0"/>
              </a:rPr>
              <a:t>feel more connected to peers, teachers, and their school, and they are more likely to adopt the </a:t>
            </a:r>
            <a:r>
              <a:rPr lang="en-US" sz="1400" dirty="0" err="1" smtClean="0">
                <a:cs typeface="Arial" charset="0"/>
              </a:rPr>
              <a:t>prosocial</a:t>
            </a:r>
            <a:r>
              <a:rPr lang="en-US" sz="1400" dirty="0" smtClean="0">
                <a:cs typeface="Arial" charset="0"/>
              </a:rPr>
              <a:t> and </a:t>
            </a:r>
            <a:r>
              <a:rPr lang="en-US" sz="1400" dirty="0" err="1" smtClean="0">
                <a:cs typeface="Arial" charset="0"/>
              </a:rPr>
              <a:t>proacademic</a:t>
            </a:r>
            <a:r>
              <a:rPr lang="en-US" sz="1400" dirty="0" smtClean="0">
                <a:cs typeface="Arial" charset="0"/>
              </a:rPr>
              <a:t> norms promoted by these individuals and settings. </a:t>
            </a:r>
          </a:p>
          <a:p>
            <a:pPr marL="228600" indent="-228600">
              <a:spcBef>
                <a:spcPts val="0"/>
              </a:spcBef>
              <a:spcAft>
                <a:spcPts val="400"/>
              </a:spcAft>
              <a:buFont typeface="Arial" pitchFamily="34" charset="0"/>
              <a:buChar char="•"/>
              <a:defRPr/>
            </a:pPr>
            <a:r>
              <a:rPr lang="en-US" sz="1400" dirty="0" smtClean="0">
                <a:cs typeface="Arial" charset="0"/>
              </a:rPr>
              <a:t>have better academic performance and attendance, as well as significantly lower rates of emotional distress, violence, delinquency, substance abuse, and sexual activity.</a:t>
            </a:r>
          </a:p>
          <a:p>
            <a:pPr>
              <a:spcBef>
                <a:spcPts val="0"/>
              </a:spcBef>
              <a:spcAft>
                <a:spcPts val="400"/>
              </a:spcAft>
              <a:defRPr/>
            </a:pPr>
            <a:r>
              <a:rPr lang="en-US" sz="1400" dirty="0" smtClean="0">
                <a:cs typeface="Arial" charset="0"/>
              </a:rPr>
              <a:t>In order to participate fully and respectfully in a relationship-centered environment, however, students need basic social and emotional skills. They need to manage themselves appropriately and interact positively with others.</a:t>
            </a:r>
          </a:p>
          <a:p>
            <a:pPr marL="228600" indent="-228600">
              <a:spcBef>
                <a:spcPts val="0"/>
              </a:spcBef>
              <a:spcAft>
                <a:spcPts val="400"/>
              </a:spcAft>
              <a:defRPr/>
            </a:pPr>
            <a:r>
              <a:rPr lang="en-US" sz="1400" u="sng" dirty="0" smtClean="0">
                <a:cs typeface="Arial" charset="0"/>
              </a:rPr>
              <a:t>SE Skills Instruction:</a:t>
            </a:r>
          </a:p>
          <a:p>
            <a:pPr>
              <a:spcBef>
                <a:spcPts val="0"/>
              </a:spcBef>
              <a:spcAft>
                <a:spcPts val="400"/>
              </a:spcAft>
              <a:defRPr/>
            </a:pPr>
            <a:r>
              <a:rPr lang="en-US" sz="1400" dirty="0" smtClean="0">
                <a:cs typeface="Arial" charset="0"/>
              </a:rPr>
              <a:t>Teaching the five core social and emotional competencies in an explicit, systematic and sequenced manner helps students:</a:t>
            </a:r>
          </a:p>
          <a:p>
            <a:pPr marL="228600" indent="-228600">
              <a:spcBef>
                <a:spcPts val="0"/>
              </a:spcBef>
              <a:spcAft>
                <a:spcPts val="400"/>
              </a:spcAft>
              <a:buFont typeface="Arial" pitchFamily="34" charset="0"/>
              <a:buChar char="•"/>
              <a:defRPr/>
            </a:pPr>
            <a:r>
              <a:rPr lang="en-US" sz="1400" dirty="0" smtClean="0">
                <a:cs typeface="Arial" charset="0"/>
              </a:rPr>
              <a:t>Engage in </a:t>
            </a:r>
            <a:r>
              <a:rPr lang="en-US" sz="1400" dirty="0" err="1" smtClean="0">
                <a:cs typeface="Arial" charset="0"/>
              </a:rPr>
              <a:t>prosocial</a:t>
            </a:r>
            <a:r>
              <a:rPr lang="en-US" sz="1400" dirty="0" smtClean="0">
                <a:cs typeface="Arial" charset="0"/>
              </a:rPr>
              <a:t> behaviors (e.g. follow classroom rules)</a:t>
            </a:r>
          </a:p>
          <a:p>
            <a:pPr marL="228600" indent="-228600">
              <a:spcBef>
                <a:spcPts val="0"/>
              </a:spcBef>
              <a:spcAft>
                <a:spcPts val="400"/>
              </a:spcAft>
              <a:buFont typeface="Arial" pitchFamily="34" charset="0"/>
              <a:buChar char="•"/>
              <a:defRPr/>
            </a:pPr>
            <a:r>
              <a:rPr lang="en-US" sz="1400" dirty="0" smtClean="0">
                <a:cs typeface="Arial" charset="0"/>
              </a:rPr>
              <a:t>Avoid risky or problem behaviors, (e.g. delinquency and drug and alcohol use)</a:t>
            </a:r>
          </a:p>
          <a:p>
            <a:pPr marL="228600" indent="-228600">
              <a:spcBef>
                <a:spcPts val="0"/>
              </a:spcBef>
              <a:spcAft>
                <a:spcPts val="400"/>
              </a:spcAft>
              <a:buFont typeface="Arial" pitchFamily="34" charset="0"/>
              <a:buChar char="•"/>
              <a:defRPr/>
            </a:pPr>
            <a:r>
              <a:rPr lang="en-US" sz="1400" dirty="0" smtClean="0">
                <a:cs typeface="Arial" charset="0"/>
              </a:rPr>
              <a:t>Improve their understanding of subject matter when teachers integrate it with other academic content.</a:t>
            </a:r>
          </a:p>
          <a:p>
            <a:pPr marL="228600" indent="-228600">
              <a:spcBef>
                <a:spcPts val="0"/>
              </a:spcBef>
              <a:spcAft>
                <a:spcPts val="400"/>
              </a:spcAft>
              <a:buFont typeface="Arial" pitchFamily="34" charset="0"/>
              <a:buChar char="•"/>
              <a:defRPr/>
            </a:pPr>
            <a:endParaRPr lang="en-US" sz="1400" dirty="0" smtClean="0">
              <a:cs typeface="Arial" charset="0"/>
            </a:endParaRPr>
          </a:p>
        </p:txBody>
      </p:sp>
    </p:spTree>
    <p:extLst>
      <p:ext uri="{BB962C8B-B14F-4D97-AF65-F5344CB8AC3E}">
        <p14:creationId xmlns:p14="http://schemas.microsoft.com/office/powerpoint/2010/main" val="2515739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11087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93958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31</a:t>
            </a:fld>
            <a:endParaRPr lang="en-US"/>
          </a:p>
        </p:txBody>
      </p:sp>
    </p:spTree>
    <p:extLst>
      <p:ext uri="{BB962C8B-B14F-4D97-AF65-F5344CB8AC3E}">
        <p14:creationId xmlns:p14="http://schemas.microsoft.com/office/powerpoint/2010/main" val="134222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33</a:t>
            </a:fld>
            <a:endParaRPr lang="en-US"/>
          </a:p>
        </p:txBody>
      </p:sp>
    </p:spTree>
    <p:extLst>
      <p:ext uri="{BB962C8B-B14F-4D97-AF65-F5344CB8AC3E}">
        <p14:creationId xmlns:p14="http://schemas.microsoft.com/office/powerpoint/2010/main" val="1197583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34</a:t>
            </a:fld>
            <a:endParaRPr lang="en-US"/>
          </a:p>
        </p:txBody>
      </p:sp>
    </p:spTree>
    <p:extLst>
      <p:ext uri="{BB962C8B-B14F-4D97-AF65-F5344CB8AC3E}">
        <p14:creationId xmlns:p14="http://schemas.microsoft.com/office/powerpoint/2010/main" val="2356130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 I’m imagining you will orchestrate this activity.</a:t>
            </a:r>
          </a:p>
          <a:p>
            <a:endParaRPr lang="en-US" dirty="0" smtClean="0"/>
          </a:p>
          <a:p>
            <a:r>
              <a:rPr lang="en-US" dirty="0" smtClean="0"/>
              <a:t>Nancy... I like the idea of including</a:t>
            </a:r>
            <a:r>
              <a:rPr lang="en-US" baseline="0" dirty="0" smtClean="0"/>
              <a:t> </a:t>
            </a:r>
            <a:r>
              <a:rPr lang="en-US" baseline="0" dirty="0" err="1" smtClean="0"/>
              <a:t>Leyton</a:t>
            </a:r>
            <a:r>
              <a:rPr lang="en-US" baseline="0" dirty="0" smtClean="0"/>
              <a:t> a bit more in the afternoon. But we can talk about it with him too.</a:t>
            </a:r>
          </a:p>
          <a:p>
            <a:endParaRPr lang="en-US" dirty="0" smtClean="0"/>
          </a:p>
          <a:p>
            <a:r>
              <a:rPr lang="en-US" dirty="0" smtClean="0"/>
              <a:t>Also imagining that these</a:t>
            </a:r>
            <a:r>
              <a:rPr lang="en-US" baseline="0" dirty="0" smtClean="0"/>
              <a:t> first discussions will focus on the first question from the “Beginning Reflections” slide; then </a:t>
            </a:r>
            <a:r>
              <a:rPr lang="en-US" baseline="0" dirty="0" err="1" smtClean="0"/>
              <a:t>Leyton</a:t>
            </a:r>
            <a:r>
              <a:rPr lang="en-US" baseline="0" dirty="0" smtClean="0"/>
              <a:t> might take up the other two questions in introducing the “Wonder Book” activity.</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t>36</a:t>
            </a:fld>
            <a:endParaRPr lang="en-US"/>
          </a:p>
        </p:txBody>
      </p:sp>
    </p:spTree>
    <p:extLst>
      <p:ext uri="{BB962C8B-B14F-4D97-AF65-F5344CB8AC3E}">
        <p14:creationId xmlns:p14="http://schemas.microsoft.com/office/powerpoint/2010/main" val="2307235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time</a:t>
            </a:r>
            <a:r>
              <a:rPr lang="is-IS" dirty="0" smtClean="0"/>
              <a:t>… plan</a:t>
            </a:r>
            <a:r>
              <a:rPr lang="is-IS" baseline="0" dirty="0" smtClean="0"/>
              <a:t> for quadrant one and two... </a:t>
            </a:r>
            <a:r>
              <a:rPr lang="en-US" baseline="0" dirty="0" smtClean="0"/>
              <a:t>W</a:t>
            </a:r>
            <a:r>
              <a:rPr lang="is-IS" baseline="0" dirty="0" smtClean="0"/>
              <a:t>hat will you look for? What might you try?</a:t>
            </a:r>
          </a:p>
          <a:p>
            <a:r>
              <a:rPr lang="is-IS" baseline="0" dirty="0" smtClean="0"/>
              <a:t>Bridge to idea of reading collaboratively</a:t>
            </a:r>
            <a:endParaRPr lang="en-US" dirty="0"/>
          </a:p>
        </p:txBody>
      </p:sp>
    </p:spTree>
    <p:extLst>
      <p:ext uri="{BB962C8B-B14F-4D97-AF65-F5344CB8AC3E}">
        <p14:creationId xmlns:p14="http://schemas.microsoft.com/office/powerpoint/2010/main" val="1019269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xfrm>
            <a:off x="1143000" y="685800"/>
            <a:ext cx="4572000" cy="3429000"/>
          </a:xfrm>
          <a:ln/>
        </p:spPr>
      </p:sp>
      <p:sp>
        <p:nvSpPr>
          <p:cNvPr id="7782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lstStyle/>
          <a:p>
            <a:endParaRPr lang="en-US" dirty="0">
              <a:latin typeface="Arial" charset="0"/>
              <a:ea typeface="ＭＳ Ｐゴシック" charset="0"/>
              <a:cs typeface="ＭＳ Ｐゴシック" charset="0"/>
            </a:endParaRPr>
          </a:p>
        </p:txBody>
      </p:sp>
      <p:sp>
        <p:nvSpPr>
          <p:cNvPr id="77827" name="Slide Number Placeholder 3"/>
          <p:cNvSpPr>
            <a:spLocks noGrp="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fld id="{A4B6349E-DB8F-CE4C-AB5D-BC427BF5921D}" type="slidenum">
              <a:rPr lang="en-US">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6016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055A23-2827-F14D-82AC-FB0C018D4D7F}"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88005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994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inquiry cycle- </a:t>
            </a:r>
            <a:r>
              <a:rPr lang="en-US" baseline="0" dirty="0" err="1" smtClean="0"/>
              <a:t>Halbert</a:t>
            </a:r>
            <a:r>
              <a:rPr lang="en-US" baseline="0" dirty="0" smtClean="0"/>
              <a:t> &amp; </a:t>
            </a:r>
            <a:r>
              <a:rPr lang="en-US" baseline="0" dirty="0" err="1" smtClean="0"/>
              <a:t>Kaser</a:t>
            </a:r>
            <a:endParaRPr lang="en-US" baseline="0" dirty="0" smtClean="0"/>
          </a:p>
        </p:txBody>
      </p:sp>
    </p:spTree>
    <p:extLst>
      <p:ext uri="{BB962C8B-B14F-4D97-AF65-F5344CB8AC3E}">
        <p14:creationId xmlns:p14="http://schemas.microsoft.com/office/powerpoint/2010/main" val="386836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91363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solidFill>
                  <a:srgbClr val="FF0000"/>
                </a:solidFill>
                <a:latin typeface="Arial" charset="0"/>
                <a:ea typeface="ＭＳ Ｐゴシック" charset="0"/>
                <a:cs typeface="ＭＳ Ｐゴシック" charset="0"/>
              </a:rPr>
              <a:t>What</a:t>
            </a:r>
            <a:r>
              <a:rPr lang="en-US" baseline="0" dirty="0" smtClean="0">
                <a:solidFill>
                  <a:srgbClr val="FF0000"/>
                </a:solidFill>
                <a:latin typeface="Arial" charset="0"/>
                <a:ea typeface="ＭＳ Ｐゴシック" charset="0"/>
                <a:cs typeface="ＭＳ Ｐゴシック" charset="0"/>
              </a:rPr>
              <a:t> about a modified “what do you know, what do you wonder”?  Something that starts them thinking along the spirals of inquiry?</a:t>
            </a:r>
            <a:endParaRPr lang="en-US" dirty="0">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5115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a:t>
            </a:r>
            <a:endParaRPr lang="en-US" dirty="0"/>
          </a:p>
        </p:txBody>
      </p:sp>
      <p:sp>
        <p:nvSpPr>
          <p:cNvPr id="4" name="Slide Number Placeholder 3"/>
          <p:cNvSpPr>
            <a:spLocks noGrp="1"/>
          </p:cNvSpPr>
          <p:nvPr>
            <p:ph type="sldNum" sz="quarter" idx="10"/>
          </p:nvPr>
        </p:nvSpPr>
        <p:spPr/>
        <p:txBody>
          <a:bodyPr/>
          <a:lstStyle/>
          <a:p>
            <a:fld id="{CAB39CFC-CB71-4041-95AD-20D74440ACD8}"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342224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39845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C2922211-C585-3345-B53D-26A526501D5A}"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pPr>
              <a:defRPr/>
            </a:pPr>
            <a:fld id="{F6A00FF2-6757-964D-BBA8-B391794FD4CE}"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17/10/2017</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AAC4F4DD-76C0-8F44-8F91-FA96BC25E731}" type="slidenum">
              <a:rPr lang="en-US"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Drag picture to placeholder or click icon to add</a:t>
            </a:r>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a:defRPr/>
            </a:pPr>
            <a:fld id="{12F417DA-162C-D34B-98BF-D6BE9F5E3A87}"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19708A5A-20D0-3C44-AEE1-72B73894F86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17/10/2017</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defRPr/>
            </a:pPr>
            <a:fld id="{AAC4F4DD-76C0-8F44-8F91-FA96BC25E731}" type="slidenum">
              <a:rPr lang="en-US"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a:t>
            </a:fld>
            <a:endParaRPr lang="en-US" i="1">
              <a:solidFill>
                <a:srgbClr val="E7DEC9">
                  <a:shade val="50000"/>
                  <a:satMod val="200000"/>
                </a:srgbClr>
              </a:solidFill>
              <a:latin typeface="Arial" charset="0"/>
              <a:ea typeface="ＭＳ Ｐゴシック" charset="0"/>
              <a:cs typeface="ＭＳ Ｐゴシック"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CF619B54-4677-1448-86B4-B1A031A0164F}"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6298A4C6-674A-0B4A-A04B-78D6CC82245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AAFADC17-ED16-7E42-B0D1-D59066601AEF}"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0FCB0EA7-60B6-D844-A2C8-85CF859ACF55}"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3731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072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095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7510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93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59DF50A4-5195-AA4A-823C-701E171766AA}"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29195738-6A32-9143-92F7-4FA1049AE059}"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49591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0319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8701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4555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939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425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376B107-5FE7-3D4A-9451-F7A0ADEFE799}"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7AE11-6EE5-D546-A54B-3DC213A7227F}"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24288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80B0A29-F95A-E241-A445-662F004F69BF}"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100E5-8E2B-4E40-BA41-7F079C852062}"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47795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B5574DA-2942-594B-87A6-9DD63A22B2A0}"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AA5885-192E-9140-81F3-9CC3659C755E}"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193659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8D692A0-0C84-454F-8BF9-2279970A61EB}"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CE9723-199C-434D-83A4-AFAB7BD10054}"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26722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defTabSz="914400" fontAlgn="base">
              <a:spcBef>
                <a:spcPct val="0"/>
              </a:spcBef>
              <a:spcAft>
                <a:spcPct val="0"/>
              </a:spcAft>
              <a:defRPr/>
            </a:pPr>
            <a:fld id="{05957E06-4CF6-4945-A6F8-65230E2C2B1C}" type="datetime1">
              <a:rPr lang="en-CA" i="1" smtClean="0">
                <a:solidFill>
                  <a:srgbClr val="E7DEC9">
                    <a:shade val="50000"/>
                    <a:satMod val="200000"/>
                  </a:srgbClr>
                </a:solidFill>
                <a:latin typeface="Arial" charset="0"/>
                <a:ea typeface="ＭＳ Ｐゴシック" charset="0"/>
                <a:cs typeface="ＭＳ Ｐゴシック" charset="0"/>
              </a:rPr>
              <a:pPr defTabSz="914400" fontAlgn="base">
                <a:spcBef>
                  <a:spcPct val="0"/>
                </a:spcBef>
                <a:spcAft>
                  <a:spcPct val="0"/>
                </a:spcAft>
                <a:defRPr/>
              </a:pPr>
              <a:t>17/10/2017</a:t>
            </a:fld>
            <a:endParaRPr lang="en-US" i="1">
              <a:solidFill>
                <a:srgbClr val="E7DEC9">
                  <a:shade val="50000"/>
                  <a:satMod val="200000"/>
                </a:srgbClr>
              </a:solidFill>
              <a:latin typeface="Arial" charset="0"/>
              <a:ea typeface="ＭＳ Ｐゴシック" charset="0"/>
              <a:cs typeface="ＭＳ Ｐゴシック" charset="0"/>
            </a:endParaRPr>
          </a:p>
        </p:txBody>
      </p:sp>
      <p:sp>
        <p:nvSpPr>
          <p:cNvPr id="5" name="Footer Placeholder 4"/>
          <p:cNvSpPr>
            <a:spLocks noGrp="1"/>
          </p:cNvSpPr>
          <p:nvPr>
            <p:ph type="ftr" sz="quarter" idx="11"/>
          </p:nvPr>
        </p:nvSpPr>
        <p:spPr>
          <a:xfrm>
            <a:off x="5638800" y="6124401"/>
            <a:ext cx="2895600" cy="257810"/>
          </a:xfrm>
        </p:spPr>
        <p:txBody>
          <a:bodyPr/>
          <a:lstStyle/>
          <a:p>
            <a:pPr defTabSz="914400" fontAlgn="base">
              <a:spcBef>
                <a:spcPct val="0"/>
              </a:spcBef>
              <a:spcAft>
                <a:spcPct val="0"/>
              </a:spcAft>
              <a:defRPr/>
            </a:pPr>
            <a:endParaRPr lang="en-US" i="1">
              <a:solidFill>
                <a:srgbClr val="E7DEC9">
                  <a:shade val="50000"/>
                  <a:satMod val="200000"/>
                </a:srgbClr>
              </a:solidFill>
              <a:latin typeface="Arial" charset="0"/>
              <a:ea typeface="ＭＳ Ｐゴシック" charset="0"/>
              <a:cs typeface="ＭＳ Ｐゴシック" charset="0"/>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Drag picture to placeholder or click icon to add</a:t>
            </a:r>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7556035-C71F-CE45-A039-BB8D292834EE}"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ADAAA-0B22-F74D-928D-F2B43EB2B837}"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185493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5808198-5AD3-DC4C-A43B-AFDD1D9B36F6}"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1F51692-1EBB-3C40-83C2-B7BA22B58E73}"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570373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1A4C210-0757-A24C-80A2-BE9F4450D48A}"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093C3F-6746-5448-9392-BC2D684596E8}"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879297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5149AF3-312D-7A4B-B91B-3E2029EEFB71}"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DDC32E-9E3D-4E44-8001-A8D1F5297735}"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274100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CA"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7F6893F-AAEC-F244-9149-1F9EDE065F5E}"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19F20F-560A-644F-80CF-A92452A26560}"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36270938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2941658-4AE2-5142-A468-F5118519A0D5}"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2D88EB-CCFF-524D-8BCD-CF53C400DE5E}"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5737780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12BC17-45AD-BB4E-914B-C9BD20563870}" type="datetime1">
              <a:rPr lang="en-CA">
                <a:solidFill>
                  <a:srgbClr val="000000"/>
                </a:solidFill>
                <a:latin typeface="Arial"/>
                <a:ea typeface="ＭＳ Ｐゴシック"/>
                <a:cs typeface="Arial"/>
              </a:rPr>
              <a:pPr>
                <a:defRPr/>
              </a:pPr>
              <a:t>17/10/2017</a:t>
            </a:fld>
            <a:endParaRPr lang="en-US">
              <a:solidFill>
                <a:srgbClr val="000000"/>
              </a:solidFill>
              <a:latin typeface="Arial"/>
              <a:ea typeface="ＭＳ Ｐゴシック"/>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69E8072-3704-D749-B2D3-78717EBAD0B7}" type="slidenum">
              <a:rPr lang="en-US">
                <a:solidFill>
                  <a:srgbClr val="000000"/>
                </a:solidFill>
                <a:latin typeface="Arial"/>
                <a:ea typeface="ＭＳ Ｐゴシック"/>
                <a:cs typeface="Arial"/>
              </a:rPr>
              <a:pPr>
                <a:defRPr/>
              </a:pPr>
              <a:t>‹#›</a:t>
            </a:fld>
            <a:endParaRPr lang="en-US">
              <a:solidFill>
                <a:srgbClr val="000000"/>
              </a:solidFill>
              <a:latin typeface="Arial"/>
              <a:ea typeface="ＭＳ Ｐゴシック"/>
              <a:cs typeface="Arial"/>
            </a:endParaRPr>
          </a:p>
        </p:txBody>
      </p:sp>
    </p:spTree>
    <p:extLst>
      <p:ext uri="{BB962C8B-B14F-4D97-AF65-F5344CB8AC3E}">
        <p14:creationId xmlns:p14="http://schemas.microsoft.com/office/powerpoint/2010/main" val="2897560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a:spLocks noGrp="1"/>
          </p:cNvSpPr>
          <p:nvPr>
            <p:ph type="title"/>
          </p:nvPr>
        </p:nvSpPr>
        <p:spPr>
          <a:xfrm>
            <a:off x="457200" y="274637"/>
            <a:ext cx="8229600" cy="1143000"/>
          </a:xfrm>
          <a:prstGeom prst="rect">
            <a:avLst/>
          </a:prstGeom>
          <a:noFill/>
          <a:ln>
            <a:noFill/>
          </a:ln>
        </p:spPr>
        <p:txBody>
          <a:bodyPr lIns="91425" tIns="91425" rIns="91425" bIns="91425"/>
          <a:lstStyle>
            <a:lvl1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1pPr>
            <a:lvl2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2pPr>
            <a:lvl3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3pPr>
            <a:lvl4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4pPr>
            <a:lvl5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5pPr>
            <a:lvl6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6pPr>
            <a:lvl7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7pPr>
            <a:lvl8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8pPr>
            <a:lvl9pPr algn="l" rtl="0">
              <a:spcBef>
                <a:spcPts val="0"/>
              </a:spcBef>
              <a:buSzPct val="100000"/>
              <a:buFont typeface="Georgia"/>
              <a:buNone/>
              <a:defRPr sz="4800" b="0">
                <a:solidFill>
                  <a:schemeClr val="lt1"/>
                </a:solidFill>
                <a:latin typeface="Georgia" panose="00000000000000000000"/>
                <a:ea typeface="Georgia" panose="00000000000000000000"/>
                <a:cs typeface="Georgia" panose="00000000000000000000"/>
                <a:sym typeface="Georgia" panose="00000000000000000000"/>
              </a:defRPr>
            </a:lvl9pPr>
          </a:lstStyle>
          <a:p>
            <a:endParaRPr/>
          </a:p>
        </p:txBody>
      </p:sp>
      <p:sp>
        <p:nvSpPr>
          <p:cNvPr id="18" name="Shape 18"/>
          <p:cNvSpPr>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951185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CA"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BCED3E41-E2DE-48B7-AD25-2C05D8372D60}" type="datetime4">
              <a:rPr lang="en-US" smtClean="0">
                <a:solidFill>
                  <a:srgbClr val="7C8F97">
                    <a:lumMod val="60000"/>
                    <a:lumOff val="40000"/>
                  </a:srgbClr>
                </a:solidFill>
              </a:rPr>
              <a:pPr/>
              <a:t>October 17, 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2894"/>
            <a:ext cx="2895600" cy="257810"/>
          </a:xfrm>
        </p:spPr>
        <p:txBody>
          <a:bodyPr/>
          <a:lstStyle/>
          <a:p>
            <a:endParaRPr lang="en-US" dirty="0">
              <a:solidFill>
                <a:srgbClr val="7C8F97">
                  <a:lumMod val="60000"/>
                  <a:lumOff val="40000"/>
                </a:srgbClr>
              </a:solidFill>
            </a:endParaRPr>
          </a:p>
        </p:txBody>
      </p:sp>
      <p:sp>
        <p:nvSpPr>
          <p:cNvPr id="6" name="Slide Number Placeholder 5"/>
          <p:cNvSpPr>
            <a:spLocks noGrp="1"/>
          </p:cNvSpPr>
          <p:nvPr>
            <p:ph type="sldNum" sz="quarter" idx="12"/>
          </p:nvPr>
        </p:nvSpPr>
        <p:spPr>
          <a:xfrm>
            <a:off x="4191000" y="6122894"/>
            <a:ext cx="762000" cy="271463"/>
          </a:xfrm>
        </p:spPr>
        <p:txBody>
          <a:bodyPr/>
          <a:lstStyle/>
          <a:p>
            <a:fld id="{FA84A37A-AFC2-4A01-80A1-FC20F2C0D5BB}" type="slidenum">
              <a:rPr lang="en-US" smtClean="0">
                <a:solidFill>
                  <a:srgbClr val="7C8F97">
                    <a:lumMod val="60000"/>
                    <a:lumOff val="40000"/>
                  </a:srgbClr>
                </a:solidFill>
                <a:latin typeface="Calisto MT"/>
              </a:rPr>
              <a:pPr/>
              <a:t>‹#›</a:t>
            </a:fld>
            <a:endParaRPr lang="en-US" dirty="0">
              <a:solidFill>
                <a:srgbClr val="7C8F97">
                  <a:lumMod val="60000"/>
                  <a:lumOff val="40000"/>
                </a:srgbClr>
              </a:solidFill>
              <a:latin typeface="Calisto MT"/>
            </a:endParaRPr>
          </a:p>
        </p:txBody>
      </p:sp>
    </p:spTree>
    <p:extLst>
      <p:ext uri="{BB962C8B-B14F-4D97-AF65-F5344CB8AC3E}">
        <p14:creationId xmlns:p14="http://schemas.microsoft.com/office/powerpoint/2010/main" val="3418991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75425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pPr>
              <a:defRPr/>
            </a:pPr>
            <a:fld id="{0AE1DE80-E6A5-2446-AE75-AE3173381495}"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ADF1CF7E-5FA5-CC4A-96A3-A253A4A1EC2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CA"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5638800" y="6124401"/>
            <a:ext cx="2895600" cy="257810"/>
          </a:xfrm>
        </p:spPr>
        <p:txBody>
          <a:bodyPr/>
          <a:lstStyle/>
          <a:p>
            <a:endParaRPr lang="en-US">
              <a:solidFill>
                <a:srgbClr val="7C8F97">
                  <a:lumMod val="60000"/>
                  <a:lumOff val="40000"/>
                </a:srgbClr>
              </a:solidFill>
            </a:endParaRPr>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CA" smtClean="0"/>
              <a:t>Drag picture to placeholder or click icon to add</a:t>
            </a:r>
            <a:endParaRPr/>
          </a:p>
        </p:txBody>
      </p:sp>
    </p:spTree>
    <p:extLst>
      <p:ext uri="{BB962C8B-B14F-4D97-AF65-F5344CB8AC3E}">
        <p14:creationId xmlns:p14="http://schemas.microsoft.com/office/powerpoint/2010/main" val="896817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CA"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8F78D1B-BB73-41B2-8202-C6678B761557}" type="datetime4">
              <a:rPr lang="en-US" smtClean="0">
                <a:solidFill>
                  <a:srgbClr val="7C8F97">
                    <a:lumMod val="60000"/>
                    <a:lumOff val="40000"/>
                  </a:srgbClr>
                </a:solidFill>
              </a:rPr>
              <a:pPr/>
              <a:t>October 17, 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dirty="0">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5744759D-0EFF-4FB2-9CCE-04E00944F0FE}"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283469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026111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7C8F97">
                  <a:lumMod val="60000"/>
                  <a:lumOff val="40000"/>
                </a:srgbClr>
              </a:solidFill>
            </a:endParaRPr>
          </a:p>
        </p:txBody>
      </p:sp>
      <p:sp>
        <p:nvSpPr>
          <p:cNvPr id="9" name="Slide Number Placeholder 8"/>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1697634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7C8F97">
                  <a:lumMod val="60000"/>
                  <a:lumOff val="40000"/>
                </a:srgbClr>
              </a:solidFill>
            </a:endParaRPr>
          </a:p>
        </p:txBody>
      </p:sp>
      <p:sp>
        <p:nvSpPr>
          <p:cNvPr id="5" name="Slide Number Placeholder 4"/>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6350223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7C8F97">
                  <a:lumMod val="60000"/>
                  <a:lumOff val="40000"/>
                </a:srgbClr>
              </a:solidFill>
            </a:endParaRPr>
          </a:p>
        </p:txBody>
      </p:sp>
      <p:sp>
        <p:nvSpPr>
          <p:cNvPr id="4" name="Slide Number Placeholder 3"/>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494482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FA84A37A-AFC2-4A01-80A1-FC20F2C0D5BB}"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892037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CA" smtClean="0"/>
              <a:t>Drag picture to placeholder or click icon to add</a:t>
            </a:r>
            <a:endParaRPr/>
          </a:p>
        </p:txBody>
      </p:sp>
    </p:spTree>
    <p:extLst>
      <p:ext uri="{BB962C8B-B14F-4D97-AF65-F5344CB8AC3E}">
        <p14:creationId xmlns:p14="http://schemas.microsoft.com/office/powerpoint/2010/main" val="29791402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707398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CA"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335032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a:p>
        </p:txBody>
      </p:sp>
      <p:sp>
        <p:nvSpPr>
          <p:cNvPr id="5" name="Date Placeholder 4"/>
          <p:cNvSpPr>
            <a:spLocks noGrp="1"/>
          </p:cNvSpPr>
          <p:nvPr>
            <p:ph type="dt" sz="half" idx="10"/>
          </p:nvPr>
        </p:nvSpPr>
        <p:spPr/>
        <p:txBody>
          <a:bodyPr/>
          <a:lstStyle/>
          <a:p>
            <a:pPr>
              <a:defRPr/>
            </a:pPr>
            <a:fld id="{38A04643-A22B-934D-854E-EF5C4F1BB830}"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D39258F6-94B3-244B-A349-99806D23EA1E}"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3849534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Calisto MT"/>
                </a:endParaRPr>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latin typeface="Calisto MT"/>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CA"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170044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extLst>
      <p:ext uri="{BB962C8B-B14F-4D97-AF65-F5344CB8AC3E}">
        <p14:creationId xmlns:p14="http://schemas.microsoft.com/office/powerpoint/2010/main" val="3263566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622757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CA"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Tree>
    <p:extLst>
      <p:ext uri="{BB962C8B-B14F-4D97-AF65-F5344CB8AC3E}">
        <p14:creationId xmlns:p14="http://schemas.microsoft.com/office/powerpoint/2010/main" val="24221549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CA"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Tree>
    <p:extLst>
      <p:ext uri="{BB962C8B-B14F-4D97-AF65-F5344CB8AC3E}">
        <p14:creationId xmlns:p14="http://schemas.microsoft.com/office/powerpoint/2010/main" val="18185738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6790134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8" name="Footer Placeholder 7"/>
          <p:cNvSpPr>
            <a:spLocks noGrp="1"/>
          </p:cNvSpPr>
          <p:nvPr>
            <p:ph type="ftr" sz="quarter" idx="11"/>
          </p:nvPr>
        </p:nvSpPr>
        <p:spPr/>
        <p:txBody>
          <a:bodyPr/>
          <a:lstStyle/>
          <a:p>
            <a:endParaRPr lang="en-US">
              <a:solidFill>
                <a:prstClr val="white"/>
              </a:solidFill>
              <a:latin typeface="Arial Rounded MT Bold"/>
            </a:endParaRPr>
          </a:p>
        </p:txBody>
      </p:sp>
      <p:sp>
        <p:nvSpPr>
          <p:cNvPr id="9" name="Slide Number Placeholder 8"/>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5957410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4" name="Footer Placeholder 3"/>
          <p:cNvSpPr>
            <a:spLocks noGrp="1"/>
          </p:cNvSpPr>
          <p:nvPr>
            <p:ph type="ftr" sz="quarter" idx="11"/>
          </p:nvPr>
        </p:nvSpPr>
        <p:spPr/>
        <p:txBody>
          <a:bodyPr/>
          <a:lstStyle/>
          <a:p>
            <a:endParaRPr lang="en-US">
              <a:solidFill>
                <a:prstClr val="white"/>
              </a:solidFill>
              <a:latin typeface="Arial Rounded MT Bold"/>
            </a:endParaRPr>
          </a:p>
        </p:txBody>
      </p:sp>
      <p:sp>
        <p:nvSpPr>
          <p:cNvPr id="5" name="Slide Number Placeholder 4"/>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13456176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3" name="Footer Placeholder 2"/>
          <p:cNvSpPr>
            <a:spLocks noGrp="1"/>
          </p:cNvSpPr>
          <p:nvPr>
            <p:ph type="ftr" sz="quarter" idx="11"/>
          </p:nvPr>
        </p:nvSpPr>
        <p:spPr/>
        <p:txBody>
          <a:bodyPr/>
          <a:lstStyle/>
          <a:p>
            <a:endParaRPr lang="en-US">
              <a:solidFill>
                <a:prstClr val="white"/>
              </a:solidFill>
              <a:latin typeface="Arial Rounded MT Bold"/>
            </a:endParaRPr>
          </a:p>
        </p:txBody>
      </p:sp>
      <p:sp>
        <p:nvSpPr>
          <p:cNvPr id="4" name="Slide Number Placeholder 3"/>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17327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pPr>
              <a:defRPr/>
            </a:pPr>
            <a:fld id="{B20AB1E7-EF06-634B-8FF9-BF567596C99C}"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pPr>
              <a:defRPr/>
            </a:pPr>
            <a:fld id="{E301EBC9-2F0D-6A44-A455-350577B4A840}"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CA"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999530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CA"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extLst>
      <p:ext uri="{BB962C8B-B14F-4D97-AF65-F5344CB8AC3E}">
        <p14:creationId xmlns:p14="http://schemas.microsoft.com/office/powerpoint/2010/main" val="2603013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Tree>
    <p:extLst>
      <p:ext uri="{BB962C8B-B14F-4D97-AF65-F5344CB8AC3E}">
        <p14:creationId xmlns:p14="http://schemas.microsoft.com/office/powerpoint/2010/main" val="138290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p:txBody>
          <a:body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CA"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extLst>
      <p:ext uri="{BB962C8B-B14F-4D97-AF65-F5344CB8AC3E}">
        <p14:creationId xmlns:p14="http://schemas.microsoft.com/office/powerpoint/2010/main" val="3626437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708855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 name="Vertical Title 1"/>
          <p:cNvSpPr>
            <a:spLocks noGrp="1"/>
          </p:cNvSpPr>
          <p:nvPr>
            <p:ph type="title" orient="vert"/>
          </p:nvPr>
        </p:nvSpPr>
        <p:spPr>
          <a:xfrm>
            <a:off x="7318248" y="914400"/>
            <a:ext cx="1444752" cy="5486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solidFill>
                  <a:prstClr val="white"/>
                </a:solidFill>
                <a:latin typeface="Arial Rounded MT Bold"/>
              </a:rPr>
              <a:pPr/>
              <a:t>10/17/2017</a:t>
            </a:fld>
            <a:endParaRPr lang="en-US">
              <a:solidFill>
                <a:prstClr val="white"/>
              </a:solidFill>
              <a:latin typeface="Arial Rounded MT Bold"/>
            </a:endParaRPr>
          </a:p>
        </p:txBody>
      </p:sp>
      <p:sp>
        <p:nvSpPr>
          <p:cNvPr id="5" name="Footer Placeholder 4"/>
          <p:cNvSpPr>
            <a:spLocks noGrp="1"/>
          </p:cNvSpPr>
          <p:nvPr>
            <p:ph type="ftr" sz="quarter" idx="11"/>
          </p:nvPr>
        </p:nvSpPr>
        <p:spPr/>
        <p:txBody>
          <a:bodyPr/>
          <a:lstStyle/>
          <a:p>
            <a:endParaRPr lang="en-US">
              <a:solidFill>
                <a:prstClr val="white"/>
              </a:solidFill>
              <a:latin typeface="Arial Rounded MT Bold"/>
            </a:endParaRPr>
          </a:p>
        </p:txBody>
      </p:sp>
      <p:sp>
        <p:nvSpPr>
          <p:cNvPr id="6" name="Slide Number Placeholder 5"/>
          <p:cNvSpPr>
            <a:spLocks noGrp="1"/>
          </p:cNvSpPr>
          <p:nvPr>
            <p:ph type="sldNum" sz="quarter" idx="12"/>
          </p:nvPr>
        </p:nvSpPr>
        <p:spPr/>
        <p:txBody>
          <a:bodyPr/>
          <a:lstStyle/>
          <a:p>
            <a:fld id="{4382A7F7-08BF-4252-8141-63FB96055BBB}" type="slidenum">
              <a:rPr lang="en-US" smtClean="0">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4198693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972FA6BC-E65D-5449-962A-AC726094ECF3}" type="datetimeFigureOut">
              <a:rPr lang="en-US">
                <a:solidFill>
                  <a:prstClr val="white"/>
                </a:solidFill>
                <a:latin typeface="Arial Rounded MT Bold"/>
              </a:rPr>
              <a:pPr/>
              <a:t>10/17/2017</a:t>
            </a:fld>
            <a:endParaRPr lang="en-US">
              <a:solidFill>
                <a:prstClr val="white"/>
              </a:solidFill>
              <a:latin typeface="Arial Rounded MT Bold"/>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prstClr val="white"/>
              </a:solidFill>
              <a:latin typeface="Arial Rounded MT Bold"/>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1AA3708-57A2-ED45-B1CA-0ABF578216DD}" type="slidenum">
              <a:rPr lang="en-US">
                <a:solidFill>
                  <a:prstClr val="white"/>
                </a:solidFill>
                <a:latin typeface="Arial Rounded MT Bold"/>
              </a:rPr>
              <a:pPr/>
              <a:t>‹#›</a:t>
            </a:fld>
            <a:endParaRPr lang="en-US">
              <a:solidFill>
                <a:prstClr val="white"/>
              </a:solidFill>
              <a:latin typeface="Arial Rounded MT Bold"/>
            </a:endParaRPr>
          </a:p>
        </p:txBody>
      </p:sp>
    </p:spTree>
    <p:extLst>
      <p:ext uri="{BB962C8B-B14F-4D97-AF65-F5344CB8AC3E}">
        <p14:creationId xmlns:p14="http://schemas.microsoft.com/office/powerpoint/2010/main" val="320692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pPr>
              <a:defRPr/>
            </a:pPr>
            <a:fld id="{5C509DC0-3523-C446-91C7-8D9CFB57C0F9}"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pPr>
              <a:defRPr/>
            </a:pPr>
            <a:fld id="{41B6D828-EB71-4142-8859-52598B5B8538}"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pPr>
              <a:defRPr/>
            </a:pPr>
            <a:fld id="{CEB94701-B15F-064C-8939-9E6970173C75}"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pPr>
              <a:defRPr/>
            </a:pPr>
            <a:fld id="{CA3C6BF4-8217-0242-80B0-A52DC7868C63}"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CA"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CA" smtClean="0"/>
              <a:t>Click to edit Master text styles</a:t>
            </a:r>
          </a:p>
        </p:txBody>
      </p:sp>
      <p:sp>
        <p:nvSpPr>
          <p:cNvPr id="5" name="Date Placeholder 4"/>
          <p:cNvSpPr>
            <a:spLocks noGrp="1"/>
          </p:cNvSpPr>
          <p:nvPr>
            <p:ph type="dt" sz="half" idx="10"/>
          </p:nvPr>
        </p:nvSpPr>
        <p:spPr/>
        <p:txBody>
          <a:bodyPr/>
          <a:lstStyle/>
          <a:p>
            <a:pPr>
              <a:defRPr/>
            </a:pPr>
            <a:fld id="{77284AFB-6DB1-7F46-A819-E5083987C091}" type="datetime1">
              <a:rPr lang="en-CA" smtClean="0">
                <a:solidFill>
                  <a:srgbClr val="E7DEC9">
                    <a:shade val="50000"/>
                    <a:satMod val="200000"/>
                  </a:srgbClr>
                </a:solidFill>
              </a:rPr>
              <a:pPr>
                <a:defRPr/>
              </a:pPr>
              <a:t>17/10/2017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8DBC6019-9FDF-244B-9D47-D1ED14CCBCCF}" type="slidenum">
              <a:rPr lang="en-US" smtClean="0">
                <a:solidFill>
                  <a:srgbClr val="E7DEC9">
                    <a:shade val="50000"/>
                    <a:satMod val="200000"/>
                  </a:srgbClr>
                </a:solidFill>
              </a:rPr>
              <a:pPr>
                <a:defRPr/>
              </a:pPr>
              <a:t>‹#›</a:t>
            </a:fld>
            <a:endParaRPr lang="en-US">
              <a:solidFill>
                <a:srgbClr val="E7DEC9">
                  <a:shade val="50000"/>
                  <a:satMod val="20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6.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5.png"/><Relationship Id="rId2" Type="http://schemas.openxmlformats.org/officeDocument/2006/relationships/slideLayout" Target="../slideLayouts/slideLayout53.xml"/><Relationship Id="rId16" Type="http://schemas.openxmlformats.org/officeDocument/2006/relationships/theme" Target="../theme/theme5.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934E9D48-4889-1544-893E-0A4E47108B6B}" type="datetimeFigureOut">
              <a:rPr lang="en-US" smtClean="0"/>
              <a:t>10/17/2017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FE7D0E6-14F8-4647-A83F-86A52817116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6AFAC-315C-CC4D-A54F-8E1C598A4652}" type="datetimeFigureOut">
              <a:rPr lang="en-US" smtClean="0">
                <a:solidFill>
                  <a:prstClr val="black">
                    <a:tint val="75000"/>
                  </a:prstClr>
                </a:solidFill>
                <a:latin typeface="Calibri"/>
              </a:rPr>
              <a:pPr/>
              <a:t>10/17/2017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CA9DA-ECB5-2E40-B877-A2DE4EA7BA2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44627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fld id="{7487619C-8487-AE4B-9395-67E7B941711E}" type="datetime1">
              <a:rPr lang="en-CA" i="1">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17/10/2017</a:t>
            </a:fld>
            <a:endParaRPr lang="en-US" i="1">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i="1">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D489055-4D4E-6446-80AD-12F6CD567B05}" type="slidenum">
              <a:rPr lang="en-US" i="1">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i="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50225701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CA"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E234C09-6CF5-4A45-AC8A-220EE78076FA}" type="datetimeFigureOut">
              <a:rPr lang="en-US" smtClean="0">
                <a:solidFill>
                  <a:srgbClr val="7C8F97">
                    <a:lumMod val="60000"/>
                    <a:lumOff val="40000"/>
                  </a:srgbClr>
                </a:solidFill>
              </a:rPr>
              <a:pPr/>
              <a:t>10/17/2017</a:t>
            </a:fld>
            <a:endParaRPr lang="en-US">
              <a:solidFill>
                <a:srgbClr val="7C8F97">
                  <a:lumMod val="60000"/>
                  <a:lumOff val="40000"/>
                </a:srgbClr>
              </a:solidFill>
            </a:endParaRPr>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ED7CEF8E-C317-A743-AC14-5F2E78239A2C}" type="slidenum">
              <a:rPr lang="en-US" smtClean="0">
                <a:solidFill>
                  <a:srgbClr val="7C8F97">
                    <a:lumMod val="60000"/>
                    <a:lumOff val="40000"/>
                  </a:srgbClr>
                </a:solidFill>
                <a:latin typeface="Calisto MT"/>
              </a:rPr>
              <a:pPr/>
              <a:t>‹#›</a:t>
            </a:fld>
            <a:endParaRPr lang="en-US">
              <a:solidFill>
                <a:srgbClr val="7C8F97">
                  <a:lumMod val="60000"/>
                  <a:lumOff val="40000"/>
                </a:srgbClr>
              </a:solidFill>
              <a:latin typeface="Calisto MT"/>
            </a:endParaRPr>
          </a:p>
        </p:txBody>
      </p:sp>
    </p:spTree>
    <p:extLst>
      <p:ext uri="{BB962C8B-B14F-4D97-AF65-F5344CB8AC3E}">
        <p14:creationId xmlns:p14="http://schemas.microsoft.com/office/powerpoint/2010/main" val="27607074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914400"/>
            <a:fld id="{8F1B69E8-23E9-4C1F-AA2B-3C5BA6EDBEAE}" type="datetimeFigureOut">
              <a:rPr lang="en-US" smtClean="0">
                <a:solidFill>
                  <a:prstClr val="white"/>
                </a:solidFill>
                <a:latin typeface="Arial Rounded MT Bold"/>
                <a:ea typeface="ＭＳ Ｐゴシック" charset="0"/>
                <a:cs typeface="Arial" charset="0"/>
              </a:rPr>
              <a:pPr defTabSz="914400"/>
              <a:t>10/17/2017</a:t>
            </a:fld>
            <a:endParaRPr lang="en-US">
              <a:solidFill>
                <a:prstClr val="white"/>
              </a:solidFill>
              <a:latin typeface="Arial Rounded MT Bold"/>
              <a:ea typeface="ＭＳ Ｐゴシック" charset="0"/>
              <a:cs typeface="Arial" charset="0"/>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914400"/>
            <a:endParaRPr lang="en-US">
              <a:solidFill>
                <a:prstClr val="white"/>
              </a:solidFill>
              <a:latin typeface="Arial Rounded MT Bold"/>
              <a:ea typeface="ＭＳ Ｐゴシック" charset="0"/>
              <a:cs typeface="Arial" charset="0"/>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defTabSz="914400"/>
            <a:fld id="{4382A7F7-08BF-4252-8141-63FB96055BBB}" type="slidenum">
              <a:rPr lang="en-US" smtClean="0">
                <a:solidFill>
                  <a:prstClr val="white"/>
                </a:solidFill>
                <a:latin typeface="Arial Rounded MT Bold"/>
                <a:ea typeface="ＭＳ Ｐゴシック" charset="0"/>
                <a:cs typeface="Arial" charset="0"/>
              </a:rPr>
              <a:pPr defTabSz="914400"/>
              <a:t>‹#›</a:t>
            </a:fld>
            <a:endParaRPr lang="en-US">
              <a:solidFill>
                <a:prstClr val="white"/>
              </a:solidFill>
              <a:latin typeface="Arial Rounded MT Bold"/>
              <a:ea typeface="ＭＳ Ｐゴシック" charset="0"/>
              <a:cs typeface="Arial" charset="0"/>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a:solidFill>
                <a:prstClr val="white"/>
              </a:solidFill>
              <a:latin typeface="Arial Rounded MT Bold"/>
            </a:endParaRPr>
          </a:p>
        </p:txBody>
      </p:sp>
    </p:spTree>
    <p:extLst>
      <p:ext uri="{BB962C8B-B14F-4D97-AF65-F5344CB8AC3E}">
        <p14:creationId xmlns:p14="http://schemas.microsoft.com/office/powerpoint/2010/main" val="7729161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accent1">
              <a:lumMod val="50000"/>
            </a:schemeClr>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accent1">
              <a:lumMod val="50000"/>
            </a:schemeClr>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accent1">
              <a:lumMod val="50000"/>
            </a:schemeClr>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accent1">
              <a:lumMod val="50000"/>
            </a:schemeClr>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accent1">
              <a:lumMod val="50000"/>
            </a:schemeClr>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hyperlink" Target="http://www.oecd.org/edu/ceri/thenatureoflearningusingresearchtoinspirepractice.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i="0"/>
          </a:p>
        </p:txBody>
      </p:sp>
      <p:sp>
        <p:nvSpPr>
          <p:cNvPr id="2" name="Title 1"/>
          <p:cNvSpPr>
            <a:spLocks noGrp="1"/>
          </p:cNvSpPr>
          <p:nvPr>
            <p:ph type="ctrTitle"/>
          </p:nvPr>
        </p:nvSpPr>
        <p:spPr>
          <a:xfrm>
            <a:off x="685800" y="-58128"/>
            <a:ext cx="7772400" cy="1470025"/>
          </a:xfrm>
        </p:spPr>
        <p:txBody>
          <a:bodyPr>
            <a:normAutofit/>
          </a:bodyPr>
          <a:lstStyle/>
          <a:p>
            <a:r>
              <a:rPr lang="en-US" sz="3600" dirty="0" smtClean="0"/>
              <a:t>Collaborative Inquiry for SRL:</a:t>
            </a:r>
            <a:br>
              <a:rPr lang="en-US" sz="3600" dirty="0" smtClean="0"/>
            </a:br>
            <a:r>
              <a:rPr lang="en-US" sz="3600" dirty="0" smtClean="0"/>
              <a:t>Launching the Year</a:t>
            </a:r>
            <a:endParaRPr lang="en-US" sz="3600" dirty="0"/>
          </a:p>
        </p:txBody>
      </p:sp>
      <p:sp>
        <p:nvSpPr>
          <p:cNvPr id="4" name="TextBox 3"/>
          <p:cNvSpPr txBox="1"/>
          <p:nvPr/>
        </p:nvSpPr>
        <p:spPr>
          <a:xfrm>
            <a:off x="3391716" y="6267464"/>
            <a:ext cx="2417549" cy="461665"/>
          </a:xfrm>
          <a:prstGeom prst="rect">
            <a:avLst/>
          </a:prstGeom>
          <a:noFill/>
        </p:spPr>
        <p:txBody>
          <a:bodyPr wrap="none" rtlCol="0">
            <a:spAutoFit/>
          </a:bodyPr>
          <a:lstStyle/>
          <a:p>
            <a:r>
              <a:rPr lang="en-US" sz="2400" dirty="0" smtClean="0"/>
              <a:t>October 10, 2017</a:t>
            </a:r>
            <a:endParaRPr lang="en-US" sz="2400" dirty="0"/>
          </a:p>
        </p:txBody>
      </p:sp>
      <p:sp>
        <p:nvSpPr>
          <p:cNvPr id="5" name="TextBox 4"/>
          <p:cNvSpPr txBox="1"/>
          <p:nvPr/>
        </p:nvSpPr>
        <p:spPr>
          <a:xfrm>
            <a:off x="1538159" y="2450723"/>
            <a:ext cx="184666" cy="369332"/>
          </a:xfrm>
          <a:prstGeom prst="rect">
            <a:avLst/>
          </a:prstGeom>
          <a:noFill/>
        </p:spPr>
        <p:txBody>
          <a:bodyPr wrap="none" rtlCol="0">
            <a:spAutoFit/>
          </a:bodyPr>
          <a:lstStyle/>
          <a:p>
            <a:endParaRPr lang="en-US" dirty="0"/>
          </a:p>
        </p:txBody>
      </p:sp>
      <p:sp>
        <p:nvSpPr>
          <p:cNvPr id="9" name="TextBox 8"/>
          <p:cNvSpPr txBox="1"/>
          <p:nvPr/>
        </p:nvSpPr>
        <p:spPr>
          <a:xfrm>
            <a:off x="4012946" y="1931926"/>
            <a:ext cx="981446" cy="800219"/>
          </a:xfrm>
          <a:prstGeom prst="rect">
            <a:avLst/>
          </a:prstGeom>
          <a:noFill/>
        </p:spPr>
        <p:txBody>
          <a:bodyPr wrap="none" rtlCol="0">
            <a:spAutoFit/>
          </a:bodyPr>
          <a:lstStyle/>
          <a:p>
            <a:r>
              <a:rPr lang="en-US" sz="2800" i="1" dirty="0" smtClean="0">
                <a:solidFill>
                  <a:schemeClr val="bg1">
                    <a:lumMod val="50000"/>
                  </a:schemeClr>
                </a:solidFill>
              </a:rPr>
              <a:t>With</a:t>
            </a:r>
          </a:p>
          <a:p>
            <a:endParaRPr lang="en-US" dirty="0"/>
          </a:p>
        </p:txBody>
      </p:sp>
      <p:sp>
        <p:nvSpPr>
          <p:cNvPr id="10" name="Rectangle 9"/>
          <p:cNvSpPr/>
          <p:nvPr/>
        </p:nvSpPr>
        <p:spPr>
          <a:xfrm>
            <a:off x="685800" y="1898257"/>
            <a:ext cx="7944758" cy="4194741"/>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14" name="Picture 13" descr="150627-00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761" y="2235193"/>
            <a:ext cx="2356351" cy="2499257"/>
          </a:xfrm>
          <a:prstGeom prst="rect">
            <a:avLst/>
          </a:prstGeom>
        </p:spPr>
      </p:pic>
      <p:sp>
        <p:nvSpPr>
          <p:cNvPr id="17" name="TextBox 16"/>
          <p:cNvSpPr txBox="1"/>
          <p:nvPr/>
        </p:nvSpPr>
        <p:spPr>
          <a:xfrm>
            <a:off x="4269677" y="1391527"/>
            <a:ext cx="865053" cy="461665"/>
          </a:xfrm>
          <a:prstGeom prst="rect">
            <a:avLst/>
          </a:prstGeom>
          <a:noFill/>
        </p:spPr>
        <p:txBody>
          <a:bodyPr wrap="none" rtlCol="0">
            <a:spAutoFit/>
          </a:bodyPr>
          <a:lstStyle/>
          <a:p>
            <a:r>
              <a:rPr lang="en-US" sz="2400" i="1" dirty="0" smtClean="0">
                <a:solidFill>
                  <a:srgbClr val="7F7F7F"/>
                </a:solidFill>
              </a:rPr>
              <a:t>With</a:t>
            </a:r>
            <a:endParaRPr lang="en-US" sz="2400" i="1" dirty="0">
              <a:solidFill>
                <a:srgbClr val="7F7F7F"/>
              </a:solidFill>
            </a:endParaRPr>
          </a:p>
        </p:txBody>
      </p:sp>
      <p:sp>
        <p:nvSpPr>
          <p:cNvPr id="19" name="TextBox 18"/>
          <p:cNvSpPr txBox="1"/>
          <p:nvPr/>
        </p:nvSpPr>
        <p:spPr>
          <a:xfrm>
            <a:off x="1270093" y="4893101"/>
            <a:ext cx="1663111" cy="646331"/>
          </a:xfrm>
          <a:prstGeom prst="rect">
            <a:avLst/>
          </a:prstGeom>
          <a:noFill/>
        </p:spPr>
        <p:txBody>
          <a:bodyPr wrap="none" rtlCol="0">
            <a:spAutoFit/>
          </a:bodyPr>
          <a:lstStyle/>
          <a:p>
            <a:pPr algn="ctr"/>
            <a:r>
              <a:rPr lang="en-US" i="1" dirty="0" smtClean="0"/>
              <a:t>Deborah Butler</a:t>
            </a:r>
          </a:p>
          <a:p>
            <a:pPr algn="ctr"/>
            <a:r>
              <a:rPr lang="en-US" dirty="0" smtClean="0"/>
              <a:t>UBC-V</a:t>
            </a:r>
            <a:endParaRPr lang="en-US" dirty="0"/>
          </a:p>
        </p:txBody>
      </p:sp>
      <p:sp>
        <p:nvSpPr>
          <p:cNvPr id="20" name="TextBox 19"/>
          <p:cNvSpPr txBox="1"/>
          <p:nvPr/>
        </p:nvSpPr>
        <p:spPr>
          <a:xfrm>
            <a:off x="3554384" y="2450723"/>
            <a:ext cx="2557110" cy="646331"/>
          </a:xfrm>
          <a:prstGeom prst="rect">
            <a:avLst/>
          </a:prstGeom>
          <a:noFill/>
        </p:spPr>
        <p:txBody>
          <a:bodyPr wrap="none" rtlCol="0">
            <a:spAutoFit/>
          </a:bodyPr>
          <a:lstStyle/>
          <a:p>
            <a:pPr algn="ctr"/>
            <a:r>
              <a:rPr lang="en-US" i="1" dirty="0" smtClean="0"/>
              <a:t>Miriam Miller</a:t>
            </a:r>
          </a:p>
          <a:p>
            <a:pPr algn="ctr"/>
            <a:r>
              <a:rPr lang="en-US" dirty="0" smtClean="0"/>
              <a:t>Burnaby School District</a:t>
            </a:r>
            <a:endParaRPr lang="en-US" dirty="0"/>
          </a:p>
        </p:txBody>
      </p:sp>
      <p:sp>
        <p:nvSpPr>
          <p:cNvPr id="21" name="TextBox 20"/>
          <p:cNvSpPr txBox="1"/>
          <p:nvPr/>
        </p:nvSpPr>
        <p:spPr>
          <a:xfrm>
            <a:off x="6374427" y="5001911"/>
            <a:ext cx="1838940" cy="646331"/>
          </a:xfrm>
          <a:prstGeom prst="rect">
            <a:avLst/>
          </a:prstGeom>
          <a:noFill/>
        </p:spPr>
        <p:txBody>
          <a:bodyPr wrap="none" rtlCol="0">
            <a:spAutoFit/>
          </a:bodyPr>
          <a:lstStyle/>
          <a:p>
            <a:pPr algn="ctr"/>
            <a:r>
              <a:rPr lang="en-US" i="1" dirty="0" err="1" smtClean="0"/>
              <a:t>Leyton</a:t>
            </a:r>
            <a:r>
              <a:rPr lang="en-US" i="1" dirty="0" smtClean="0"/>
              <a:t> </a:t>
            </a:r>
            <a:r>
              <a:rPr lang="en-US" i="1" dirty="0" err="1" smtClean="0"/>
              <a:t>Schnellert</a:t>
            </a:r>
            <a:endParaRPr lang="en-US" i="1" dirty="0" smtClean="0"/>
          </a:p>
          <a:p>
            <a:pPr algn="ctr"/>
            <a:r>
              <a:rPr lang="en-US" dirty="0" smtClean="0"/>
              <a:t>UBC-O</a:t>
            </a:r>
            <a:endParaRPr lang="en-US" dirty="0"/>
          </a:p>
        </p:txBody>
      </p:sp>
      <p:pic>
        <p:nvPicPr>
          <p:cNvPr id="3" name="Picture 2" descr="Schnellert_fac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942" y="2345764"/>
            <a:ext cx="2347258" cy="2388685"/>
          </a:xfrm>
          <a:prstGeom prst="rect">
            <a:avLst/>
          </a:prstGeom>
        </p:spPr>
      </p:pic>
      <p:pic>
        <p:nvPicPr>
          <p:cNvPr id="15" name="Picture 14"/>
          <p:cNvPicPr>
            <a:picLocks noChangeAspect="1"/>
          </p:cNvPicPr>
          <p:nvPr/>
        </p:nvPicPr>
        <p:blipFill>
          <a:blip r:embed="rId5"/>
          <a:stretch>
            <a:fillRect/>
          </a:stretch>
        </p:blipFill>
        <p:spPr>
          <a:xfrm>
            <a:off x="3650464" y="3367935"/>
            <a:ext cx="2286000" cy="2286000"/>
          </a:xfrm>
          <a:prstGeom prst="rect">
            <a:avLst/>
          </a:prstGeom>
        </p:spPr>
      </p:pic>
    </p:spTree>
    <p:extLst>
      <p:ext uri="{BB962C8B-B14F-4D97-AF65-F5344CB8AC3E}">
        <p14:creationId xmlns:p14="http://schemas.microsoft.com/office/powerpoint/2010/main" val="3290975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368300"/>
            <a:ext cx="8713788" cy="936626"/>
          </a:xfrm>
        </p:spPr>
        <p:txBody>
          <a:bodyPr/>
          <a:lstStyle/>
          <a:p>
            <a:pPr eaLnBrk="1" hangingPunct="1">
              <a:defRPr/>
            </a:pPr>
            <a:r>
              <a:rPr lang="en-US" sz="3200" dirty="0" smtClean="0">
                <a:solidFill>
                  <a:srgbClr val="404040"/>
                </a:solidFill>
                <a:latin typeface="Arial (Headings)"/>
                <a:cs typeface="Arial (Headings)"/>
              </a:rPr>
              <a:t>Why is Self-Regulation Important?</a:t>
            </a:r>
            <a:endParaRPr lang="en-US" sz="3200" dirty="0">
              <a:solidFill>
                <a:srgbClr val="404040"/>
              </a:solidFill>
              <a:latin typeface="Arial (Headings)"/>
              <a:cs typeface="Arial (Headings)"/>
            </a:endParaRPr>
          </a:p>
        </p:txBody>
      </p:sp>
      <p:sp>
        <p:nvSpPr>
          <p:cNvPr id="3" name="Content Placeholder 2"/>
          <p:cNvSpPr>
            <a:spLocks noGrp="1"/>
          </p:cNvSpPr>
          <p:nvPr>
            <p:ph idx="1"/>
          </p:nvPr>
        </p:nvSpPr>
        <p:spPr>
          <a:xfrm>
            <a:off x="250825" y="1699846"/>
            <a:ext cx="8567738" cy="5158154"/>
          </a:xfrm>
        </p:spPr>
        <p:txBody>
          <a:bodyPr>
            <a:noAutofit/>
          </a:bodyPr>
          <a:lstStyle/>
          <a:p>
            <a:pPr marL="0" indent="0" eaLnBrk="1" hangingPunct="1">
              <a:lnSpc>
                <a:spcPct val="120000"/>
              </a:lnSpc>
              <a:spcBef>
                <a:spcPts val="2400"/>
              </a:spcBef>
              <a:buFontTx/>
              <a:buNone/>
              <a:defRPr/>
            </a:pPr>
            <a:r>
              <a:rPr lang="en-US" sz="2400" dirty="0" smtClean="0">
                <a:solidFill>
                  <a:srgbClr val="404040"/>
                </a:solidFill>
                <a:latin typeface="Calisto MT"/>
                <a:ea typeface="Georgia" panose="00000000000000000000"/>
                <a:cs typeface="Calisto MT"/>
                <a:sym typeface="Georgia" panose="00000000000000000000"/>
              </a:rPr>
              <a:t>Self-</a:t>
            </a:r>
            <a:r>
              <a:rPr lang="en-US" sz="2400" dirty="0">
                <a:solidFill>
                  <a:srgbClr val="404040"/>
                </a:solidFill>
                <a:latin typeface="Calisto MT"/>
                <a:ea typeface="Georgia" panose="00000000000000000000"/>
                <a:cs typeface="Calisto MT"/>
                <a:sym typeface="Georgia" panose="00000000000000000000"/>
              </a:rPr>
              <a:t>regulation </a:t>
            </a:r>
            <a:r>
              <a:rPr lang="en-US" sz="2400" dirty="0" smtClean="0">
                <a:solidFill>
                  <a:srgbClr val="404040"/>
                </a:solidFill>
                <a:latin typeface="Calisto MT"/>
                <a:ea typeface="Georgia" panose="00000000000000000000"/>
                <a:cs typeface="Calisto MT"/>
                <a:sym typeface="Georgia" panose="00000000000000000000"/>
              </a:rPr>
              <a:t>predicts </a:t>
            </a:r>
            <a:r>
              <a:rPr lang="en-US" sz="2400" dirty="0">
                <a:solidFill>
                  <a:srgbClr val="404040"/>
                </a:solidFill>
                <a:latin typeface="Calisto MT"/>
                <a:ea typeface="Georgia" panose="00000000000000000000"/>
                <a:cs typeface="Calisto MT"/>
                <a:sym typeface="Georgia" panose="00000000000000000000"/>
              </a:rPr>
              <a:t>early school achievement </a:t>
            </a:r>
            <a:r>
              <a:rPr lang="en-US" sz="2400" dirty="0" smtClean="0">
                <a:solidFill>
                  <a:srgbClr val="404040"/>
                </a:solidFill>
                <a:latin typeface="Calisto MT"/>
                <a:ea typeface="Georgia" panose="00000000000000000000"/>
                <a:cs typeface="Calisto MT"/>
                <a:sym typeface="Georgia" panose="00000000000000000000"/>
              </a:rPr>
              <a:t>more </a:t>
            </a:r>
            <a:r>
              <a:rPr lang="en-US" sz="2400" dirty="0">
                <a:solidFill>
                  <a:srgbClr val="404040"/>
                </a:solidFill>
                <a:latin typeface="Calisto MT"/>
                <a:ea typeface="Georgia" panose="00000000000000000000"/>
                <a:cs typeface="Calisto MT"/>
                <a:sym typeface="Georgia" panose="00000000000000000000"/>
              </a:rPr>
              <a:t>powerfully than IQ scores and knowledge of reading and </a:t>
            </a:r>
            <a:r>
              <a:rPr lang="en-US" sz="2400" dirty="0" smtClean="0">
                <a:solidFill>
                  <a:srgbClr val="404040"/>
                </a:solidFill>
                <a:latin typeface="Calisto MT"/>
                <a:ea typeface="Georgia" panose="00000000000000000000"/>
                <a:cs typeface="Calisto MT"/>
                <a:sym typeface="Georgia" panose="00000000000000000000"/>
              </a:rPr>
              <a:t>math</a:t>
            </a:r>
            <a:endParaRPr lang="en-US" sz="2400" dirty="0">
              <a:solidFill>
                <a:srgbClr val="404040"/>
              </a:solidFill>
              <a:latin typeface="Calisto MT"/>
              <a:ea typeface="Georgia" panose="00000000000000000000"/>
              <a:cs typeface="Calisto MT"/>
              <a:sym typeface="Georgia" panose="00000000000000000000"/>
            </a:endParaRPr>
          </a:p>
          <a:p>
            <a:pPr marL="0" indent="0" eaLnBrk="1" hangingPunct="1">
              <a:spcBef>
                <a:spcPts val="2400"/>
              </a:spcBef>
              <a:buFontTx/>
              <a:buNone/>
              <a:defRPr/>
            </a:pPr>
            <a:r>
              <a:rPr lang="en-US" sz="2400" dirty="0" smtClean="0">
                <a:solidFill>
                  <a:srgbClr val="404040"/>
                </a:solidFill>
                <a:latin typeface="Calisto MT"/>
                <a:cs typeface="Calisto MT"/>
              </a:rPr>
              <a:t>Successful self-regulation in kindergarten predicts achievement through grade 6</a:t>
            </a:r>
          </a:p>
          <a:p>
            <a:pPr marL="0" indent="0" eaLnBrk="1" hangingPunct="1">
              <a:spcBef>
                <a:spcPts val="2400"/>
              </a:spcBef>
              <a:buFontTx/>
              <a:buNone/>
              <a:defRPr/>
            </a:pPr>
            <a:r>
              <a:rPr lang="en-US" sz="2400" dirty="0" smtClean="0">
                <a:solidFill>
                  <a:srgbClr val="404040"/>
                </a:solidFill>
                <a:latin typeface="Calisto MT"/>
                <a:cs typeface="Calisto MT"/>
              </a:rPr>
              <a:t>Self-regulating </a:t>
            </a:r>
            <a:r>
              <a:rPr lang="en-US" sz="2400" b="1" i="1" dirty="0" smtClean="0">
                <a:solidFill>
                  <a:srgbClr val="404040"/>
                </a:solidFill>
                <a:latin typeface="Calisto MT"/>
                <a:cs typeface="Calisto MT"/>
              </a:rPr>
              <a:t>learners</a:t>
            </a:r>
            <a:r>
              <a:rPr lang="en-US" sz="2400" dirty="0" smtClean="0">
                <a:solidFill>
                  <a:srgbClr val="404040"/>
                </a:solidFill>
                <a:latin typeface="Calisto MT"/>
                <a:cs typeface="Calisto MT"/>
              </a:rPr>
              <a:t> are successful in and beyond school</a:t>
            </a:r>
          </a:p>
          <a:p>
            <a:pPr marL="990600" lvl="1" indent="-533400" eaLnBrk="1" hangingPunct="1">
              <a:spcBef>
                <a:spcPts val="600"/>
              </a:spcBef>
              <a:spcAft>
                <a:spcPts val="600"/>
              </a:spcAft>
              <a:buFont typeface="Wingdings" pitchFamily="2" charset="2"/>
              <a:buChar char="Ø"/>
              <a:defRPr/>
            </a:pPr>
            <a:r>
              <a:rPr lang="en-US" sz="2400" dirty="0">
                <a:solidFill>
                  <a:srgbClr val="404040"/>
                </a:solidFill>
                <a:latin typeface="Calisto MT"/>
                <a:cs typeface="Calisto MT"/>
              </a:rPr>
              <a:t>Higher motivation and confidence</a:t>
            </a: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More productive thinking skills and </a:t>
            </a:r>
            <a:r>
              <a:rPr lang="en-US" sz="2400" dirty="0" smtClean="0">
                <a:solidFill>
                  <a:srgbClr val="404040"/>
                </a:solidFill>
                <a:latin typeface="Calisto MT"/>
                <a:cs typeface="Calisto MT"/>
              </a:rPr>
              <a:t>strategies</a:t>
            </a:r>
            <a:endParaRPr lang="en-US" sz="2400" dirty="0">
              <a:solidFill>
                <a:srgbClr val="404040"/>
              </a:solidFill>
              <a:latin typeface="Calisto MT"/>
              <a:cs typeface="Calisto MT"/>
            </a:endParaRP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More task relevant </a:t>
            </a:r>
            <a:r>
              <a:rPr lang="en-US" sz="2400" dirty="0" err="1">
                <a:solidFill>
                  <a:srgbClr val="404040"/>
                </a:solidFill>
                <a:latin typeface="Calisto MT"/>
                <a:cs typeface="Calisto MT"/>
              </a:rPr>
              <a:t>behaviour</a:t>
            </a:r>
            <a:endParaRPr lang="en-US" sz="2400" dirty="0">
              <a:solidFill>
                <a:srgbClr val="404040"/>
              </a:solidFill>
              <a:latin typeface="Calisto MT"/>
              <a:cs typeface="Calisto MT"/>
            </a:endParaRPr>
          </a:p>
          <a:p>
            <a:pPr marL="990600" lvl="1" indent="-533400" eaLnBrk="1" hangingPunct="1">
              <a:spcAft>
                <a:spcPts val="600"/>
              </a:spcAft>
              <a:buFont typeface="Wingdings" pitchFamily="2" charset="2"/>
              <a:buChar char="Ø"/>
              <a:defRPr/>
            </a:pPr>
            <a:r>
              <a:rPr lang="en-US" sz="2400" dirty="0">
                <a:solidFill>
                  <a:srgbClr val="404040"/>
                </a:solidFill>
                <a:latin typeface="Calisto MT"/>
                <a:cs typeface="Calisto MT"/>
              </a:rPr>
              <a:t>Higher </a:t>
            </a:r>
            <a:r>
              <a:rPr lang="en-US" sz="2400" dirty="0" smtClean="0">
                <a:solidFill>
                  <a:srgbClr val="404040"/>
                </a:solidFill>
                <a:latin typeface="Calisto MT"/>
                <a:cs typeface="Calisto MT"/>
              </a:rPr>
              <a:t>achievement</a:t>
            </a:r>
            <a:endParaRPr lang="en-US" sz="2400" dirty="0">
              <a:solidFill>
                <a:srgbClr val="404040"/>
              </a:solidFill>
              <a:latin typeface="Calisto MT"/>
              <a:cs typeface="Calisto MT"/>
            </a:endParaRPr>
          </a:p>
        </p:txBody>
      </p:sp>
      <p:pic>
        <p:nvPicPr>
          <p:cNvPr id="4" name="Picture 3"/>
          <p:cNvPicPr>
            <a:picLocks noChangeAspect="1"/>
          </p:cNvPicPr>
          <p:nvPr/>
        </p:nvPicPr>
        <p:blipFill rotWithShape="1">
          <a:blip r:embed="rId3"/>
          <a:srcRect l="10222" t="21529" r="5163" b="18297"/>
          <a:stretch/>
        </p:blipFill>
        <p:spPr>
          <a:xfrm>
            <a:off x="6872890" y="5292406"/>
            <a:ext cx="1934299" cy="1137144"/>
          </a:xfrm>
          <a:prstGeom prst="rect">
            <a:avLst/>
          </a:prstGeom>
        </p:spPr>
      </p:pic>
    </p:spTree>
    <p:extLst>
      <p:ext uri="{BB962C8B-B14F-4D97-AF65-F5344CB8AC3E}">
        <p14:creationId xmlns:p14="http://schemas.microsoft.com/office/powerpoint/2010/main" val="2344360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ani_thinkingcap"/>
          <p:cNvPicPr preferRelativeResize="0">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42629" y="4105631"/>
            <a:ext cx="1900303" cy="27523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21"/>
          <p:cNvGrpSpPr/>
          <p:nvPr/>
        </p:nvGrpSpPr>
        <p:grpSpPr>
          <a:xfrm>
            <a:off x="2146488" y="101600"/>
            <a:ext cx="6997512" cy="4572000"/>
            <a:chOff x="2146488" y="101600"/>
            <a:chExt cx="6997512" cy="4572000"/>
          </a:xfrm>
        </p:grpSpPr>
        <p:sp>
          <p:nvSpPr>
            <p:cNvPr id="6" name="Oval Callout 5"/>
            <p:cNvSpPr/>
            <p:nvPr/>
          </p:nvSpPr>
          <p:spPr>
            <a:xfrm>
              <a:off x="6536267" y="101600"/>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Self-Determination</a:t>
              </a:r>
              <a:endParaRPr lang="en-US" dirty="0">
                <a:solidFill>
                  <a:prstClr val="white"/>
                </a:solidFill>
                <a:latin typeface="Arial Rounded MT Bold"/>
              </a:endParaRPr>
            </a:p>
          </p:txBody>
        </p:sp>
        <p:sp>
          <p:nvSpPr>
            <p:cNvPr id="10" name="Oval Callout 9"/>
            <p:cNvSpPr/>
            <p:nvPr/>
          </p:nvSpPr>
          <p:spPr>
            <a:xfrm rot="2238095">
              <a:off x="6536267" y="2540000"/>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Life Long Learning</a:t>
              </a:r>
              <a:endParaRPr lang="en-US" dirty="0">
                <a:solidFill>
                  <a:prstClr val="white"/>
                </a:solidFill>
                <a:latin typeface="Arial Rounded MT Bold"/>
              </a:endParaRPr>
            </a:p>
          </p:txBody>
        </p:sp>
        <p:sp>
          <p:nvSpPr>
            <p:cNvPr id="5" name="Oval Callout 4"/>
            <p:cNvSpPr/>
            <p:nvPr/>
          </p:nvSpPr>
          <p:spPr>
            <a:xfrm rot="20151123">
              <a:off x="2146488" y="665761"/>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21</a:t>
              </a:r>
              <a:r>
                <a:rPr lang="en-US" baseline="30000" dirty="0" smtClean="0">
                  <a:solidFill>
                    <a:prstClr val="white"/>
                  </a:solidFill>
                  <a:latin typeface="Arial Rounded MT Bold"/>
                </a:rPr>
                <a:t>st</a:t>
              </a:r>
              <a:r>
                <a:rPr lang="en-US" dirty="0" smtClean="0">
                  <a:solidFill>
                    <a:prstClr val="white"/>
                  </a:solidFill>
                  <a:latin typeface="Arial Rounded MT Bold"/>
                </a:rPr>
                <a:t>-Century Learning</a:t>
              </a:r>
              <a:endParaRPr lang="en-US" dirty="0">
                <a:solidFill>
                  <a:prstClr val="white"/>
                </a:solidFill>
                <a:latin typeface="Arial Rounded MT Bold"/>
              </a:endParaRPr>
            </a:p>
          </p:txBody>
        </p:sp>
      </p:grpSp>
      <p:grpSp>
        <p:nvGrpSpPr>
          <p:cNvPr id="24" name="Group 23"/>
          <p:cNvGrpSpPr/>
          <p:nvPr/>
        </p:nvGrpSpPr>
        <p:grpSpPr>
          <a:xfrm>
            <a:off x="201057" y="3783"/>
            <a:ext cx="7757611" cy="6728883"/>
            <a:chOff x="201057" y="3783"/>
            <a:chExt cx="7757611" cy="6728883"/>
          </a:xfrm>
        </p:grpSpPr>
        <p:sp>
          <p:nvSpPr>
            <p:cNvPr id="4" name="Oval Callout 3"/>
            <p:cNvSpPr/>
            <p:nvPr/>
          </p:nvSpPr>
          <p:spPr>
            <a:xfrm rot="18981835">
              <a:off x="816232" y="2363903"/>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Assessment for Learning</a:t>
              </a:r>
              <a:endParaRPr lang="en-US" dirty="0">
                <a:solidFill>
                  <a:prstClr val="white"/>
                </a:solidFill>
                <a:latin typeface="Arial Rounded MT Bold"/>
              </a:endParaRPr>
            </a:p>
          </p:txBody>
        </p:sp>
        <p:sp>
          <p:nvSpPr>
            <p:cNvPr id="9" name="Oval Callout 8"/>
            <p:cNvSpPr/>
            <p:nvPr/>
          </p:nvSpPr>
          <p:spPr>
            <a:xfrm rot="18869720">
              <a:off x="-36010" y="24085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Inquiry Based Learning</a:t>
              </a:r>
              <a:endParaRPr lang="en-US" dirty="0">
                <a:solidFill>
                  <a:prstClr val="white"/>
                </a:solidFill>
                <a:latin typeface="Arial Rounded MT Bold"/>
              </a:endParaRPr>
            </a:p>
          </p:txBody>
        </p:sp>
        <p:sp>
          <p:nvSpPr>
            <p:cNvPr id="11" name="Oval Callout 10"/>
            <p:cNvSpPr/>
            <p:nvPr/>
          </p:nvSpPr>
          <p:spPr>
            <a:xfrm rot="2855312">
              <a:off x="5588001" y="4362000"/>
              <a:ext cx="2607733" cy="2133600"/>
            </a:xfrm>
            <a:prstGeom prst="wedgeEllipseCallou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Universal Design for</a:t>
              </a:r>
            </a:p>
            <a:p>
              <a:pPr algn="ctr" defTabSz="914400"/>
              <a:r>
                <a:rPr lang="en-US" dirty="0" smtClean="0">
                  <a:solidFill>
                    <a:prstClr val="white"/>
                  </a:solidFill>
                  <a:latin typeface="Arial Rounded MT Bold"/>
                </a:rPr>
                <a:t>Learning</a:t>
              </a:r>
              <a:endParaRPr lang="en-US" dirty="0">
                <a:solidFill>
                  <a:prstClr val="white"/>
                </a:solidFill>
                <a:latin typeface="Arial Rounded MT Bold"/>
              </a:endParaRPr>
            </a:p>
          </p:txBody>
        </p:sp>
      </p:grpSp>
      <p:grpSp>
        <p:nvGrpSpPr>
          <p:cNvPr id="23" name="Group 22"/>
          <p:cNvGrpSpPr/>
          <p:nvPr/>
        </p:nvGrpSpPr>
        <p:grpSpPr>
          <a:xfrm>
            <a:off x="16935" y="101600"/>
            <a:ext cx="6874933" cy="6594130"/>
            <a:chOff x="16935" y="101600"/>
            <a:chExt cx="6874933" cy="6594130"/>
          </a:xfrm>
        </p:grpSpPr>
        <p:sp>
          <p:nvSpPr>
            <p:cNvPr id="7" name="Oval Callout 6"/>
            <p:cNvSpPr/>
            <p:nvPr/>
          </p:nvSpPr>
          <p:spPr>
            <a:xfrm>
              <a:off x="4284135" y="10160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Personalized Learning</a:t>
              </a:r>
              <a:endParaRPr lang="en-US" dirty="0">
                <a:solidFill>
                  <a:prstClr val="white"/>
                </a:solidFill>
                <a:latin typeface="Arial Rounded MT Bold"/>
              </a:endParaRPr>
            </a:p>
          </p:txBody>
        </p:sp>
        <p:sp>
          <p:nvSpPr>
            <p:cNvPr id="8" name="Oval Callout 7"/>
            <p:cNvSpPr/>
            <p:nvPr/>
          </p:nvSpPr>
          <p:spPr>
            <a:xfrm rot="1398950">
              <a:off x="4047068" y="2540000"/>
              <a:ext cx="2607733" cy="2133600"/>
            </a:xfrm>
            <a:prstGeom prst="wedgeEllipseCallou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a:solidFill>
                    <a:prstClr val="white"/>
                  </a:solidFill>
                  <a:latin typeface="Arial Rounded MT Bold"/>
                </a:rPr>
                <a:t>Critical Thinking/ Higher order thinking</a:t>
              </a:r>
            </a:p>
          </p:txBody>
        </p:sp>
        <p:sp>
          <p:nvSpPr>
            <p:cNvPr id="12" name="Oval Callout 11"/>
            <p:cNvSpPr/>
            <p:nvPr/>
          </p:nvSpPr>
          <p:spPr>
            <a:xfrm rot="17812069">
              <a:off x="-220132" y="4325064"/>
              <a:ext cx="2607733" cy="21336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latin typeface="Arial Rounded MT Bold"/>
                </a:rPr>
                <a:t>Social-Emotional Learning</a:t>
              </a:r>
              <a:endParaRPr lang="en-US" dirty="0">
                <a:solidFill>
                  <a:prstClr val="white"/>
                </a:solidFill>
                <a:latin typeface="Arial Rounded MT Bold"/>
              </a:endParaRPr>
            </a:p>
          </p:txBody>
        </p:sp>
      </p:grpSp>
      <p:sp>
        <p:nvSpPr>
          <p:cNvPr id="25" name="Curved Down Ribbon 24"/>
          <p:cNvSpPr/>
          <p:nvPr/>
        </p:nvSpPr>
        <p:spPr>
          <a:xfrm>
            <a:off x="20500" y="1653531"/>
            <a:ext cx="8938587" cy="3592019"/>
          </a:xfrm>
          <a:prstGeom prst="ellipseRibbon">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smtClean="0">
                <a:solidFill>
                  <a:prstClr val="white"/>
                </a:solidFill>
                <a:latin typeface="Arial Rounded MT Bold"/>
              </a:rPr>
              <a:t>Self Regulated Learning</a:t>
            </a:r>
            <a:endParaRPr lang="en-US" sz="3200" dirty="0">
              <a:solidFill>
                <a:prstClr val="white"/>
              </a:solidFill>
              <a:latin typeface="Arial Rounded MT Bold"/>
            </a:endParaRPr>
          </a:p>
        </p:txBody>
      </p:sp>
    </p:spTree>
    <p:extLst>
      <p:ext uri="{BB962C8B-B14F-4D97-AF65-F5344CB8AC3E}">
        <p14:creationId xmlns:p14="http://schemas.microsoft.com/office/powerpoint/2010/main" val="359817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80">
                                          <p:stCondLst>
                                            <p:cond delay="0"/>
                                          </p:stCondLst>
                                        </p:cTn>
                                        <p:tgtEl>
                                          <p:spTgt spid="23"/>
                                        </p:tgtEl>
                                      </p:cBhvr>
                                    </p:animEffect>
                                    <p:anim calcmode="lin" valueType="num">
                                      <p:cBhvr>
                                        <p:cTn id="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1" dur="26">
                                          <p:stCondLst>
                                            <p:cond delay="650"/>
                                          </p:stCondLst>
                                        </p:cTn>
                                        <p:tgtEl>
                                          <p:spTgt spid="23"/>
                                        </p:tgtEl>
                                      </p:cBhvr>
                                      <p:to x="100000" y="60000"/>
                                    </p:animScale>
                                    <p:animScale>
                                      <p:cBhvr>
                                        <p:cTn id="32" dur="166" decel="50000">
                                          <p:stCondLst>
                                            <p:cond delay="676"/>
                                          </p:stCondLst>
                                        </p:cTn>
                                        <p:tgtEl>
                                          <p:spTgt spid="23"/>
                                        </p:tgtEl>
                                      </p:cBhvr>
                                      <p:to x="100000" y="100000"/>
                                    </p:animScale>
                                    <p:animScale>
                                      <p:cBhvr>
                                        <p:cTn id="33" dur="26">
                                          <p:stCondLst>
                                            <p:cond delay="1312"/>
                                          </p:stCondLst>
                                        </p:cTn>
                                        <p:tgtEl>
                                          <p:spTgt spid="23"/>
                                        </p:tgtEl>
                                      </p:cBhvr>
                                      <p:to x="100000" y="80000"/>
                                    </p:animScale>
                                    <p:animScale>
                                      <p:cBhvr>
                                        <p:cTn id="34" dur="166" decel="50000">
                                          <p:stCondLst>
                                            <p:cond delay="1338"/>
                                          </p:stCondLst>
                                        </p:cTn>
                                        <p:tgtEl>
                                          <p:spTgt spid="23"/>
                                        </p:tgtEl>
                                      </p:cBhvr>
                                      <p:to x="100000" y="100000"/>
                                    </p:animScale>
                                    <p:animScale>
                                      <p:cBhvr>
                                        <p:cTn id="35" dur="26">
                                          <p:stCondLst>
                                            <p:cond delay="1642"/>
                                          </p:stCondLst>
                                        </p:cTn>
                                        <p:tgtEl>
                                          <p:spTgt spid="23"/>
                                        </p:tgtEl>
                                      </p:cBhvr>
                                      <p:to x="100000" y="90000"/>
                                    </p:animScale>
                                    <p:animScale>
                                      <p:cBhvr>
                                        <p:cTn id="36" dur="166" decel="50000">
                                          <p:stCondLst>
                                            <p:cond delay="1668"/>
                                          </p:stCondLst>
                                        </p:cTn>
                                        <p:tgtEl>
                                          <p:spTgt spid="23"/>
                                        </p:tgtEl>
                                      </p:cBhvr>
                                      <p:to x="100000" y="100000"/>
                                    </p:animScale>
                                    <p:animScale>
                                      <p:cBhvr>
                                        <p:cTn id="37" dur="26">
                                          <p:stCondLst>
                                            <p:cond delay="1808"/>
                                          </p:stCondLst>
                                        </p:cTn>
                                        <p:tgtEl>
                                          <p:spTgt spid="23"/>
                                        </p:tgtEl>
                                      </p:cBhvr>
                                      <p:to x="100000" y="95000"/>
                                    </p:animScale>
                                    <p:animScale>
                                      <p:cBhvr>
                                        <p:cTn id="38" dur="166" decel="50000">
                                          <p:stCondLst>
                                            <p:cond delay="1834"/>
                                          </p:stCondLst>
                                        </p:cTn>
                                        <p:tgtEl>
                                          <p:spTgt spid="2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80">
                                          <p:stCondLst>
                                            <p:cond delay="0"/>
                                          </p:stCondLst>
                                        </p:cTn>
                                        <p:tgtEl>
                                          <p:spTgt spid="24"/>
                                        </p:tgtEl>
                                      </p:cBhvr>
                                    </p:animEffect>
                                    <p:anim calcmode="lin" valueType="num">
                                      <p:cBhvr>
                                        <p:cTn id="4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49" dur="26">
                                          <p:stCondLst>
                                            <p:cond delay="650"/>
                                          </p:stCondLst>
                                        </p:cTn>
                                        <p:tgtEl>
                                          <p:spTgt spid="24"/>
                                        </p:tgtEl>
                                      </p:cBhvr>
                                      <p:to x="100000" y="60000"/>
                                    </p:animScale>
                                    <p:animScale>
                                      <p:cBhvr>
                                        <p:cTn id="50" dur="166" decel="50000">
                                          <p:stCondLst>
                                            <p:cond delay="676"/>
                                          </p:stCondLst>
                                        </p:cTn>
                                        <p:tgtEl>
                                          <p:spTgt spid="24"/>
                                        </p:tgtEl>
                                      </p:cBhvr>
                                      <p:to x="100000" y="100000"/>
                                    </p:animScale>
                                    <p:animScale>
                                      <p:cBhvr>
                                        <p:cTn id="51" dur="26">
                                          <p:stCondLst>
                                            <p:cond delay="1312"/>
                                          </p:stCondLst>
                                        </p:cTn>
                                        <p:tgtEl>
                                          <p:spTgt spid="24"/>
                                        </p:tgtEl>
                                      </p:cBhvr>
                                      <p:to x="100000" y="80000"/>
                                    </p:animScale>
                                    <p:animScale>
                                      <p:cBhvr>
                                        <p:cTn id="52" dur="166" decel="50000">
                                          <p:stCondLst>
                                            <p:cond delay="1338"/>
                                          </p:stCondLst>
                                        </p:cTn>
                                        <p:tgtEl>
                                          <p:spTgt spid="24"/>
                                        </p:tgtEl>
                                      </p:cBhvr>
                                      <p:to x="100000" y="100000"/>
                                    </p:animScale>
                                    <p:animScale>
                                      <p:cBhvr>
                                        <p:cTn id="53" dur="26">
                                          <p:stCondLst>
                                            <p:cond delay="1642"/>
                                          </p:stCondLst>
                                        </p:cTn>
                                        <p:tgtEl>
                                          <p:spTgt spid="24"/>
                                        </p:tgtEl>
                                      </p:cBhvr>
                                      <p:to x="100000" y="90000"/>
                                    </p:animScale>
                                    <p:animScale>
                                      <p:cBhvr>
                                        <p:cTn id="54" dur="166" decel="50000">
                                          <p:stCondLst>
                                            <p:cond delay="1668"/>
                                          </p:stCondLst>
                                        </p:cTn>
                                        <p:tgtEl>
                                          <p:spTgt spid="24"/>
                                        </p:tgtEl>
                                      </p:cBhvr>
                                      <p:to x="100000" y="100000"/>
                                    </p:animScale>
                                    <p:animScale>
                                      <p:cBhvr>
                                        <p:cTn id="55" dur="26">
                                          <p:stCondLst>
                                            <p:cond delay="1808"/>
                                          </p:stCondLst>
                                        </p:cTn>
                                        <p:tgtEl>
                                          <p:spTgt spid="24"/>
                                        </p:tgtEl>
                                      </p:cBhvr>
                                      <p:to x="100000" y="95000"/>
                                    </p:animScale>
                                    <p:animScale>
                                      <p:cBhvr>
                                        <p:cTn id="56" dur="166" decel="50000">
                                          <p:stCondLst>
                                            <p:cond delay="1834"/>
                                          </p:stCondLst>
                                        </p:cTn>
                                        <p:tgtEl>
                                          <p:spTgt spid="2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25"/>
                                        </p:tgtEl>
                                        <p:attrNameLst>
                                          <p:attrName>style.visibility</p:attrName>
                                        </p:attrNameLst>
                                      </p:cBhvr>
                                      <p:to>
                                        <p:strVal val="visible"/>
                                      </p:to>
                                    </p:set>
                                    <p:set>
                                      <p:cBhvr>
                                        <p:cTn id="61" dur="227" fill="hold">
                                          <p:stCondLst>
                                            <p:cond delay="0"/>
                                          </p:stCondLst>
                                        </p:cTn>
                                        <p:tgtEl>
                                          <p:spTgt spid="25"/>
                                        </p:tgtEl>
                                        <p:attrNameLst>
                                          <p:attrName>style.rotation</p:attrName>
                                        </p:attrNameLst>
                                      </p:cBhvr>
                                      <p:to>
                                        <p:strVal val="-45.0"/>
                                      </p:to>
                                    </p:set>
                                    <p:anim calcmode="lin" valueType="num">
                                      <p:cBhvr>
                                        <p:cTn id="62" dur="227" fill="hold">
                                          <p:stCondLst>
                                            <p:cond delay="227"/>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63" dur="227"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64" dur="78" decel="50000" autoRev="1" fill="hold">
                                          <p:stCondLst>
                                            <p:cond delay="227"/>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65" dur="68" fill="hold">
                                          <p:stCondLst>
                                            <p:cond delay="432"/>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377720"/>
          </a:xfrm>
        </p:spPr>
        <p:txBody>
          <a:bodyPr/>
          <a:lstStyle/>
          <a:p>
            <a:r>
              <a:rPr lang="en-US" dirty="0" smtClean="0"/>
              <a:t>What is SRL in the Context of Learning?</a:t>
            </a:r>
            <a:endParaRPr lang="en-US" dirty="0"/>
          </a:p>
        </p:txBody>
      </p:sp>
      <p:pic>
        <p:nvPicPr>
          <p:cNvPr id="7" name="Picture 6"/>
          <p:cNvPicPr>
            <a:picLocks noChangeAspect="1"/>
          </p:cNvPicPr>
          <p:nvPr/>
        </p:nvPicPr>
        <p:blipFill rotWithShape="1">
          <a:blip r:embed="rId3"/>
          <a:srcRect l="8250" t="15135" r="7750" b="18649"/>
          <a:stretch/>
        </p:blipFill>
        <p:spPr>
          <a:xfrm>
            <a:off x="2117968" y="3307740"/>
            <a:ext cx="4800600" cy="2333618"/>
          </a:xfrm>
          <a:prstGeom prst="rect">
            <a:avLst/>
          </a:prstGeom>
        </p:spPr>
      </p:pic>
    </p:spTree>
    <p:extLst>
      <p:ext uri="{BB962C8B-B14F-4D97-AF65-F5344CB8AC3E}">
        <p14:creationId xmlns:p14="http://schemas.microsoft.com/office/powerpoint/2010/main" val="2866614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24175"/>
            <a:ext cx="9144000" cy="39338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srgbClr val="FFFFFF"/>
              </a:solidFill>
              <a:latin typeface="Arial"/>
              <a:ea typeface="ＭＳ Ｐゴシック"/>
              <a:cs typeface="Arial"/>
            </a:endParaRPr>
          </a:p>
        </p:txBody>
      </p:sp>
      <p:sp>
        <p:nvSpPr>
          <p:cNvPr id="3" name="Content Placeholder 2"/>
          <p:cNvSpPr>
            <a:spLocks noGrp="1"/>
          </p:cNvSpPr>
          <p:nvPr>
            <p:ph idx="1"/>
          </p:nvPr>
        </p:nvSpPr>
        <p:spPr>
          <a:xfrm>
            <a:off x="539750" y="1927225"/>
            <a:ext cx="8229600" cy="3878263"/>
          </a:xfrm>
        </p:spPr>
        <p:txBody>
          <a:bodyPr/>
          <a:lstStyle/>
          <a:p>
            <a:pPr marL="0" indent="0">
              <a:buFontTx/>
              <a:buNone/>
              <a:defRPr/>
            </a:pPr>
            <a:r>
              <a:rPr lang="en-US" sz="2800" i="1" dirty="0" smtClean="0"/>
              <a:t>Half </a:t>
            </a:r>
            <a:r>
              <a:rPr lang="en-US" sz="2800" i="1" dirty="0"/>
              <a:t>of what you'll learn in medical school will be shown to be either dead wrong or out of date within five years of your graduation; the trouble is that nobody can tell you which half— so the most important thing to learn is how to learn on your own</a:t>
            </a:r>
            <a:r>
              <a:rPr lang="en-US" sz="2800" i="1" dirty="0" smtClean="0"/>
              <a:t>.</a:t>
            </a:r>
            <a:r>
              <a:rPr lang="en-US" sz="2800" dirty="0"/>
              <a:t> </a:t>
            </a:r>
            <a:endParaRPr lang="en-US" sz="2800" dirty="0" smtClean="0"/>
          </a:p>
          <a:p>
            <a:pPr marL="400050" lvl="1" indent="0">
              <a:spcBef>
                <a:spcPts val="2400"/>
              </a:spcBef>
              <a:buFontTx/>
              <a:buNone/>
              <a:defRPr/>
            </a:pPr>
            <a:r>
              <a:rPr lang="en-US" sz="2400" dirty="0" smtClean="0"/>
              <a:t>Dr</a:t>
            </a:r>
            <a:r>
              <a:rPr lang="en-US" sz="2400" dirty="0"/>
              <a:t>. Dave </a:t>
            </a:r>
            <a:r>
              <a:rPr lang="en-US" sz="2400" dirty="0" err="1"/>
              <a:t>Sackett</a:t>
            </a:r>
            <a:r>
              <a:rPr lang="en-US" sz="2400" dirty="0"/>
              <a:t>, pioneer in evidence-based </a:t>
            </a:r>
            <a:r>
              <a:rPr lang="en-US" sz="2400" dirty="0" smtClean="0"/>
              <a:t>medicine, speaking to medical students</a:t>
            </a:r>
            <a:endParaRPr lang="en-US" sz="2400" dirty="0"/>
          </a:p>
        </p:txBody>
      </p:sp>
      <p:sp>
        <p:nvSpPr>
          <p:cNvPr id="5" name="Title 1"/>
          <p:cNvSpPr>
            <a:spLocks noGrp="1"/>
          </p:cNvSpPr>
          <p:nvPr>
            <p:ph type="title"/>
          </p:nvPr>
        </p:nvSpPr>
        <p:spPr/>
        <p:txBody>
          <a:bodyPr/>
          <a:lstStyle/>
          <a:p>
            <a:pPr>
              <a:defRPr/>
            </a:pPr>
            <a:r>
              <a:rPr lang="en-US" dirty="0" smtClean="0"/>
              <a:t>How much of what you learned in school is still current?</a:t>
            </a:r>
            <a:endParaRPr lang="en-US" dirty="0"/>
          </a:p>
        </p:txBody>
      </p:sp>
    </p:spTree>
    <p:extLst>
      <p:ext uri="{BB962C8B-B14F-4D97-AF65-F5344CB8AC3E}">
        <p14:creationId xmlns:p14="http://schemas.microsoft.com/office/powerpoint/2010/main" val="2445134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60350"/>
            <a:ext cx="9359900" cy="1143000"/>
          </a:xfrm>
        </p:spPr>
        <p:txBody>
          <a:bodyPr>
            <a:normAutofit fontScale="90000"/>
          </a:bodyPr>
          <a:lstStyle/>
          <a:p>
            <a:pPr>
              <a:defRPr/>
            </a:pPr>
            <a:r>
              <a:rPr lang="en-US" sz="4000" dirty="0" smtClean="0"/>
              <a:t>The Nature of Learning</a:t>
            </a:r>
            <a:br>
              <a:rPr lang="en-US" sz="4000" dirty="0" smtClean="0"/>
            </a:br>
            <a:r>
              <a:rPr lang="en-US" sz="4000" dirty="0" smtClean="0"/>
              <a:t>(Dumont et al., 2012)</a:t>
            </a:r>
            <a:endParaRPr lang="en-US" sz="4000" dirty="0"/>
          </a:p>
        </p:txBody>
      </p:sp>
      <p:sp>
        <p:nvSpPr>
          <p:cNvPr id="3" name="Content Placeholder 2"/>
          <p:cNvSpPr>
            <a:spLocks noGrp="1"/>
          </p:cNvSpPr>
          <p:nvPr>
            <p:ph idx="1"/>
          </p:nvPr>
        </p:nvSpPr>
        <p:spPr>
          <a:xfrm>
            <a:off x="450850" y="1692275"/>
            <a:ext cx="8229600" cy="4525963"/>
          </a:xfrm>
        </p:spPr>
        <p:txBody>
          <a:bodyPr/>
          <a:lstStyle/>
          <a:p>
            <a:pPr marL="0" indent="0">
              <a:buFontTx/>
              <a:buNone/>
              <a:defRPr/>
            </a:pPr>
            <a:r>
              <a:rPr lang="en-US" sz="2400" i="1" dirty="0" smtClean="0">
                <a:latin typeface="Arial" charset="0"/>
                <a:ea typeface="ＭＳ Ｐゴシック" charset="0"/>
              </a:rPr>
              <a:t>… </a:t>
            </a:r>
            <a:r>
              <a:rPr lang="en-US" sz="2400" i="1" dirty="0">
                <a:latin typeface="Arial" charset="0"/>
                <a:ea typeface="ＭＳ Ｐゴシック" charset="0"/>
              </a:rPr>
              <a:t>the ultimate goal of learning and associated teaching … is to acquire adaptive expertise—the ability to apply meaningfully learned knowledge and skills flexibly and creatively in different situations</a:t>
            </a:r>
            <a:r>
              <a:rPr lang="en-US" sz="2400" i="1" dirty="0" smtClean="0">
                <a:latin typeface="Arial" charset="0"/>
                <a:ea typeface="ＭＳ Ｐゴシック" charset="0"/>
              </a:rPr>
              <a:t>.</a:t>
            </a:r>
            <a:endParaRPr lang="en-US" sz="2400" i="1" dirty="0">
              <a:latin typeface="Arial" charset="0"/>
              <a:ea typeface="ＭＳ Ｐゴシック" charset="0"/>
            </a:endParaRPr>
          </a:p>
          <a:p>
            <a:pPr marL="0" indent="0">
              <a:spcBef>
                <a:spcPts val="2400"/>
              </a:spcBef>
              <a:buFontTx/>
              <a:buNone/>
              <a:defRPr/>
            </a:pPr>
            <a:r>
              <a:rPr lang="en-US" sz="2400" i="1" dirty="0" smtClean="0">
                <a:latin typeface="Arial" charset="0"/>
                <a:ea typeface="ＭＳ Ｐゴシック" charset="0"/>
              </a:rPr>
              <a:t>The </a:t>
            </a:r>
            <a:r>
              <a:rPr lang="en-US" sz="2400" i="1" dirty="0">
                <a:latin typeface="Arial" charset="0"/>
                <a:ea typeface="ＭＳ Ｐゴシック" charset="0"/>
              </a:rPr>
              <a:t>capacity to continuously learn and apply/integrate new knowledge and skills has never been more essential</a:t>
            </a:r>
            <a:r>
              <a:rPr lang="en-US" sz="2400" i="1" dirty="0" smtClean="0">
                <a:latin typeface="Arial" charset="0"/>
                <a:ea typeface="ＭＳ Ｐゴシック" charset="0"/>
              </a:rPr>
              <a:t>.</a:t>
            </a:r>
            <a:endParaRPr lang="en-US" sz="2400" i="1" dirty="0">
              <a:latin typeface="Arial" charset="0"/>
              <a:ea typeface="ＭＳ Ｐゴシック" charset="0"/>
            </a:endParaRPr>
          </a:p>
          <a:p>
            <a:pPr marL="0" indent="0">
              <a:spcBef>
                <a:spcPts val="2400"/>
              </a:spcBef>
              <a:buFontTx/>
              <a:buNone/>
              <a:defRPr/>
            </a:pPr>
            <a:r>
              <a:rPr lang="en-US" sz="2400" i="1" dirty="0" smtClean="0">
                <a:latin typeface="Arial" charset="0"/>
                <a:ea typeface="ＭＳ Ｐゴシック" charset="0"/>
              </a:rPr>
              <a:t>Students </a:t>
            </a:r>
            <a:r>
              <a:rPr lang="en-US" sz="2400" i="1" dirty="0">
                <a:latin typeface="Arial" charset="0"/>
                <a:ea typeface="ＭＳ Ｐゴシック" charset="0"/>
              </a:rPr>
              <a:t>should become … life-long learners, especially as they prepare for jobs that do not yet exist, to use technologies that have not yet been invented, and to solve problems not yet recognized as problems</a:t>
            </a:r>
            <a:r>
              <a:rPr lang="en-US" sz="2400" i="1" dirty="0" smtClean="0">
                <a:latin typeface="Arial" charset="0"/>
                <a:ea typeface="ＭＳ Ｐゴシック" charset="0"/>
              </a:rPr>
              <a:t>.</a:t>
            </a:r>
            <a:endParaRPr lang="en-US" dirty="0">
              <a:latin typeface="Arial" charset="0"/>
              <a:ea typeface="ＭＳ Ｐゴシック" charset="0"/>
            </a:endParaRPr>
          </a:p>
        </p:txBody>
      </p:sp>
      <p:sp>
        <p:nvSpPr>
          <p:cNvPr id="19460" name="TextBox 5"/>
          <p:cNvSpPr txBox="1">
            <a:spLocks noChangeArrowheads="1"/>
          </p:cNvSpPr>
          <p:nvPr/>
        </p:nvSpPr>
        <p:spPr bwMode="auto">
          <a:xfrm>
            <a:off x="196850" y="6321842"/>
            <a:ext cx="88566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i="0" dirty="0" smtClean="0"/>
              <a:t>(</a:t>
            </a:r>
            <a:r>
              <a:rPr lang="en-US" sz="1400" i="0" dirty="0"/>
              <a:t>see </a:t>
            </a:r>
            <a:r>
              <a:rPr lang="en-US" sz="1400" i="0" dirty="0">
                <a:hlinkClick r:id="rId3"/>
              </a:rPr>
              <a:t>http://www.oecd.org/edu/ceri/thenatureoflearningusingresearchtoinspirepractice.htm</a:t>
            </a:r>
            <a:r>
              <a:rPr lang="en-US" sz="1400" i="0" dirty="0"/>
              <a:t>)</a:t>
            </a:r>
          </a:p>
        </p:txBody>
      </p:sp>
    </p:spTree>
    <p:extLst>
      <p:ext uri="{BB962C8B-B14F-4D97-AF65-F5344CB8AC3E}">
        <p14:creationId xmlns:p14="http://schemas.microsoft.com/office/powerpoint/2010/main" val="1696889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50" y="577850"/>
            <a:ext cx="9036050" cy="863600"/>
          </a:xfrm>
        </p:spPr>
        <p:txBody>
          <a:bodyPr>
            <a:noAutofit/>
          </a:bodyPr>
          <a:lstStyle/>
          <a:p>
            <a:pPr eaLnBrk="1" hangingPunct="1">
              <a:defRPr/>
            </a:pPr>
            <a:r>
              <a:rPr lang="en-US" sz="4000" dirty="0" smtClean="0">
                <a:latin typeface="Arial (headings)"/>
                <a:ea typeface="ＭＳ Ｐゴシック" charset="0"/>
                <a:cs typeface="Arial (headings)"/>
              </a:rPr>
              <a:t>What is Self-Regulated Learning?</a:t>
            </a:r>
            <a:endParaRPr lang="en-US" sz="4000" dirty="0">
              <a:latin typeface="Arial (headings)"/>
              <a:ea typeface="ＭＳ Ｐゴシック" charset="0"/>
              <a:cs typeface="Arial (headings)"/>
            </a:endParaRPr>
          </a:p>
        </p:txBody>
      </p:sp>
      <p:sp>
        <p:nvSpPr>
          <p:cNvPr id="57347" name="Rectangle 3"/>
          <p:cNvSpPr>
            <a:spLocks noGrp="1" noChangeArrowheads="1"/>
          </p:cNvSpPr>
          <p:nvPr>
            <p:ph idx="1"/>
          </p:nvPr>
        </p:nvSpPr>
        <p:spPr>
          <a:xfrm>
            <a:off x="323850" y="1851026"/>
            <a:ext cx="8569325" cy="3095625"/>
          </a:xfrm>
        </p:spPr>
        <p:txBody>
          <a:bodyPr>
            <a:noAutofit/>
          </a:bodyPr>
          <a:lstStyle/>
          <a:p>
            <a:pPr marL="0" indent="0">
              <a:spcBef>
                <a:spcPts val="2400"/>
              </a:spcBef>
              <a:buNone/>
            </a:pPr>
            <a:r>
              <a:rPr lang="en-US" dirty="0" smtClean="0"/>
              <a:t>Lifelong learners are </a:t>
            </a:r>
            <a:r>
              <a:rPr lang="en-US" i="1" dirty="0" smtClean="0"/>
              <a:t>self-regulating </a:t>
            </a:r>
            <a:r>
              <a:rPr lang="en-US" dirty="0" smtClean="0"/>
              <a:t>learners (alone &amp; with others!)</a:t>
            </a:r>
          </a:p>
          <a:p>
            <a:pPr marL="0" indent="0">
              <a:spcBef>
                <a:spcPts val="2400"/>
              </a:spcBef>
              <a:buNone/>
            </a:pPr>
            <a:r>
              <a:rPr lang="en-US" dirty="0" smtClean="0"/>
              <a:t>Self</a:t>
            </a:r>
            <a:r>
              <a:rPr lang="en-US" dirty="0"/>
              <a:t>-</a:t>
            </a:r>
            <a:r>
              <a:rPr lang="en-US" dirty="0" smtClean="0"/>
              <a:t>regulating learners know how to control their </a:t>
            </a:r>
            <a:r>
              <a:rPr lang="en-US" i="1" dirty="0" smtClean="0"/>
              <a:t>thoughts</a:t>
            </a:r>
            <a:r>
              <a:rPr lang="en-US" dirty="0" smtClean="0"/>
              <a:t>, </a:t>
            </a:r>
            <a:r>
              <a:rPr lang="en-US" i="1" dirty="0" smtClean="0"/>
              <a:t>feelings</a:t>
            </a:r>
            <a:r>
              <a:rPr lang="en-US" dirty="0" smtClean="0"/>
              <a:t>, </a:t>
            </a:r>
            <a:r>
              <a:rPr lang="en-US" dirty="0"/>
              <a:t>and </a:t>
            </a:r>
            <a:r>
              <a:rPr lang="en-US" i="1" dirty="0"/>
              <a:t>actions</a:t>
            </a:r>
            <a:r>
              <a:rPr lang="en-US" dirty="0"/>
              <a:t> to achieve personal goals and respond to environmental demands (Zimmerman, 2008)</a:t>
            </a:r>
          </a:p>
          <a:p>
            <a:pPr marL="0" indent="0">
              <a:spcBef>
                <a:spcPts val="2400"/>
              </a:spcBef>
              <a:buFontTx/>
              <a:buNone/>
              <a:defRPr/>
            </a:pPr>
            <a:r>
              <a:rPr lang="en-US" dirty="0" smtClean="0"/>
              <a:t>Self-regulation describes "active," strategic learning</a:t>
            </a:r>
          </a:p>
          <a:p>
            <a:pPr marL="0" indent="0">
              <a:buFontTx/>
              <a:buNone/>
              <a:defRPr/>
            </a:pPr>
            <a:endParaRPr lang="en-US" dirty="0"/>
          </a:p>
        </p:txBody>
      </p:sp>
      <p:sp>
        <p:nvSpPr>
          <p:cNvPr id="4" name="Rectangle 3"/>
          <p:cNvSpPr txBox="1">
            <a:spLocks noChangeArrowheads="1"/>
          </p:cNvSpPr>
          <p:nvPr/>
        </p:nvSpPr>
        <p:spPr bwMode="auto">
          <a:xfrm>
            <a:off x="323850" y="4538663"/>
            <a:ext cx="5213351" cy="1728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Arial" charset="0"/>
                <a:cs typeface="+mn-cs"/>
              </a:defRPr>
            </a:lvl2pPr>
            <a:lvl3pPr marL="1143000" indent="-228600" algn="l" rtl="0" fontAlgn="base">
              <a:spcBef>
                <a:spcPct val="20000"/>
              </a:spcBef>
              <a:spcAft>
                <a:spcPct val="0"/>
              </a:spcAft>
              <a:buChar char="•"/>
              <a:defRPr sz="2400">
                <a:solidFill>
                  <a:schemeClr val="tx1"/>
                </a:solidFill>
                <a:latin typeface="+mn-lt"/>
                <a:ea typeface="Arial" charset="0"/>
                <a:cs typeface="+mn-cs"/>
              </a:defRPr>
            </a:lvl3pPr>
            <a:lvl4pPr marL="1600200" indent="-228600" algn="l" rtl="0" fontAlgn="base">
              <a:spcBef>
                <a:spcPct val="20000"/>
              </a:spcBef>
              <a:spcAft>
                <a:spcPct val="0"/>
              </a:spcAft>
              <a:buChar char="–"/>
              <a:defRPr sz="2000">
                <a:solidFill>
                  <a:schemeClr val="tx1"/>
                </a:solidFill>
                <a:latin typeface="+mn-lt"/>
                <a:ea typeface="Arial" charset="0"/>
                <a:cs typeface="+mn-cs"/>
              </a:defRPr>
            </a:lvl4pPr>
            <a:lvl5pPr marL="2057400" indent="-228600" algn="l" rtl="0" fontAlgn="base">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0" hangingPunct="0">
              <a:spcBef>
                <a:spcPct val="80000"/>
              </a:spcBef>
              <a:buFontTx/>
              <a:buNone/>
              <a:defRPr/>
            </a:pPr>
            <a:r>
              <a:rPr lang="en-US" sz="2400" dirty="0" smtClean="0">
                <a:solidFill>
                  <a:schemeClr val="tx1">
                    <a:lumMod val="75000"/>
                    <a:lumOff val="25000"/>
                  </a:schemeClr>
                </a:solidFill>
                <a:latin typeface="Calisto MT"/>
                <a:ea typeface="ＭＳ Ｐゴシック" charset="0"/>
                <a:cs typeface="Calisto MT"/>
              </a:rPr>
              <a:t>Individuals can take, and feel in control, over learning by deliberately and reflectively </a:t>
            </a:r>
            <a:r>
              <a:rPr lang="ja-JP" altLang="en-US" sz="2400" dirty="0" smtClean="0">
                <a:solidFill>
                  <a:schemeClr val="tx1">
                    <a:lumMod val="75000"/>
                    <a:lumOff val="25000"/>
                  </a:schemeClr>
                </a:solidFill>
                <a:latin typeface="Calisto MT"/>
                <a:ea typeface="ＭＳ Ｐゴシック" charset="0"/>
                <a:cs typeface="Calisto MT"/>
              </a:rPr>
              <a:t>“</a:t>
            </a:r>
            <a:r>
              <a:rPr lang="en-US" sz="2400" dirty="0" smtClean="0">
                <a:solidFill>
                  <a:schemeClr val="tx1">
                    <a:lumMod val="75000"/>
                    <a:lumOff val="25000"/>
                  </a:schemeClr>
                </a:solidFill>
                <a:latin typeface="Calisto MT"/>
                <a:ea typeface="ＭＳ Ｐゴシック" charset="0"/>
                <a:cs typeface="Calisto MT"/>
              </a:rPr>
              <a:t>self-regulating</a:t>
            </a:r>
            <a:r>
              <a:rPr lang="ja-JP" altLang="en-US" sz="2400" dirty="0" smtClean="0">
                <a:solidFill>
                  <a:schemeClr val="tx1">
                    <a:lumMod val="75000"/>
                    <a:lumOff val="25000"/>
                  </a:schemeClr>
                </a:solidFill>
                <a:latin typeface="Calisto MT"/>
                <a:ea typeface="ＭＳ Ｐゴシック" charset="0"/>
                <a:cs typeface="Calisto MT"/>
              </a:rPr>
              <a:t>”</a:t>
            </a:r>
            <a:r>
              <a:rPr lang="en-US" sz="2400" dirty="0" smtClean="0">
                <a:solidFill>
                  <a:schemeClr val="tx1">
                    <a:lumMod val="75000"/>
                    <a:lumOff val="25000"/>
                  </a:schemeClr>
                </a:solidFill>
                <a:latin typeface="Calisto MT"/>
                <a:ea typeface="ＭＳ Ｐゴシック" charset="0"/>
                <a:cs typeface="Calisto MT"/>
              </a:rPr>
              <a:t> their engagement in activities</a:t>
            </a:r>
          </a:p>
        </p:txBody>
      </p:sp>
      <p:pic>
        <p:nvPicPr>
          <p:cNvPr id="2" name="Picture 1"/>
          <p:cNvPicPr>
            <a:picLocks noChangeAspect="1"/>
          </p:cNvPicPr>
          <p:nvPr/>
        </p:nvPicPr>
        <p:blipFill rotWithShape="1">
          <a:blip r:embed="rId3"/>
          <a:srcRect l="8250" t="15135" r="7750" b="18649"/>
          <a:stretch/>
        </p:blipFill>
        <p:spPr>
          <a:xfrm>
            <a:off x="5537201" y="4538663"/>
            <a:ext cx="3200401" cy="1555750"/>
          </a:xfrm>
          <a:prstGeom prst="rect">
            <a:avLst/>
          </a:prstGeom>
        </p:spPr>
      </p:pic>
    </p:spTree>
    <p:extLst>
      <p:ext uri="{BB962C8B-B14F-4D97-AF65-F5344CB8AC3E}">
        <p14:creationId xmlns:p14="http://schemas.microsoft.com/office/powerpoint/2010/main" val="135344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568539" y="272801"/>
            <a:ext cx="7416825"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lgn="l" defTabSz="914400">
              <a:defRPr/>
            </a:pPr>
            <a:r>
              <a:rPr lang="en-US" sz="4000" dirty="0" smtClean="0">
                <a:solidFill>
                  <a:srgbClr val="6F6D5D">
                    <a:lumMod val="50000"/>
                  </a:srgbClr>
                </a:solidFill>
                <a:latin typeface="Arial"/>
                <a:ea typeface="ＭＳ Ｐゴシック"/>
                <a:cs typeface="Arial"/>
              </a:rPr>
              <a:t>Imagining Self-Regulation</a:t>
            </a:r>
            <a:endParaRPr lang="en-US" sz="4000" dirty="0">
              <a:solidFill>
                <a:srgbClr val="6F6D5D">
                  <a:lumMod val="50000"/>
                </a:srgbClr>
              </a:solidFill>
              <a:latin typeface="Arial"/>
              <a:ea typeface="ＭＳ Ｐゴシック"/>
              <a:cs typeface="Arial"/>
            </a:endParaRPr>
          </a:p>
        </p:txBody>
      </p:sp>
      <p:sp>
        <p:nvSpPr>
          <p:cNvPr id="3" name="Content Placeholder 2"/>
          <p:cNvSpPr txBox="1">
            <a:spLocks/>
          </p:cNvSpPr>
          <p:nvPr/>
        </p:nvSpPr>
        <p:spPr bwMode="auto">
          <a:xfrm>
            <a:off x="568539" y="1875554"/>
            <a:ext cx="5832648"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1" hangingPunct="1">
              <a:spcBef>
                <a:spcPts val="2400"/>
              </a:spcBef>
              <a:buFontTx/>
              <a:buNone/>
              <a:defRPr/>
            </a:pPr>
            <a:r>
              <a:rPr lang="en-US" dirty="0" smtClean="0">
                <a:solidFill>
                  <a:srgbClr val="6F6D5D">
                    <a:lumMod val="50000"/>
                  </a:srgbClr>
                </a:solidFill>
                <a:latin typeface="Calisto MT"/>
                <a:cs typeface="Calisto MT"/>
              </a:rPr>
              <a:t>Students are self-regulating all the time in the context of all sorts of activities in schools</a:t>
            </a:r>
            <a:endParaRPr lang="en-US" dirty="0">
              <a:solidFill>
                <a:srgbClr val="6F6D5D">
                  <a:lumMod val="50000"/>
                </a:srgbClr>
              </a:solidFill>
              <a:latin typeface="Calisto MT"/>
              <a:cs typeface="Calisto MT"/>
            </a:endParaRPr>
          </a:p>
          <a:p>
            <a:pPr marL="0" indent="0" defTabSz="914400" eaLnBrk="1" hangingPunct="1">
              <a:spcBef>
                <a:spcPts val="2400"/>
              </a:spcBef>
              <a:buFontTx/>
              <a:buNone/>
              <a:defRPr/>
            </a:pPr>
            <a:r>
              <a:rPr lang="en-US" dirty="0" smtClean="0">
                <a:solidFill>
                  <a:srgbClr val="6F6D5D">
                    <a:lumMod val="50000"/>
                  </a:srgbClr>
                </a:solidFill>
                <a:latin typeface="Calisto MT"/>
                <a:cs typeface="Calisto MT"/>
              </a:rPr>
              <a:t>The problem is that they may be doing so more or less effectively</a:t>
            </a:r>
          </a:p>
        </p:txBody>
      </p:sp>
      <p:pic>
        <p:nvPicPr>
          <p:cNvPr id="5" name="Picture 2" descr="Boy with notebook.jpg"/>
          <p:cNvPicPr>
            <a:picLocks noChangeAspect="1"/>
          </p:cNvPicPr>
          <p:nvPr/>
        </p:nvPicPr>
        <p:blipFill>
          <a:blip r:embed="rId2">
            <a:extLst>
              <a:ext uri="{28A0092B-C50C-407E-A947-70E740481C1C}">
                <a14:useLocalDpi xmlns:a14="http://schemas.microsoft.com/office/drawing/2010/main" val="0"/>
              </a:ext>
            </a:extLst>
          </a:blip>
          <a:srcRect l="3912" t="1457" b="22179"/>
          <a:stretch>
            <a:fillRect/>
          </a:stretch>
        </p:blipFill>
        <p:spPr bwMode="auto">
          <a:xfrm>
            <a:off x="6638192" y="2221100"/>
            <a:ext cx="1726750" cy="2058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Content Placeholder 2"/>
          <p:cNvSpPr txBox="1">
            <a:spLocks/>
          </p:cNvSpPr>
          <p:nvPr/>
        </p:nvSpPr>
        <p:spPr bwMode="auto">
          <a:xfrm>
            <a:off x="568539" y="5043905"/>
            <a:ext cx="7956376"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defTabSz="914400" eaLnBrk="1" hangingPunct="1">
              <a:spcBef>
                <a:spcPts val="2400"/>
              </a:spcBef>
              <a:buFontTx/>
              <a:buNone/>
              <a:defRPr/>
            </a:pPr>
            <a:r>
              <a:rPr lang="en-US" i="1" dirty="0" smtClean="0">
                <a:solidFill>
                  <a:srgbClr val="6F6D5D">
                    <a:lumMod val="50000"/>
                  </a:srgbClr>
                </a:solidFill>
                <a:latin typeface="Calisto MT"/>
                <a:cs typeface="Calisto MT"/>
              </a:rPr>
              <a:t>Our job is to support students to take up effective forms of self-regulation</a:t>
            </a:r>
          </a:p>
        </p:txBody>
      </p:sp>
    </p:spTree>
    <p:extLst>
      <p:ext uri="{BB962C8B-B14F-4D97-AF65-F5344CB8AC3E}">
        <p14:creationId xmlns:p14="http://schemas.microsoft.com/office/powerpoint/2010/main" val="64960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11200"/>
            <a:ext cx="8321036" cy="1143000"/>
          </a:xfrm>
        </p:spPr>
        <p:txBody>
          <a:bodyPr>
            <a:normAutofit/>
          </a:bodyPr>
          <a:lstStyle/>
          <a:p>
            <a:pPr>
              <a:defRPr/>
            </a:pPr>
            <a:r>
              <a:rPr lang="en-US" dirty="0" smtClean="0"/>
              <a:t>Imagining SRL</a:t>
            </a:r>
            <a:endParaRPr lang="en-US" dirty="0"/>
          </a:p>
        </p:txBody>
      </p:sp>
      <p:sp>
        <p:nvSpPr>
          <p:cNvPr id="5" name="Content Placeholder 2"/>
          <p:cNvSpPr txBox="1">
            <a:spLocks/>
          </p:cNvSpPr>
          <p:nvPr/>
        </p:nvSpPr>
        <p:spPr bwMode="auto">
          <a:xfrm>
            <a:off x="381000" y="1972789"/>
            <a:ext cx="8455508"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eaLnBrk="1" hangingPunct="1">
              <a:spcBef>
                <a:spcPts val="2400"/>
              </a:spcBef>
              <a:buFontTx/>
              <a:buNone/>
              <a:defRPr/>
            </a:pPr>
            <a:r>
              <a:rPr lang="en-US" sz="2800" dirty="0" smtClean="0">
                <a:solidFill>
                  <a:srgbClr val="000000"/>
                </a:solidFill>
                <a:latin typeface="Calisto MT"/>
                <a:cs typeface="Arial" charset="0"/>
              </a:rPr>
              <a:t>Start by reading the two case studies</a:t>
            </a:r>
          </a:p>
          <a:p>
            <a:pPr marL="400050" lvl="1" indent="0" eaLnBrk="1" hangingPunct="1">
              <a:spcBef>
                <a:spcPts val="1200"/>
              </a:spcBef>
              <a:buFontTx/>
              <a:buNone/>
              <a:defRPr/>
            </a:pPr>
            <a:r>
              <a:rPr lang="en-US" sz="2400" dirty="0" smtClean="0">
                <a:solidFill>
                  <a:srgbClr val="000000"/>
                </a:solidFill>
                <a:latin typeface="Calisto MT"/>
                <a:cs typeface="Arial" charset="0"/>
              </a:rPr>
              <a:t>What do you notice?</a:t>
            </a:r>
            <a:endParaRPr lang="en-US" sz="2400" dirty="0">
              <a:solidFill>
                <a:srgbClr val="000000"/>
              </a:solidFill>
              <a:latin typeface="Calisto MT"/>
              <a:cs typeface="Arial" charset="0"/>
            </a:endParaRPr>
          </a:p>
          <a:p>
            <a:pPr marL="0" indent="0" eaLnBrk="1" hangingPunct="1">
              <a:spcBef>
                <a:spcPts val="2400"/>
              </a:spcBef>
              <a:buFontTx/>
              <a:buNone/>
              <a:defRPr/>
            </a:pPr>
            <a:r>
              <a:rPr lang="en-US" sz="2800" dirty="0" smtClean="0">
                <a:solidFill>
                  <a:srgbClr val="000000"/>
                </a:solidFill>
                <a:latin typeface="Calisto MT"/>
                <a:cs typeface="Arial" charset="0"/>
              </a:rPr>
              <a:t>Then discuss at your table:</a:t>
            </a:r>
          </a:p>
          <a:p>
            <a:pPr marL="400050" lvl="1" indent="0" eaLnBrk="1" hangingPunct="1">
              <a:spcBef>
                <a:spcPts val="1200"/>
              </a:spcBef>
              <a:buFontTx/>
              <a:buNone/>
              <a:defRPr/>
            </a:pPr>
            <a:r>
              <a:rPr lang="en-US" sz="2400" dirty="0">
                <a:solidFill>
                  <a:srgbClr val="000000"/>
                </a:solidFill>
                <a:latin typeface="Calisto MT"/>
                <a:cs typeface="Arial" charset="0"/>
              </a:rPr>
              <a:t>Can you “see” self-regulation in the examples?</a:t>
            </a:r>
          </a:p>
          <a:p>
            <a:pPr marL="400050" lvl="1" indent="0" eaLnBrk="1" hangingPunct="1">
              <a:spcBef>
                <a:spcPts val="1200"/>
              </a:spcBef>
              <a:buFontTx/>
              <a:buNone/>
              <a:defRPr/>
            </a:pPr>
            <a:r>
              <a:rPr lang="en-US" sz="2400" dirty="0">
                <a:solidFill>
                  <a:srgbClr val="000000"/>
                </a:solidFill>
                <a:latin typeface="Calisto MT"/>
                <a:cs typeface="Arial" charset="0"/>
              </a:rPr>
              <a:t>Where are the two students engaged in “goal-directed” activity? </a:t>
            </a:r>
          </a:p>
          <a:p>
            <a:pPr marL="400050" lvl="1" indent="0" eaLnBrk="1" hangingPunct="1">
              <a:spcBef>
                <a:spcPts val="1200"/>
              </a:spcBef>
              <a:buFontTx/>
              <a:buNone/>
              <a:defRPr/>
            </a:pPr>
            <a:r>
              <a:rPr lang="en-US" sz="2400" dirty="0">
                <a:solidFill>
                  <a:srgbClr val="000000"/>
                </a:solidFill>
                <a:latin typeface="Calisto MT"/>
                <a:cs typeface="Arial" charset="0"/>
              </a:rPr>
              <a:t>How are their ways of engaging “effective”? From whose point of view?</a:t>
            </a:r>
          </a:p>
        </p:txBody>
      </p:sp>
      <p:pic>
        <p:nvPicPr>
          <p:cNvPr id="3" name="Picture 2"/>
          <p:cNvPicPr>
            <a:picLocks noChangeAspect="1"/>
          </p:cNvPicPr>
          <p:nvPr/>
        </p:nvPicPr>
        <p:blipFill>
          <a:blip r:embed="rId3"/>
          <a:stretch>
            <a:fillRect/>
          </a:stretch>
        </p:blipFill>
        <p:spPr>
          <a:xfrm>
            <a:off x="6303552" y="1972789"/>
            <a:ext cx="2286000" cy="1714500"/>
          </a:xfrm>
          <a:prstGeom prst="rect">
            <a:avLst/>
          </a:prstGeom>
        </p:spPr>
      </p:pic>
    </p:spTree>
    <p:extLst>
      <p:ext uri="{BB962C8B-B14F-4D97-AF65-F5344CB8AC3E}">
        <p14:creationId xmlns:p14="http://schemas.microsoft.com/office/powerpoint/2010/main" val="26001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043608" y="1916832"/>
            <a:ext cx="7416825" cy="1470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Arial"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Arial"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Arial"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i="0" dirty="0" smtClean="0">
                <a:solidFill>
                  <a:srgbClr val="404040"/>
                </a:solidFill>
                <a:latin typeface="Arial"/>
                <a:ea typeface="ＭＳ Ｐゴシック"/>
                <a:cs typeface="Arial"/>
              </a:rPr>
              <a:t>Stretch Break</a:t>
            </a:r>
          </a:p>
          <a:p>
            <a:pPr>
              <a:defRPr/>
            </a:pPr>
            <a:r>
              <a:rPr lang="en-US" i="0" dirty="0" smtClean="0">
                <a:solidFill>
                  <a:srgbClr val="404040"/>
                </a:solidFill>
                <a:latin typeface="Arial"/>
                <a:ea typeface="ＭＳ Ｐゴシック"/>
                <a:cs typeface="Arial"/>
              </a:rPr>
              <a:t>(10 minutes)</a:t>
            </a:r>
            <a:endParaRPr lang="en-US" i="0" dirty="0">
              <a:solidFill>
                <a:srgbClr val="404040"/>
              </a:solidFill>
              <a:latin typeface="Arial"/>
              <a:ea typeface="ＭＳ Ｐゴシック"/>
              <a:cs typeface="Arial"/>
            </a:endParaRPr>
          </a:p>
        </p:txBody>
      </p:sp>
      <p:pic>
        <p:nvPicPr>
          <p:cNvPr id="2" name="Picture 1"/>
          <p:cNvPicPr>
            <a:picLocks noChangeAspect="1"/>
          </p:cNvPicPr>
          <p:nvPr/>
        </p:nvPicPr>
        <p:blipFill>
          <a:blip r:embed="rId2"/>
          <a:stretch>
            <a:fillRect/>
          </a:stretch>
        </p:blipFill>
        <p:spPr>
          <a:xfrm>
            <a:off x="3840389" y="3812398"/>
            <a:ext cx="1811731" cy="2496922"/>
          </a:xfrm>
          <a:prstGeom prst="rect">
            <a:avLst/>
          </a:prstGeom>
        </p:spPr>
      </p:pic>
    </p:spTree>
    <p:extLst>
      <p:ext uri="{BB962C8B-B14F-4D97-AF65-F5344CB8AC3E}">
        <p14:creationId xmlns:p14="http://schemas.microsoft.com/office/powerpoint/2010/main" val="222230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Digging Deeper</a:t>
            </a:r>
            <a:endParaRPr lang="en-US" dirty="0"/>
          </a:p>
        </p:txBody>
      </p:sp>
      <p:pic>
        <p:nvPicPr>
          <p:cNvPr id="4" name="Content Placeholder 3"/>
          <p:cNvPicPr>
            <a:picLocks noGrp="1" noChangeAspect="1"/>
          </p:cNvPicPr>
          <p:nvPr>
            <p:ph idx="1"/>
          </p:nvPr>
        </p:nvPicPr>
        <p:blipFill>
          <a:blip r:embed="rId2"/>
          <a:srcRect t="432" b="432"/>
          <a:stretch>
            <a:fillRect/>
          </a:stretch>
        </p:blipFill>
        <p:spPr/>
      </p:pic>
    </p:spTree>
    <p:extLst>
      <p:ext uri="{BB962C8B-B14F-4D97-AF65-F5344CB8AC3E}">
        <p14:creationId xmlns:p14="http://schemas.microsoft.com/office/powerpoint/2010/main" val="32971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for Today</a:t>
            </a:r>
            <a:endParaRPr lang="en-US" dirty="0"/>
          </a:p>
        </p:txBody>
      </p:sp>
      <p:sp>
        <p:nvSpPr>
          <p:cNvPr id="3" name="Content Placeholder 2"/>
          <p:cNvSpPr>
            <a:spLocks noGrp="1"/>
          </p:cNvSpPr>
          <p:nvPr>
            <p:ph idx="1"/>
          </p:nvPr>
        </p:nvSpPr>
        <p:spPr>
          <a:xfrm>
            <a:off x="547077" y="1875692"/>
            <a:ext cx="8049845" cy="4786921"/>
          </a:xfrm>
        </p:spPr>
        <p:txBody>
          <a:bodyPr>
            <a:normAutofit/>
          </a:bodyPr>
          <a:lstStyle/>
          <a:p>
            <a:pPr marL="0" indent="0">
              <a:spcBef>
                <a:spcPts val="3000"/>
              </a:spcBef>
              <a:buNone/>
            </a:pPr>
            <a:r>
              <a:rPr lang="en-US" sz="3200" dirty="0" smtClean="0"/>
              <a:t>Why Engage in Collaborative Inquiry?</a:t>
            </a:r>
          </a:p>
          <a:p>
            <a:pPr marL="0" indent="0">
              <a:buNone/>
            </a:pPr>
            <a:r>
              <a:rPr lang="en-US" sz="3200" dirty="0" smtClean="0"/>
              <a:t>Why Focus on SRL?</a:t>
            </a:r>
          </a:p>
          <a:p>
            <a:pPr marL="0" indent="0">
              <a:buNone/>
            </a:pPr>
            <a:r>
              <a:rPr lang="en-US" sz="3200" dirty="0" smtClean="0"/>
              <a:t>What Connects SEL and SRL?</a:t>
            </a:r>
          </a:p>
          <a:p>
            <a:pPr marL="0" indent="0">
              <a:buNone/>
            </a:pPr>
            <a:r>
              <a:rPr lang="en-US" sz="3200" dirty="0" smtClean="0"/>
              <a:t>What Will You Do This Year?</a:t>
            </a:r>
          </a:p>
        </p:txBody>
      </p:sp>
      <p:pic>
        <p:nvPicPr>
          <p:cNvPr id="9" name="Picture 8"/>
          <p:cNvPicPr>
            <a:picLocks noChangeAspect="1"/>
          </p:cNvPicPr>
          <p:nvPr/>
        </p:nvPicPr>
        <p:blipFill>
          <a:blip r:embed="rId3"/>
          <a:stretch>
            <a:fillRect/>
          </a:stretch>
        </p:blipFill>
        <p:spPr>
          <a:xfrm>
            <a:off x="1577036" y="4841954"/>
            <a:ext cx="1898650" cy="1250950"/>
          </a:xfrm>
          <a:prstGeom prst="rect">
            <a:avLst/>
          </a:prstGeom>
        </p:spPr>
      </p:pic>
      <p:pic>
        <p:nvPicPr>
          <p:cNvPr id="5" name="Picture 4"/>
          <p:cNvPicPr>
            <a:picLocks noChangeAspect="1"/>
          </p:cNvPicPr>
          <p:nvPr/>
        </p:nvPicPr>
        <p:blipFill>
          <a:blip r:embed="rId3"/>
          <a:stretch>
            <a:fillRect/>
          </a:stretch>
        </p:blipFill>
        <p:spPr>
          <a:xfrm>
            <a:off x="5397500" y="4803057"/>
            <a:ext cx="1898650" cy="1250950"/>
          </a:xfrm>
          <a:prstGeom prst="rect">
            <a:avLst/>
          </a:prstGeom>
        </p:spPr>
      </p:pic>
      <p:pic>
        <p:nvPicPr>
          <p:cNvPr id="6" name="Picture 5"/>
          <p:cNvPicPr>
            <a:picLocks noChangeAspect="1"/>
          </p:cNvPicPr>
          <p:nvPr/>
        </p:nvPicPr>
        <p:blipFill>
          <a:blip r:embed="rId3"/>
          <a:stretch>
            <a:fillRect/>
          </a:stretch>
        </p:blipFill>
        <p:spPr>
          <a:xfrm>
            <a:off x="6346825" y="2637968"/>
            <a:ext cx="1898650" cy="1250950"/>
          </a:xfrm>
          <a:prstGeom prst="rect">
            <a:avLst/>
          </a:prstGeom>
        </p:spPr>
      </p:pic>
    </p:spTree>
    <p:extLst>
      <p:ext uri="{BB962C8B-B14F-4D97-AF65-F5344CB8AC3E}">
        <p14:creationId xmlns:p14="http://schemas.microsoft.com/office/powerpoint/2010/main" val="51489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Imagining Self-Regulation</a:t>
            </a:r>
            <a:endParaRPr lang="en-US" dirty="0"/>
          </a:p>
        </p:txBody>
      </p:sp>
      <p:pic>
        <p:nvPicPr>
          <p:cNvPr id="5" name="Picture 4"/>
          <p:cNvPicPr>
            <a:picLocks noChangeAspect="1"/>
          </p:cNvPicPr>
          <p:nvPr/>
        </p:nvPicPr>
        <p:blipFill>
          <a:blip r:embed="rId2"/>
          <a:stretch>
            <a:fillRect/>
          </a:stretch>
        </p:blipFill>
        <p:spPr>
          <a:xfrm>
            <a:off x="3245321" y="4047841"/>
            <a:ext cx="2286000" cy="1706880"/>
          </a:xfrm>
          <a:prstGeom prst="rect">
            <a:avLst/>
          </a:prstGeom>
        </p:spPr>
      </p:pic>
      <p:sp>
        <p:nvSpPr>
          <p:cNvPr id="6" name="Content Placeholder 2"/>
          <p:cNvSpPr txBox="1">
            <a:spLocks/>
          </p:cNvSpPr>
          <p:nvPr/>
        </p:nvSpPr>
        <p:spPr>
          <a:xfrm>
            <a:off x="900113" y="1918137"/>
            <a:ext cx="7345363" cy="3931920"/>
          </a:xfrm>
          <a:prstGeom prst="rect">
            <a:avLst/>
          </a:prstGeom>
        </p:spPr>
        <p:txBody>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fontAlgn="base">
              <a:spcAft>
                <a:spcPct val="0"/>
              </a:spcAft>
              <a:buClr>
                <a:srgbClr val="000000">
                  <a:lumMod val="75000"/>
                  <a:lumOff val="25000"/>
                </a:srgbClr>
              </a:buClr>
              <a:buFont typeface="Arial" pitchFamily="34" charset="0"/>
              <a:buNone/>
            </a:pPr>
            <a:r>
              <a:rPr lang="en-US" dirty="0" smtClean="0">
                <a:solidFill>
                  <a:srgbClr val="000000">
                    <a:lumMod val="75000"/>
                    <a:lumOff val="25000"/>
                  </a:srgbClr>
                </a:solidFill>
                <a:latin typeface="Calisto MT"/>
              </a:rPr>
              <a:t>You will work with a partner to choose and read an article finding important information about viruses. After reading and discussing what you learned, you will write a 60 second news article to be shared with the class to help them choose their next article.</a:t>
            </a:r>
            <a:endParaRPr lang="en-US" dirty="0">
              <a:solidFill>
                <a:srgbClr val="000000">
                  <a:lumMod val="75000"/>
                  <a:lumOff val="25000"/>
                </a:srgbClr>
              </a:solidFill>
              <a:latin typeface="Calisto MT"/>
            </a:endParaRPr>
          </a:p>
        </p:txBody>
      </p:sp>
    </p:spTree>
    <p:extLst>
      <p:ext uri="{BB962C8B-B14F-4D97-AF65-F5344CB8AC3E}">
        <p14:creationId xmlns:p14="http://schemas.microsoft.com/office/powerpoint/2010/main" val="34690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i="1">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a:xfrm>
            <a:off x="457200" y="129811"/>
            <a:ext cx="8229600" cy="860789"/>
          </a:xfrm>
        </p:spPr>
        <p:txBody>
          <a:bodyPr>
            <a:noAutofit/>
          </a:bodyPr>
          <a:lstStyle/>
          <a:p>
            <a:pPr eaLnBrk="1" hangingPunct="1">
              <a:defRPr/>
            </a:pPr>
            <a:r>
              <a:rPr lang="en-US" sz="4000" dirty="0" smtClean="0"/>
              <a:t>Probing Deeper:</a:t>
            </a:r>
            <a:br>
              <a:rPr lang="en-US" sz="4000" dirty="0" smtClean="0"/>
            </a:br>
            <a:r>
              <a:rPr lang="en-US" sz="4000" dirty="0" smtClean="0"/>
              <a:t>What is SRL? </a:t>
            </a:r>
            <a:endParaRPr lang="en-US" sz="4000" dirty="0"/>
          </a:p>
        </p:txBody>
      </p:sp>
      <p:graphicFrame>
        <p:nvGraphicFramePr>
          <p:cNvPr id="3" name="Diagram 2"/>
          <p:cNvGraphicFramePr/>
          <p:nvPr>
            <p:extLst>
              <p:ext uri="{D42A27DB-BD31-4B8C-83A1-F6EECF244321}">
                <p14:modId xmlns:p14="http://schemas.microsoft.com/office/powerpoint/2010/main" val="3959076487"/>
              </p:ext>
            </p:extLst>
          </p:nvPr>
        </p:nvGraphicFramePr>
        <p:xfrm>
          <a:off x="1593850" y="18852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141686" y="3769619"/>
            <a:ext cx="914533" cy="707886"/>
          </a:xfrm>
          <a:prstGeom prst="rect">
            <a:avLst/>
          </a:prstGeom>
          <a:noFill/>
        </p:spPr>
        <p:txBody>
          <a:bodyPr wrap="none" rtlCol="0">
            <a:spAutoFit/>
          </a:bodyPr>
          <a:lstStyle/>
          <a:p>
            <a:pPr algn="ctr" defTabSz="914400"/>
            <a:r>
              <a:rPr lang="en-US" sz="4000" dirty="0">
                <a:solidFill>
                  <a:prstClr val="black"/>
                </a:solidFill>
                <a:latin typeface="Constantia"/>
                <a:ea typeface="ＭＳ Ｐゴシック" charset="0"/>
                <a:cs typeface="Arial" charset="0"/>
              </a:rPr>
              <a:t>SRL</a:t>
            </a:r>
          </a:p>
        </p:txBody>
      </p:sp>
      <p:sp>
        <p:nvSpPr>
          <p:cNvPr id="4" name="TextBox 3"/>
          <p:cNvSpPr txBox="1"/>
          <p:nvPr/>
        </p:nvSpPr>
        <p:spPr>
          <a:xfrm>
            <a:off x="162509" y="1711330"/>
            <a:ext cx="2881867" cy="1754327"/>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Awareness of personal strengths and </a:t>
            </a:r>
          </a:p>
          <a:p>
            <a:pPr defTabSz="914400"/>
            <a:r>
              <a:rPr lang="en-US" dirty="0">
                <a:solidFill>
                  <a:prstClr val="black"/>
                </a:solidFill>
                <a:latin typeface="Constantia"/>
                <a:ea typeface="ＭＳ Ｐゴシック" charset="0"/>
                <a:cs typeface="Arial" charset="0"/>
              </a:rPr>
              <a:t>limitations; Using that self-awareness</a:t>
            </a:r>
          </a:p>
          <a:p>
            <a:pPr defTabSz="914400"/>
            <a:r>
              <a:rPr lang="en-US" dirty="0">
                <a:solidFill>
                  <a:prstClr val="black"/>
                </a:solidFill>
                <a:latin typeface="Constantia"/>
                <a:ea typeface="ＭＳ Ｐゴシック" charset="0"/>
                <a:cs typeface="Arial" charset="0"/>
              </a:rPr>
              <a:t>to solve problems and cope </a:t>
            </a:r>
          </a:p>
          <a:p>
            <a:pPr defTabSz="914400"/>
            <a:r>
              <a:rPr lang="en-US" dirty="0">
                <a:solidFill>
                  <a:prstClr val="black"/>
                </a:solidFill>
                <a:latin typeface="Constantia"/>
                <a:ea typeface="ＭＳ Ｐゴシック" charset="0"/>
                <a:cs typeface="Arial" charset="0"/>
              </a:rPr>
              <a:t>with challenges</a:t>
            </a:r>
          </a:p>
        </p:txBody>
      </p:sp>
      <p:sp>
        <p:nvSpPr>
          <p:cNvPr id="6" name="TextBox 5"/>
          <p:cNvSpPr txBox="1"/>
          <p:nvPr/>
        </p:nvSpPr>
        <p:spPr>
          <a:xfrm>
            <a:off x="6410326" y="1731988"/>
            <a:ext cx="2847974" cy="1754327"/>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Choosing from a repertoire of strategies those best suited to the situation and applying them effectively and efficiently</a:t>
            </a:r>
          </a:p>
        </p:txBody>
      </p:sp>
      <p:sp>
        <p:nvSpPr>
          <p:cNvPr id="7" name="TextBox 6"/>
          <p:cNvSpPr txBox="1"/>
          <p:nvPr/>
        </p:nvSpPr>
        <p:spPr>
          <a:xfrm>
            <a:off x="162509" y="5072899"/>
            <a:ext cx="2263193" cy="1477328"/>
          </a:xfrm>
          <a:prstGeom prst="rect">
            <a:avLst/>
          </a:prstGeom>
          <a:noFill/>
        </p:spPr>
        <p:txBody>
          <a:bodyPr wrap="square" rtlCol="0">
            <a:spAutoFit/>
          </a:bodyPr>
          <a:lstStyle/>
          <a:p>
            <a:pPr defTabSz="914400"/>
            <a:r>
              <a:rPr lang="en-US" dirty="0">
                <a:solidFill>
                  <a:prstClr val="black"/>
                </a:solidFill>
                <a:latin typeface="Constantia"/>
                <a:ea typeface="ＭＳ Ｐゴシック" charset="0"/>
                <a:cs typeface="Arial" charset="0"/>
              </a:rPr>
              <a:t>Affective responses;</a:t>
            </a:r>
          </a:p>
          <a:p>
            <a:pPr defTabSz="914400"/>
            <a:r>
              <a:rPr lang="en-US" dirty="0">
                <a:solidFill>
                  <a:prstClr val="black"/>
                </a:solidFill>
                <a:latin typeface="Constantia"/>
                <a:ea typeface="ＭＳ Ｐゴシック" charset="0"/>
                <a:cs typeface="Arial" charset="0"/>
              </a:rPr>
              <a:t>Beliefs about ability; </a:t>
            </a:r>
          </a:p>
          <a:p>
            <a:pPr defTabSz="914400"/>
            <a:r>
              <a:rPr lang="en-US" dirty="0">
                <a:solidFill>
                  <a:prstClr val="black"/>
                </a:solidFill>
                <a:latin typeface="Constantia"/>
                <a:ea typeface="ＭＳ Ｐゴシック" charset="0"/>
                <a:cs typeface="Arial" charset="0"/>
              </a:rPr>
              <a:t>Willingness to try;</a:t>
            </a:r>
          </a:p>
          <a:p>
            <a:pPr defTabSz="914400"/>
            <a:r>
              <a:rPr lang="en-US" dirty="0">
                <a:solidFill>
                  <a:prstClr val="black"/>
                </a:solidFill>
                <a:latin typeface="Constantia"/>
                <a:ea typeface="ＭＳ Ｐゴシック" charset="0"/>
                <a:cs typeface="Arial" charset="0"/>
              </a:rPr>
              <a:t>Expectations for success</a:t>
            </a:r>
          </a:p>
        </p:txBody>
      </p:sp>
    </p:spTree>
    <p:extLst>
      <p:ext uri="{BB962C8B-B14F-4D97-AF65-F5344CB8AC3E}">
        <p14:creationId xmlns:p14="http://schemas.microsoft.com/office/powerpoint/2010/main" val="37745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Title 1"/>
          <p:cNvSpPr>
            <a:spLocks noGrp="1"/>
          </p:cNvSpPr>
          <p:nvPr>
            <p:ph type="title"/>
          </p:nvPr>
        </p:nvSpPr>
        <p:spPr>
          <a:xfrm>
            <a:off x="900113" y="244158"/>
            <a:ext cx="7345362" cy="1064919"/>
          </a:xfrm>
        </p:spPr>
        <p:txBody>
          <a:bodyPr/>
          <a:lstStyle/>
          <a:p>
            <a:r>
              <a:rPr lang="en-US" dirty="0" smtClean="0"/>
              <a:t>Question One</a:t>
            </a:r>
            <a:endParaRPr lang="en-US" dirty="0"/>
          </a:p>
        </p:txBody>
      </p:sp>
      <p:graphicFrame>
        <p:nvGraphicFramePr>
          <p:cNvPr id="3" name="Diagram 2"/>
          <p:cNvGraphicFramePr>
            <a:graphicFrameLocks noChangeAspect="1"/>
          </p:cNvGraphicFramePr>
          <p:nvPr>
            <p:extLst>
              <p:ext uri="{D42A27DB-BD31-4B8C-83A1-F6EECF244321}">
                <p14:modId xmlns:p14="http://schemas.microsoft.com/office/powerpoint/2010/main" val="4040657193"/>
              </p:ext>
            </p:extLst>
          </p:nvPr>
        </p:nvGraphicFramePr>
        <p:xfrm>
          <a:off x="3977543" y="2173208"/>
          <a:ext cx="45720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23678" y="3590496"/>
            <a:ext cx="793932" cy="523220"/>
          </a:xfrm>
          <a:prstGeom prst="rect">
            <a:avLst/>
          </a:prstGeom>
          <a:noFill/>
        </p:spPr>
        <p:txBody>
          <a:bodyPr wrap="none" rtlCol="0">
            <a:spAutoFit/>
          </a:bodyPr>
          <a:lstStyle/>
          <a:p>
            <a:pPr algn="ctr" defTabSz="914400" fontAlgn="base">
              <a:spcBef>
                <a:spcPct val="0"/>
              </a:spcBef>
              <a:spcAft>
                <a:spcPct val="0"/>
              </a:spcAft>
            </a:pPr>
            <a:r>
              <a:rPr lang="en-US" sz="2800" dirty="0">
                <a:solidFill>
                  <a:prstClr val="black"/>
                </a:solidFill>
                <a:latin typeface="Constantia"/>
                <a:ea typeface="ＭＳ Ｐゴシック" charset="0"/>
                <a:cs typeface="Arial" charset="0"/>
              </a:rPr>
              <a:t>SRL</a:t>
            </a:r>
          </a:p>
        </p:txBody>
      </p:sp>
      <p:sp>
        <p:nvSpPr>
          <p:cNvPr id="5" name="TextBox 4"/>
          <p:cNvSpPr txBox="1"/>
          <p:nvPr/>
        </p:nvSpPr>
        <p:spPr>
          <a:xfrm>
            <a:off x="575802" y="1968088"/>
            <a:ext cx="3664597" cy="3847207"/>
          </a:xfrm>
          <a:prstGeom prst="rect">
            <a:avLst/>
          </a:prstGeom>
          <a:noFill/>
        </p:spPr>
        <p:txBody>
          <a:bodyPr wrap="square" rtlCol="0">
            <a:spAutoFit/>
          </a:bodyPr>
          <a:lstStyle/>
          <a:p>
            <a:pPr defTabSz="914400" fontAlgn="base">
              <a:spcBef>
                <a:spcPct val="0"/>
              </a:spcBef>
              <a:spcAft>
                <a:spcPct val="0"/>
              </a:spcAft>
            </a:pPr>
            <a:r>
              <a:rPr lang="en-US" sz="2800" dirty="0" smtClean="0">
                <a:solidFill>
                  <a:srgbClr val="000000"/>
                </a:solidFill>
                <a:latin typeface="Arial" charset="0"/>
                <a:ea typeface="ＭＳ Ｐゴシック" charset="0"/>
                <a:cs typeface="Arial" charset="0"/>
              </a:rPr>
              <a:t>What dimensions of SRL would be involved or needed for students working through this task?</a:t>
            </a:r>
          </a:p>
          <a:p>
            <a:pPr defTabSz="914400" fontAlgn="base">
              <a:spcBef>
                <a:spcPts val="2400"/>
              </a:spcBef>
              <a:spcAft>
                <a:spcPct val="0"/>
              </a:spcAft>
            </a:pPr>
            <a:r>
              <a:rPr lang="en-US" sz="2800" dirty="0" smtClean="0">
                <a:solidFill>
                  <a:srgbClr val="000000"/>
                </a:solidFill>
                <a:latin typeface="Arial" charset="0"/>
                <a:ea typeface="ＭＳ Ｐゴシック" charset="0"/>
                <a:cs typeface="Arial" charset="0"/>
              </a:rPr>
              <a:t>Where and how could engagement break down?</a:t>
            </a:r>
            <a:endParaRPr lang="en-US" sz="280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932229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9" name="Rounded Rectangle 28"/>
          <p:cNvSpPr/>
          <p:nvPr/>
        </p:nvSpPr>
        <p:spPr>
          <a:xfrm>
            <a:off x="5604681" y="2018673"/>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2" name="Title 1"/>
          <p:cNvSpPr>
            <a:spLocks noGrp="1"/>
          </p:cNvSpPr>
          <p:nvPr>
            <p:ph type="title"/>
          </p:nvPr>
        </p:nvSpPr>
        <p:spPr>
          <a:xfrm>
            <a:off x="900113" y="244158"/>
            <a:ext cx="7345362" cy="1103996"/>
          </a:xfrm>
        </p:spPr>
        <p:txBody>
          <a:bodyPr/>
          <a:lstStyle/>
          <a:p>
            <a:r>
              <a:rPr lang="en-US" dirty="0" smtClean="0"/>
              <a:t>Question Two</a:t>
            </a:r>
            <a:endParaRPr lang="en-US" dirty="0"/>
          </a:p>
        </p:txBody>
      </p:sp>
      <p:sp>
        <p:nvSpPr>
          <p:cNvPr id="4" name="TextBox 3"/>
          <p:cNvSpPr txBox="1"/>
          <p:nvPr/>
        </p:nvSpPr>
        <p:spPr>
          <a:xfrm>
            <a:off x="5308502" y="3395636"/>
            <a:ext cx="1920973" cy="954107"/>
          </a:xfrm>
          <a:prstGeom prst="rect">
            <a:avLst/>
          </a:prstGeom>
          <a:solidFill>
            <a:srgbClr val="9383FF"/>
          </a:solidFill>
          <a:ln>
            <a:solidFill>
              <a:srgbClr val="660066"/>
            </a:solidFill>
          </a:ln>
        </p:spPr>
        <p:txBody>
          <a:bodyPr wrap="square" rtlCol="0">
            <a:spAutoFit/>
          </a:bodyPr>
          <a:lstStyle/>
          <a:p>
            <a:pPr algn="ctr" defTabSz="914400" fontAlgn="base">
              <a:spcBef>
                <a:spcPct val="0"/>
              </a:spcBef>
              <a:spcAft>
                <a:spcPct val="0"/>
              </a:spcAft>
            </a:pPr>
            <a:r>
              <a:rPr lang="en-US" sz="2800" dirty="0" smtClean="0">
                <a:solidFill>
                  <a:prstClr val="black"/>
                </a:solidFill>
                <a:latin typeface="Constantia"/>
                <a:ea typeface="ＭＳ Ｐゴシック" charset="0"/>
                <a:cs typeface="Arial" charset="0"/>
              </a:rPr>
              <a:t>Navigating a Task</a:t>
            </a:r>
            <a:endParaRPr lang="en-US" sz="2800" dirty="0">
              <a:solidFill>
                <a:prstClr val="black"/>
              </a:solidFill>
              <a:latin typeface="Constantia"/>
              <a:ea typeface="ＭＳ Ｐゴシック" charset="0"/>
              <a:cs typeface="Arial" charset="0"/>
            </a:endParaRPr>
          </a:p>
        </p:txBody>
      </p:sp>
      <p:sp>
        <p:nvSpPr>
          <p:cNvPr id="5" name="TextBox 4"/>
          <p:cNvSpPr txBox="1"/>
          <p:nvPr/>
        </p:nvSpPr>
        <p:spPr>
          <a:xfrm>
            <a:off x="396049" y="1965056"/>
            <a:ext cx="3062259" cy="3949799"/>
          </a:xfrm>
          <a:prstGeom prst="rect">
            <a:avLst/>
          </a:prstGeom>
          <a:noFill/>
        </p:spPr>
        <p:txBody>
          <a:bodyPr wrap="square" rtlCol="0">
            <a:spAutoFit/>
          </a:bodyPr>
          <a:lstStyle/>
          <a:p>
            <a:pPr defTabSz="914400" fontAlgn="base">
              <a:spcBef>
                <a:spcPct val="0"/>
              </a:spcBef>
              <a:spcAft>
                <a:spcPct val="0"/>
              </a:spcAft>
            </a:pPr>
            <a:r>
              <a:rPr lang="en-US" sz="2800" dirty="0" smtClean="0">
                <a:solidFill>
                  <a:srgbClr val="000000"/>
                </a:solidFill>
                <a:latin typeface="Arial" charset="0"/>
                <a:ea typeface="ＭＳ Ｐゴシック" charset="0"/>
                <a:cs typeface="Arial" charset="0"/>
              </a:rPr>
              <a:t>What do students need to "regulate" to successfully navigate a learning activity?</a:t>
            </a:r>
          </a:p>
          <a:p>
            <a:pPr defTabSz="914400" fontAlgn="base">
              <a:spcBef>
                <a:spcPts val="3200"/>
              </a:spcBef>
              <a:spcAft>
                <a:spcPct val="0"/>
              </a:spcAft>
            </a:pPr>
            <a:r>
              <a:rPr lang="en-US" sz="2800" dirty="0" smtClean="0">
                <a:solidFill>
                  <a:srgbClr val="000000"/>
                </a:solidFill>
                <a:latin typeface="Arial" charset="0"/>
                <a:ea typeface="ＭＳ Ｐゴシック" charset="0"/>
                <a:cs typeface="Arial" charset="0"/>
              </a:rPr>
              <a:t>What would that look like in this example?</a:t>
            </a:r>
          </a:p>
        </p:txBody>
      </p:sp>
      <p:sp>
        <p:nvSpPr>
          <p:cNvPr id="6" name="Rounded Rectangle 5"/>
          <p:cNvSpPr/>
          <p:nvPr/>
        </p:nvSpPr>
        <p:spPr>
          <a:xfrm>
            <a:off x="4037999" y="2204419"/>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7" name="Rounded Rectangle 6"/>
          <p:cNvSpPr/>
          <p:nvPr/>
        </p:nvSpPr>
        <p:spPr>
          <a:xfrm>
            <a:off x="7112000" y="2190636"/>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8" name="Rounded Rectangle 7"/>
          <p:cNvSpPr/>
          <p:nvPr/>
        </p:nvSpPr>
        <p:spPr>
          <a:xfrm>
            <a:off x="3708400" y="372451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9" name="Rounded Rectangle 8"/>
          <p:cNvSpPr/>
          <p:nvPr/>
        </p:nvSpPr>
        <p:spPr>
          <a:xfrm>
            <a:off x="4372707" y="512984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0" name="Rounded Rectangle 9"/>
          <p:cNvSpPr/>
          <p:nvPr/>
        </p:nvSpPr>
        <p:spPr>
          <a:xfrm>
            <a:off x="6521939" y="5071227"/>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1" name="Rounded Rectangle 10"/>
          <p:cNvSpPr/>
          <p:nvPr/>
        </p:nvSpPr>
        <p:spPr>
          <a:xfrm>
            <a:off x="7581167" y="3724512"/>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sz="2400" dirty="0">
                <a:solidFill>
                  <a:srgbClr val="000000"/>
                </a:solidFill>
                <a:latin typeface="Calisto MT"/>
              </a:rPr>
              <a:t>?</a:t>
            </a:r>
          </a:p>
        </p:txBody>
      </p:sp>
      <p:sp>
        <p:nvSpPr>
          <p:cNvPr id="13" name="Rounded Rectangle 12"/>
          <p:cNvSpPr/>
          <p:nvPr/>
        </p:nvSpPr>
        <p:spPr>
          <a:xfrm>
            <a:off x="3454401" y="3724512"/>
            <a:ext cx="1578707"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Environment</a:t>
            </a:r>
            <a:endParaRPr lang="en-US" dirty="0">
              <a:solidFill>
                <a:srgbClr val="000000"/>
              </a:solidFill>
              <a:latin typeface="Calisto MT"/>
            </a:endParaRPr>
          </a:p>
        </p:txBody>
      </p:sp>
      <p:sp>
        <p:nvSpPr>
          <p:cNvPr id="14" name="Rounded Rectangle 13"/>
          <p:cNvSpPr/>
          <p:nvPr/>
        </p:nvSpPr>
        <p:spPr>
          <a:xfrm>
            <a:off x="4122615" y="5109393"/>
            <a:ext cx="1680308" cy="947530"/>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Learning (Cognition)</a:t>
            </a:r>
            <a:endParaRPr lang="en-US" dirty="0">
              <a:solidFill>
                <a:srgbClr val="000000"/>
              </a:solidFill>
              <a:latin typeface="Calisto MT"/>
            </a:endParaRPr>
          </a:p>
        </p:txBody>
      </p:sp>
      <p:sp>
        <p:nvSpPr>
          <p:cNvPr id="15" name="Rounded Rectangle 14"/>
          <p:cNvSpPr/>
          <p:nvPr/>
        </p:nvSpPr>
        <p:spPr>
          <a:xfrm>
            <a:off x="6521939" y="5071227"/>
            <a:ext cx="1918676" cy="985696"/>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Strategic Action</a:t>
            </a:r>
          </a:p>
          <a:p>
            <a:pPr algn="ctr" defTabSz="914400" fontAlgn="base">
              <a:spcBef>
                <a:spcPct val="0"/>
              </a:spcBef>
              <a:spcAft>
                <a:spcPct val="0"/>
              </a:spcAft>
            </a:pPr>
            <a:r>
              <a:rPr lang="en-US" dirty="0" smtClean="0">
                <a:solidFill>
                  <a:srgbClr val="000000"/>
                </a:solidFill>
                <a:latin typeface="Calisto MT"/>
              </a:rPr>
              <a:t>(Metacognition)</a:t>
            </a:r>
            <a:endParaRPr lang="en-US" dirty="0">
              <a:solidFill>
                <a:srgbClr val="000000"/>
              </a:solidFill>
              <a:latin typeface="Calisto MT"/>
            </a:endParaRPr>
          </a:p>
        </p:txBody>
      </p:sp>
      <p:sp>
        <p:nvSpPr>
          <p:cNvPr id="16" name="Rounded Rectangle 15"/>
          <p:cNvSpPr/>
          <p:nvPr/>
        </p:nvSpPr>
        <p:spPr>
          <a:xfrm>
            <a:off x="7581167" y="3724512"/>
            <a:ext cx="1465628"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Social Interactions</a:t>
            </a:r>
            <a:endParaRPr lang="en-US" dirty="0">
              <a:solidFill>
                <a:srgbClr val="000000"/>
              </a:solidFill>
              <a:latin typeface="Calisto MT"/>
            </a:endParaRPr>
          </a:p>
        </p:txBody>
      </p:sp>
      <p:sp>
        <p:nvSpPr>
          <p:cNvPr id="17" name="Rounded Rectangle 16"/>
          <p:cNvSpPr/>
          <p:nvPr/>
        </p:nvSpPr>
        <p:spPr>
          <a:xfrm>
            <a:off x="5604681" y="2007544"/>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Body</a:t>
            </a:r>
            <a:endParaRPr lang="en-US" dirty="0">
              <a:solidFill>
                <a:srgbClr val="000000"/>
              </a:solidFill>
              <a:latin typeface="Calisto MT"/>
            </a:endParaRPr>
          </a:p>
        </p:txBody>
      </p:sp>
      <p:sp>
        <p:nvSpPr>
          <p:cNvPr id="18" name="Rounded Rectangle 17"/>
          <p:cNvSpPr/>
          <p:nvPr/>
        </p:nvSpPr>
        <p:spPr>
          <a:xfrm>
            <a:off x="4037999" y="2197084"/>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Emotions</a:t>
            </a:r>
            <a:endParaRPr lang="en-US" dirty="0">
              <a:solidFill>
                <a:srgbClr val="000000"/>
              </a:solidFill>
              <a:latin typeface="Calisto MT"/>
            </a:endParaRPr>
          </a:p>
        </p:txBody>
      </p:sp>
      <p:cxnSp>
        <p:nvCxnSpPr>
          <p:cNvPr id="20" name="Straight Arrow Connector 19"/>
          <p:cNvCxnSpPr>
            <a:stCxn id="18" idx="2"/>
          </p:cNvCxnSpPr>
          <p:nvPr/>
        </p:nvCxnSpPr>
        <p:spPr>
          <a:xfrm>
            <a:off x="4702307" y="2822315"/>
            <a:ext cx="664307" cy="573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7" idx="2"/>
            <a:endCxn id="4" idx="0"/>
          </p:cNvCxnSpPr>
          <p:nvPr/>
        </p:nvCxnSpPr>
        <p:spPr>
          <a:xfrm>
            <a:off x="6268989" y="2632775"/>
            <a:ext cx="0" cy="7628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6" idx="1"/>
          </p:cNvCxnSpPr>
          <p:nvPr/>
        </p:nvCxnSpPr>
        <p:spPr>
          <a:xfrm flipH="1">
            <a:off x="7229475" y="4037128"/>
            <a:ext cx="35169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037015" y="4037128"/>
            <a:ext cx="2714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4" idx="0"/>
          </p:cNvCxnSpPr>
          <p:nvPr/>
        </p:nvCxnSpPr>
        <p:spPr>
          <a:xfrm flipV="1">
            <a:off x="4962769" y="4349743"/>
            <a:ext cx="840154" cy="759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5" idx="0"/>
          </p:cNvCxnSpPr>
          <p:nvPr/>
        </p:nvCxnSpPr>
        <p:spPr>
          <a:xfrm flipH="1" flipV="1">
            <a:off x="6721475" y="4349743"/>
            <a:ext cx="759802" cy="7214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7112000" y="2204419"/>
            <a:ext cx="1328615" cy="625231"/>
          </a:xfrm>
          <a:prstGeom prst="roundRect">
            <a:avLst/>
          </a:prstGeom>
          <a:solidFill>
            <a:srgbClr val="DE8BFF"/>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r>
              <a:rPr lang="en-US" dirty="0" smtClean="0">
                <a:solidFill>
                  <a:srgbClr val="000000"/>
                </a:solidFill>
                <a:latin typeface="Calisto MT"/>
              </a:rPr>
              <a:t>Motivation</a:t>
            </a:r>
            <a:endParaRPr lang="en-US" dirty="0">
              <a:solidFill>
                <a:srgbClr val="000000"/>
              </a:solidFill>
              <a:latin typeface="Calisto MT"/>
            </a:endParaRPr>
          </a:p>
        </p:txBody>
      </p:sp>
      <p:cxnSp>
        <p:nvCxnSpPr>
          <p:cNvPr id="26" name="Straight Arrow Connector 25"/>
          <p:cNvCxnSpPr>
            <a:stCxn id="24" idx="2"/>
          </p:cNvCxnSpPr>
          <p:nvPr/>
        </p:nvCxnSpPr>
        <p:spPr>
          <a:xfrm flipH="1">
            <a:off x="7112000" y="2829650"/>
            <a:ext cx="664308" cy="5733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70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Rounded Rectangle 1"/>
          <p:cNvSpPr/>
          <p:nvPr/>
        </p:nvSpPr>
        <p:spPr>
          <a:xfrm>
            <a:off x="2679700" y="1595438"/>
            <a:ext cx="5954713" cy="4713287"/>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4" name="Rounded Rectangle 3"/>
          <p:cNvSpPr/>
          <p:nvPr/>
        </p:nvSpPr>
        <p:spPr>
          <a:xfrm>
            <a:off x="400050" y="2786063"/>
            <a:ext cx="1530350" cy="2536825"/>
          </a:xfrm>
          <a:prstGeom prst="roundRect">
            <a:avLst/>
          </a:prstGeom>
          <a:solidFill>
            <a:schemeClr val="accent6">
              <a:lumMod val="20000"/>
              <a:lumOff val="80000"/>
            </a:schemeClr>
          </a:solidFill>
          <a:ln>
            <a:solidFill>
              <a:srgbClr val="262673"/>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30724" name="Text Box 81"/>
          <p:cNvSpPr txBox="1">
            <a:spLocks noChangeArrowheads="1"/>
          </p:cNvSpPr>
          <p:nvPr/>
        </p:nvSpPr>
        <p:spPr bwMode="auto">
          <a:xfrm>
            <a:off x="2483768" y="1628800"/>
            <a:ext cx="624840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2000" i="0" dirty="0" smtClean="0">
                <a:solidFill>
                  <a:srgbClr val="000090"/>
                </a:solidFill>
              </a:rPr>
              <a:t>Overall Classroom Environment</a:t>
            </a:r>
          </a:p>
          <a:p>
            <a:pPr algn="ctr" defTabSz="914400" fontAlgn="base">
              <a:spcBef>
                <a:spcPct val="0"/>
              </a:spcBef>
              <a:spcAft>
                <a:spcPct val="0"/>
              </a:spcAft>
            </a:pPr>
            <a:r>
              <a:rPr lang="en-US" sz="1800" i="0" dirty="0" smtClean="0">
                <a:solidFill>
                  <a:srgbClr val="000090"/>
                </a:solidFill>
              </a:rPr>
              <a:t>Activities ... Supports ... Assessment/Feedback</a:t>
            </a:r>
            <a:endParaRPr lang="en-US" sz="1800" i="0" dirty="0">
              <a:solidFill>
                <a:srgbClr val="000090"/>
              </a:solidFill>
            </a:endParaRPr>
          </a:p>
        </p:txBody>
      </p:sp>
      <p:sp>
        <p:nvSpPr>
          <p:cNvPr id="99333" name="Rectangle 5"/>
          <p:cNvSpPr>
            <a:spLocks noChangeArrowheads="1"/>
          </p:cNvSpPr>
          <p:nvPr/>
        </p:nvSpPr>
        <p:spPr bwMode="auto">
          <a:xfrm>
            <a:off x="79377" y="1"/>
            <a:ext cx="8969654" cy="937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b"/>
          <a:lstStyle/>
          <a:p>
            <a:pPr algn="ctr" defTabSz="914400" fontAlgn="base">
              <a:spcBef>
                <a:spcPct val="0"/>
              </a:spcBef>
              <a:spcAft>
                <a:spcPct val="0"/>
              </a:spcAft>
            </a:pPr>
            <a:r>
              <a:rPr lang="en-US" sz="3200" dirty="0" smtClean="0">
                <a:solidFill>
                  <a:srgbClr val="4B5A60">
                    <a:lumMod val="50000"/>
                  </a:srgbClr>
                </a:solidFill>
                <a:latin typeface="Arial (Headings)" charset="0"/>
                <a:ea typeface="ＭＳ Ｐゴシック" charset="0"/>
                <a:cs typeface="Arial (Headings)" charset="0"/>
              </a:rPr>
              <a:t>An Integrative Model of Self-Regulation</a:t>
            </a:r>
          </a:p>
          <a:p>
            <a:pPr algn="ctr" defTabSz="914400" fontAlgn="base">
              <a:spcBef>
                <a:spcPct val="0"/>
              </a:spcBef>
              <a:spcAft>
                <a:spcPct val="0"/>
              </a:spcAft>
            </a:pPr>
            <a:r>
              <a:rPr lang="en-US" sz="2400" dirty="0" smtClean="0">
                <a:solidFill>
                  <a:srgbClr val="000000"/>
                </a:solidFill>
                <a:latin typeface="Arial (Headings)" charset="0"/>
                <a:ea typeface="ＭＳ Ｐゴシック" charset="0"/>
                <a:cs typeface="Arial (Headings)" charset="0"/>
              </a:rPr>
              <a:t>(</a:t>
            </a:r>
            <a:r>
              <a:rPr lang="en-US" sz="2400" dirty="0">
                <a:solidFill>
                  <a:srgbClr val="000000"/>
                </a:solidFill>
                <a:latin typeface="Arial (Headings)" charset="0"/>
                <a:ea typeface="ＭＳ Ｐゴシック" charset="0"/>
                <a:cs typeface="Arial (Headings)" charset="0"/>
              </a:rPr>
              <a:t>Butler, </a:t>
            </a:r>
            <a:r>
              <a:rPr lang="en-US" sz="2400" dirty="0" err="1">
                <a:solidFill>
                  <a:srgbClr val="000000"/>
                </a:solidFill>
                <a:latin typeface="Arial (Headings)" charset="0"/>
                <a:ea typeface="ＭＳ Ｐゴシック" charset="0"/>
                <a:cs typeface="Arial (Headings)" charset="0"/>
              </a:rPr>
              <a:t>Schnellert</a:t>
            </a:r>
            <a:r>
              <a:rPr lang="en-US" sz="2400" dirty="0">
                <a:solidFill>
                  <a:srgbClr val="000000"/>
                </a:solidFill>
                <a:latin typeface="Arial (Headings)" charset="0"/>
                <a:ea typeface="ＭＳ Ｐゴシック" charset="0"/>
                <a:cs typeface="Arial (Headings)" charset="0"/>
              </a:rPr>
              <a:t>, &amp; Perry, 2016</a:t>
            </a:r>
            <a:r>
              <a:rPr lang="en-US" sz="2400" dirty="0" smtClean="0">
                <a:solidFill>
                  <a:srgbClr val="000000"/>
                </a:solidFill>
                <a:latin typeface="Arial (Headings)" charset="0"/>
                <a:ea typeface="ＭＳ Ｐゴシック" charset="0"/>
                <a:cs typeface="Arial (Headings)" charset="0"/>
              </a:rPr>
              <a:t>)</a:t>
            </a:r>
            <a:endParaRPr lang="en-US" sz="2400" dirty="0">
              <a:solidFill>
                <a:srgbClr val="000000"/>
              </a:solidFill>
              <a:latin typeface="Arial (Headings)" charset="0"/>
              <a:ea typeface="ＭＳ Ｐゴシック" charset="0"/>
              <a:cs typeface="Arial (Headings)" charset="0"/>
            </a:endParaRPr>
          </a:p>
        </p:txBody>
      </p:sp>
      <p:sp>
        <p:nvSpPr>
          <p:cNvPr id="99334" name="Oval 66"/>
          <p:cNvSpPr>
            <a:spLocks noChangeAspect="1" noChangeArrowheads="1"/>
          </p:cNvSpPr>
          <p:nvPr/>
        </p:nvSpPr>
        <p:spPr bwMode="auto">
          <a:xfrm>
            <a:off x="4325938" y="2957513"/>
            <a:ext cx="2881312" cy="2243137"/>
          </a:xfrm>
          <a:prstGeom prst="ellipse">
            <a:avLst/>
          </a:prstGeom>
          <a:solidFill>
            <a:srgbClr val="EAEAEA"/>
          </a:solidFill>
          <a:ln w="28575">
            <a:solidFill>
              <a:srgbClr val="262673"/>
            </a:solidFill>
            <a:round/>
            <a:headEnd/>
            <a:tailEnd/>
          </a:ln>
        </p:spPr>
        <p:txBody>
          <a:bodyPr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35" name="Text Box 69"/>
          <p:cNvSpPr txBox="1">
            <a:spLocks noChangeAspect="1" noChangeArrowheads="1"/>
          </p:cNvSpPr>
          <p:nvPr/>
        </p:nvSpPr>
        <p:spPr bwMode="auto">
          <a:xfrm>
            <a:off x="5113338" y="3533775"/>
            <a:ext cx="1306512" cy="731838"/>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864" tIns="27432" rIns="54864" bIns="27432"/>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Cycles of Self-Regulated Activity</a:t>
            </a:r>
            <a:endParaRPr lang="en-US" sz="1800" dirty="0">
              <a:solidFill>
                <a:srgbClr val="000000"/>
              </a:solidFill>
            </a:endParaRPr>
          </a:p>
        </p:txBody>
      </p:sp>
      <p:sp>
        <p:nvSpPr>
          <p:cNvPr id="30" name="Text Box 70"/>
          <p:cNvSpPr txBox="1">
            <a:spLocks noChangeAspect="1" noChangeArrowheads="1"/>
          </p:cNvSpPr>
          <p:nvPr/>
        </p:nvSpPr>
        <p:spPr bwMode="auto">
          <a:xfrm>
            <a:off x="6913563" y="3533775"/>
            <a:ext cx="1096962"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Planning</a:t>
            </a:r>
            <a:endParaRPr lang="en-US" sz="1800" dirty="0">
              <a:solidFill>
                <a:srgbClr val="000000"/>
              </a:solidFill>
            </a:endParaRPr>
          </a:p>
        </p:txBody>
      </p:sp>
      <p:sp>
        <p:nvSpPr>
          <p:cNvPr id="31" name="Text Box 71"/>
          <p:cNvSpPr txBox="1">
            <a:spLocks noChangeAspect="1" noChangeArrowheads="1"/>
          </p:cNvSpPr>
          <p:nvPr/>
        </p:nvSpPr>
        <p:spPr bwMode="auto">
          <a:xfrm>
            <a:off x="4657725" y="2565400"/>
            <a:ext cx="2316163" cy="558800"/>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Interpreting Tasks</a:t>
            </a:r>
            <a:endParaRPr lang="en-US" sz="1800" dirty="0">
              <a:solidFill>
                <a:srgbClr val="000000"/>
              </a:solidFill>
            </a:endParaRPr>
          </a:p>
        </p:txBody>
      </p:sp>
      <p:sp>
        <p:nvSpPr>
          <p:cNvPr id="32" name="Text Box 74"/>
          <p:cNvSpPr txBox="1">
            <a:spLocks noChangeAspect="1" noChangeArrowheads="1"/>
          </p:cNvSpPr>
          <p:nvPr/>
        </p:nvSpPr>
        <p:spPr bwMode="auto">
          <a:xfrm>
            <a:off x="3560763" y="4724400"/>
            <a:ext cx="1279525"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Monitoring</a:t>
            </a:r>
            <a:endParaRPr lang="en-US" sz="1800" dirty="0">
              <a:solidFill>
                <a:srgbClr val="000000"/>
              </a:solidFill>
            </a:endParaRPr>
          </a:p>
        </p:txBody>
      </p:sp>
      <p:sp>
        <p:nvSpPr>
          <p:cNvPr id="33" name="Text Box 76"/>
          <p:cNvSpPr txBox="1">
            <a:spLocks noChangeAspect="1" noChangeArrowheads="1"/>
          </p:cNvSpPr>
          <p:nvPr/>
        </p:nvSpPr>
        <p:spPr bwMode="auto">
          <a:xfrm>
            <a:off x="3255963" y="3533775"/>
            <a:ext cx="1214437"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Adjusting</a:t>
            </a:r>
            <a:endParaRPr lang="en-US" sz="1800" dirty="0">
              <a:solidFill>
                <a:srgbClr val="000000"/>
              </a:solidFill>
            </a:endParaRPr>
          </a:p>
        </p:txBody>
      </p:sp>
      <p:sp>
        <p:nvSpPr>
          <p:cNvPr id="34" name="Text Box 78"/>
          <p:cNvSpPr txBox="1">
            <a:spLocks noChangeAspect="1" noChangeArrowheads="1"/>
          </p:cNvSpPr>
          <p:nvPr/>
        </p:nvSpPr>
        <p:spPr bwMode="auto">
          <a:xfrm>
            <a:off x="6608763" y="4724400"/>
            <a:ext cx="1157287"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Enacting Strategies</a:t>
            </a:r>
            <a:endParaRPr lang="en-US" sz="1800" dirty="0">
              <a:solidFill>
                <a:srgbClr val="000000"/>
              </a:solidFill>
            </a:endParaRPr>
          </a:p>
        </p:txBody>
      </p:sp>
      <p:sp>
        <p:nvSpPr>
          <p:cNvPr id="99341" name="AutoShape 87"/>
          <p:cNvSpPr>
            <a:spLocks noChangeArrowheads="1"/>
          </p:cNvSpPr>
          <p:nvPr/>
        </p:nvSpPr>
        <p:spPr bwMode="auto">
          <a:xfrm rot="3017189">
            <a:off x="4630738" y="3187700"/>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2" name="AutoShape 88"/>
          <p:cNvSpPr>
            <a:spLocks noChangeArrowheads="1"/>
          </p:cNvSpPr>
          <p:nvPr/>
        </p:nvSpPr>
        <p:spPr bwMode="auto">
          <a:xfrm rot="-8985044">
            <a:off x="6991350" y="4398963"/>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3" name="AutoShape 89"/>
          <p:cNvSpPr>
            <a:spLocks noChangeArrowheads="1"/>
          </p:cNvSpPr>
          <p:nvPr/>
        </p:nvSpPr>
        <p:spPr bwMode="auto">
          <a:xfrm rot="-5521271">
            <a:off x="5610225" y="5089525"/>
            <a:ext cx="230188" cy="230188"/>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pic>
        <p:nvPicPr>
          <p:cNvPr id="99345" name="Picture 2" descr="Boy with notebook.jpg"/>
          <p:cNvPicPr>
            <a:picLocks noChangeAspect="1"/>
          </p:cNvPicPr>
          <p:nvPr/>
        </p:nvPicPr>
        <p:blipFill>
          <a:blip r:embed="rId3">
            <a:extLst>
              <a:ext uri="{28A0092B-C50C-407E-A947-70E740481C1C}">
                <a14:useLocalDpi xmlns:a14="http://schemas.microsoft.com/office/drawing/2010/main" val="0"/>
              </a:ext>
            </a:extLst>
          </a:blip>
          <a:srcRect l="3912" t="1457" b="22179"/>
          <a:stretch>
            <a:fillRect/>
          </a:stretch>
        </p:blipFill>
        <p:spPr bwMode="auto">
          <a:xfrm>
            <a:off x="577850" y="1165225"/>
            <a:ext cx="117475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46" name="Text Box 84"/>
          <p:cNvSpPr txBox="1">
            <a:spLocks noChangeArrowheads="1"/>
          </p:cNvSpPr>
          <p:nvPr/>
        </p:nvSpPr>
        <p:spPr bwMode="auto">
          <a:xfrm>
            <a:off x="400050" y="2786063"/>
            <a:ext cx="1530350" cy="238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defTabSz="914400" fontAlgn="base">
              <a:lnSpc>
                <a:spcPct val="120000"/>
              </a:lnSpc>
              <a:spcBef>
                <a:spcPts val="300"/>
              </a:spcBef>
              <a:spcAft>
                <a:spcPct val="0"/>
              </a:spcAft>
            </a:pPr>
            <a:r>
              <a:rPr lang="en-US" sz="1600" dirty="0">
                <a:solidFill>
                  <a:srgbClr val="000000"/>
                </a:solidFill>
              </a:rPr>
              <a:t>History,</a:t>
            </a:r>
          </a:p>
          <a:p>
            <a:pPr algn="r" defTabSz="914400" fontAlgn="base">
              <a:lnSpc>
                <a:spcPct val="120000"/>
              </a:lnSpc>
              <a:spcBef>
                <a:spcPts val="300"/>
              </a:spcBef>
              <a:spcAft>
                <a:spcPct val="0"/>
              </a:spcAft>
            </a:pPr>
            <a:r>
              <a:rPr lang="en-US" sz="1600" dirty="0">
                <a:solidFill>
                  <a:srgbClr val="000000"/>
                </a:solidFill>
              </a:rPr>
              <a:t>Strengths,</a:t>
            </a:r>
          </a:p>
          <a:p>
            <a:pPr algn="r" defTabSz="914400" fontAlgn="base">
              <a:lnSpc>
                <a:spcPct val="120000"/>
              </a:lnSpc>
              <a:spcBef>
                <a:spcPts val="300"/>
              </a:spcBef>
              <a:spcAft>
                <a:spcPct val="0"/>
              </a:spcAft>
            </a:pPr>
            <a:r>
              <a:rPr lang="en-US" sz="1600" dirty="0">
                <a:solidFill>
                  <a:srgbClr val="000000"/>
                </a:solidFill>
              </a:rPr>
              <a:t>Challenges,</a:t>
            </a:r>
          </a:p>
          <a:p>
            <a:pPr algn="r" defTabSz="914400" fontAlgn="base">
              <a:lnSpc>
                <a:spcPct val="120000"/>
              </a:lnSpc>
              <a:spcBef>
                <a:spcPts val="300"/>
              </a:spcBef>
              <a:spcAft>
                <a:spcPct val="0"/>
              </a:spcAft>
            </a:pPr>
            <a:r>
              <a:rPr lang="en-US" sz="1600" dirty="0">
                <a:solidFill>
                  <a:srgbClr val="000000"/>
                </a:solidFill>
              </a:rPr>
              <a:t>Metacognition,</a:t>
            </a:r>
          </a:p>
          <a:p>
            <a:pPr algn="r" defTabSz="914400" fontAlgn="base">
              <a:lnSpc>
                <a:spcPct val="120000"/>
              </a:lnSpc>
              <a:spcBef>
                <a:spcPts val="300"/>
              </a:spcBef>
              <a:spcAft>
                <a:spcPct val="0"/>
              </a:spcAft>
            </a:pPr>
            <a:r>
              <a:rPr lang="en-US" sz="1600" dirty="0">
                <a:solidFill>
                  <a:srgbClr val="000000"/>
                </a:solidFill>
              </a:rPr>
              <a:t>Knowledge,</a:t>
            </a:r>
          </a:p>
          <a:p>
            <a:pPr algn="r" defTabSz="914400" fontAlgn="base">
              <a:lnSpc>
                <a:spcPct val="120000"/>
              </a:lnSpc>
              <a:spcBef>
                <a:spcPts val="300"/>
              </a:spcBef>
              <a:spcAft>
                <a:spcPct val="0"/>
              </a:spcAft>
            </a:pPr>
            <a:r>
              <a:rPr lang="en-US" sz="1600" dirty="0">
                <a:solidFill>
                  <a:srgbClr val="000000"/>
                </a:solidFill>
              </a:rPr>
              <a:t>Beliefs,</a:t>
            </a:r>
          </a:p>
          <a:p>
            <a:pPr algn="r" defTabSz="914400" fontAlgn="base">
              <a:lnSpc>
                <a:spcPct val="120000"/>
              </a:lnSpc>
              <a:spcBef>
                <a:spcPts val="300"/>
              </a:spcBef>
              <a:spcAft>
                <a:spcPct val="0"/>
              </a:spcAft>
            </a:pPr>
            <a:r>
              <a:rPr lang="en-US" sz="1600" dirty="0">
                <a:solidFill>
                  <a:srgbClr val="000000"/>
                </a:solidFill>
              </a:rPr>
              <a:t>Agency </a:t>
            </a:r>
          </a:p>
        </p:txBody>
      </p:sp>
      <p:sp>
        <p:nvSpPr>
          <p:cNvPr id="5" name="Left-Right Arrow 4"/>
          <p:cNvSpPr/>
          <p:nvPr/>
        </p:nvSpPr>
        <p:spPr>
          <a:xfrm>
            <a:off x="1976438" y="3744913"/>
            <a:ext cx="657225" cy="40481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99348" name="TextBox 5"/>
          <p:cNvSpPr txBox="1">
            <a:spLocks noChangeArrowheads="1"/>
          </p:cNvSpPr>
          <p:nvPr/>
        </p:nvSpPr>
        <p:spPr bwMode="auto">
          <a:xfrm>
            <a:off x="5940425" y="6308725"/>
            <a:ext cx="29860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defTabSz="914400" fontAlgn="base">
              <a:spcBef>
                <a:spcPct val="0"/>
              </a:spcBef>
              <a:spcAft>
                <a:spcPct val="0"/>
              </a:spcAft>
            </a:pPr>
            <a:r>
              <a:rPr lang="en-US" sz="1600" i="0">
                <a:solidFill>
                  <a:srgbClr val="000000"/>
                </a:solidFill>
              </a:rPr>
              <a:t>Butler, 2002; Butler et al., 2011</a:t>
            </a:r>
          </a:p>
        </p:txBody>
      </p:sp>
      <p:sp>
        <p:nvSpPr>
          <p:cNvPr id="22" name="Block Arc 21"/>
          <p:cNvSpPr/>
          <p:nvPr/>
        </p:nvSpPr>
        <p:spPr>
          <a:xfrm flipV="1">
            <a:off x="3298715" y="4858294"/>
            <a:ext cx="4615043" cy="1354320"/>
          </a:xfrm>
          <a:prstGeom prst="blockArc">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alisto MT"/>
            </a:endParaRPr>
          </a:p>
        </p:txBody>
      </p:sp>
      <p:sp>
        <p:nvSpPr>
          <p:cNvPr id="23" name="TextBox 22"/>
          <p:cNvSpPr txBox="1">
            <a:spLocks noChangeArrowheads="1"/>
          </p:cNvSpPr>
          <p:nvPr/>
        </p:nvSpPr>
        <p:spPr bwMode="auto">
          <a:xfrm>
            <a:off x="4027009" y="5829191"/>
            <a:ext cx="3237685" cy="30777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400" i="0" dirty="0">
                <a:solidFill>
                  <a:srgbClr val="000000"/>
                </a:solidFill>
              </a:rPr>
              <a:t>Emotions &amp; Motivation</a:t>
            </a:r>
          </a:p>
        </p:txBody>
      </p:sp>
    </p:spTree>
    <p:extLst>
      <p:ext uri="{BB962C8B-B14F-4D97-AF65-F5344CB8AC3E}">
        <p14:creationId xmlns:p14="http://schemas.microsoft.com/office/powerpoint/2010/main" val="27358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4" presetClass="emph" presetSubtype="0" fill="hold"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0724">
                                            <p:txEl>
                                              <p:pRg st="0" end="0"/>
                                            </p:txEl>
                                          </p:spTgt>
                                        </p:tgtEl>
                                        <p:attrNameLst>
                                          <p:attrName>ppt_x</p:attrName>
                                          <p:attrName>ppt_y</p:attrName>
                                        </p:attrNameLst>
                                      </p:cBhvr>
                                    </p:animMotion>
                                    <p:animRot by="1500000">
                                      <p:cBhvr>
                                        <p:cTn id="11" dur="125" fill="hold">
                                          <p:stCondLst>
                                            <p:cond delay="0"/>
                                          </p:stCondLst>
                                        </p:cTn>
                                        <p:tgtEl>
                                          <p:spTgt spid="30724">
                                            <p:txEl>
                                              <p:pRg st="0" end="0"/>
                                            </p:txEl>
                                          </p:spTgt>
                                        </p:tgtEl>
                                        <p:attrNameLst>
                                          <p:attrName>r</p:attrName>
                                        </p:attrNameLst>
                                      </p:cBhvr>
                                    </p:animRot>
                                    <p:animRot by="-1500000">
                                      <p:cBhvr>
                                        <p:cTn id="12" dur="125" fill="hold">
                                          <p:stCondLst>
                                            <p:cond delay="125"/>
                                          </p:stCondLst>
                                        </p:cTn>
                                        <p:tgtEl>
                                          <p:spTgt spid="30724">
                                            <p:txEl>
                                              <p:pRg st="0" end="0"/>
                                            </p:txEl>
                                          </p:spTgt>
                                        </p:tgtEl>
                                        <p:attrNameLst>
                                          <p:attrName>r</p:attrName>
                                        </p:attrNameLst>
                                      </p:cBhvr>
                                    </p:animRot>
                                    <p:animRot by="-1500000">
                                      <p:cBhvr>
                                        <p:cTn id="13" dur="125" fill="hold">
                                          <p:stCondLst>
                                            <p:cond delay="250"/>
                                          </p:stCondLst>
                                        </p:cTn>
                                        <p:tgtEl>
                                          <p:spTgt spid="30724">
                                            <p:txEl>
                                              <p:pRg st="0" end="0"/>
                                            </p:txEl>
                                          </p:spTgt>
                                        </p:tgtEl>
                                        <p:attrNameLst>
                                          <p:attrName>r</p:attrName>
                                        </p:attrNameLst>
                                      </p:cBhvr>
                                    </p:animRot>
                                    <p:animRot by="1500000">
                                      <p:cBhvr>
                                        <p:cTn id="14" dur="125" fill="hold">
                                          <p:stCondLst>
                                            <p:cond delay="375"/>
                                          </p:stCondLst>
                                        </p:cTn>
                                        <p:tgtEl>
                                          <p:spTgt spid="30724">
                                            <p:txEl>
                                              <p:pRg st="0" end="0"/>
                                            </p:txEl>
                                          </p:spTgt>
                                        </p:tgtEl>
                                        <p:attrNameLst>
                                          <p:attrName>r</p:attrName>
                                        </p:attrNameLst>
                                      </p:cBhvr>
                                    </p:animRot>
                                  </p:childTnLst>
                                </p:cTn>
                              </p:par>
                              <p:par>
                                <p:cTn id="15" presetID="34" presetClass="emph" presetSubtype="0" fill="hold" nodeType="with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0724">
                                            <p:txEl>
                                              <p:pRg st="1" end="1"/>
                                            </p:txEl>
                                          </p:spTgt>
                                        </p:tgtEl>
                                        <p:attrNameLst>
                                          <p:attrName>ppt_x</p:attrName>
                                          <p:attrName>ppt_y</p:attrName>
                                        </p:attrNameLst>
                                      </p:cBhvr>
                                    </p:animMotion>
                                    <p:animRot by="1500000">
                                      <p:cBhvr>
                                        <p:cTn id="17" dur="125" fill="hold">
                                          <p:stCondLst>
                                            <p:cond delay="0"/>
                                          </p:stCondLst>
                                        </p:cTn>
                                        <p:tgtEl>
                                          <p:spTgt spid="30724">
                                            <p:txEl>
                                              <p:pRg st="1" end="1"/>
                                            </p:txEl>
                                          </p:spTgt>
                                        </p:tgtEl>
                                        <p:attrNameLst>
                                          <p:attrName>r</p:attrName>
                                        </p:attrNameLst>
                                      </p:cBhvr>
                                    </p:animRot>
                                    <p:animRot by="-1500000">
                                      <p:cBhvr>
                                        <p:cTn id="18" dur="125" fill="hold">
                                          <p:stCondLst>
                                            <p:cond delay="125"/>
                                          </p:stCondLst>
                                        </p:cTn>
                                        <p:tgtEl>
                                          <p:spTgt spid="30724">
                                            <p:txEl>
                                              <p:pRg st="1" end="1"/>
                                            </p:txEl>
                                          </p:spTgt>
                                        </p:tgtEl>
                                        <p:attrNameLst>
                                          <p:attrName>r</p:attrName>
                                        </p:attrNameLst>
                                      </p:cBhvr>
                                    </p:animRot>
                                    <p:animRot by="-1500000">
                                      <p:cBhvr>
                                        <p:cTn id="19" dur="125" fill="hold">
                                          <p:stCondLst>
                                            <p:cond delay="250"/>
                                          </p:stCondLst>
                                        </p:cTn>
                                        <p:tgtEl>
                                          <p:spTgt spid="30724">
                                            <p:txEl>
                                              <p:pRg st="1" end="1"/>
                                            </p:txEl>
                                          </p:spTgt>
                                        </p:tgtEl>
                                        <p:attrNameLst>
                                          <p:attrName>r</p:attrName>
                                        </p:attrNameLst>
                                      </p:cBhvr>
                                    </p:animRot>
                                    <p:animRot by="1500000">
                                      <p:cBhvr>
                                        <p:cTn id="20" dur="125" fill="hold">
                                          <p:stCondLst>
                                            <p:cond delay="375"/>
                                          </p:stCondLst>
                                        </p:cTn>
                                        <p:tgtEl>
                                          <p:spTgt spid="30724">
                                            <p:txEl>
                                              <p:pRg st="1" end="1"/>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31"/>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0" nodeType="clickEffect">
                                  <p:stCondLst>
                                    <p:cond delay="0"/>
                                  </p:stCondLst>
                                  <p:childTnLst>
                                    <p:animRot by="21600000">
                                      <p:cBhvr>
                                        <p:cTn id="28" dur="2000" fill="hold"/>
                                        <p:tgtEl>
                                          <p:spTgt spid="3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0" nodeType="clickEffect">
                                  <p:stCondLst>
                                    <p:cond delay="0"/>
                                  </p:stCondLst>
                                  <p:childTnLst>
                                    <p:animRot by="21600000">
                                      <p:cBhvr>
                                        <p:cTn id="32" dur="2000" fill="hold"/>
                                        <p:tgtEl>
                                          <p:spTgt spid="34"/>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8" presetClass="emph" presetSubtype="0" fill="hold" grpId="0" nodeType="clickEffect">
                                  <p:stCondLst>
                                    <p:cond delay="0"/>
                                  </p:stCondLst>
                                  <p:childTnLst>
                                    <p:animRot by="21600000">
                                      <p:cBhvr>
                                        <p:cTn id="36" dur="2000" fill="hold"/>
                                        <p:tgtEl>
                                          <p:spTgt spid="3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8" presetClass="emph" presetSubtype="0" fill="hold" grpId="0" nodeType="clickEffect">
                                  <p:stCondLst>
                                    <p:cond delay="0"/>
                                  </p:stCondLst>
                                  <p:childTnLst>
                                    <p:animRot by="21600000">
                                      <p:cBhvr>
                                        <p:cTn id="40" dur="2000" fill="hold"/>
                                        <p:tgtEl>
                                          <p:spTgt spid="33"/>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4" presetClass="emph" presetSubtype="0" fill="hold" grpId="0" nodeType="clickEffect">
                                  <p:stCondLst>
                                    <p:cond delay="0"/>
                                  </p:stCondLst>
                                  <p:childTnLst>
                                    <p:animClr clrSpc="hsl" dir="cw">
                                      <p:cBhvr override="childStyle">
                                        <p:cTn id="44" dur="500" fill="hold"/>
                                        <p:tgtEl>
                                          <p:spTgt spid="22"/>
                                        </p:tgtEl>
                                        <p:attrNameLst>
                                          <p:attrName>style.color</p:attrName>
                                        </p:attrNameLst>
                                      </p:cBhvr>
                                      <p:by>
                                        <p:hsl h="0" s="-12549" l="-25098"/>
                                      </p:by>
                                    </p:animClr>
                                    <p:animClr clrSpc="hsl" dir="cw">
                                      <p:cBhvr>
                                        <p:cTn id="45" dur="500" fill="hold"/>
                                        <p:tgtEl>
                                          <p:spTgt spid="22"/>
                                        </p:tgtEl>
                                        <p:attrNameLst>
                                          <p:attrName>fillcolor</p:attrName>
                                        </p:attrNameLst>
                                      </p:cBhvr>
                                      <p:by>
                                        <p:hsl h="0" s="-12549" l="-25098"/>
                                      </p:by>
                                    </p:animClr>
                                    <p:animClr clrSpc="hsl" dir="cw">
                                      <p:cBhvr>
                                        <p:cTn id="46" dur="500" fill="hold"/>
                                        <p:tgtEl>
                                          <p:spTgt spid="22"/>
                                        </p:tgtEl>
                                        <p:attrNameLst>
                                          <p:attrName>stroke.color</p:attrName>
                                        </p:attrNameLst>
                                      </p:cBhvr>
                                      <p:by>
                                        <p:hsl h="0" s="-12549" l="-25098"/>
                                      </p:by>
                                    </p:animClr>
                                    <p:set>
                                      <p:cBhvr>
                                        <p:cTn id="4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39737"/>
            <a:ext cx="8713788" cy="936626"/>
          </a:xfrm>
        </p:spPr>
        <p:txBody>
          <a:bodyPr>
            <a:normAutofit/>
          </a:bodyPr>
          <a:lstStyle/>
          <a:p>
            <a:pPr eaLnBrk="1" hangingPunct="1">
              <a:defRPr/>
            </a:pPr>
            <a:r>
              <a:rPr lang="en-US" sz="4000" dirty="0" smtClean="0">
                <a:solidFill>
                  <a:srgbClr val="404040"/>
                </a:solidFill>
                <a:latin typeface="Arial (Headings)"/>
                <a:cs typeface="Arial (Headings)"/>
              </a:rPr>
              <a:t>What Are YOUR Questions?</a:t>
            </a:r>
            <a:endParaRPr lang="en-US" sz="4000" dirty="0">
              <a:solidFill>
                <a:srgbClr val="404040"/>
              </a:solidFill>
              <a:latin typeface="Arial (Headings)"/>
              <a:cs typeface="Arial (Headings)"/>
            </a:endParaRPr>
          </a:p>
        </p:txBody>
      </p:sp>
      <p:sp>
        <p:nvSpPr>
          <p:cNvPr id="3" name="Content Placeholder 2"/>
          <p:cNvSpPr>
            <a:spLocks noGrp="1"/>
          </p:cNvSpPr>
          <p:nvPr>
            <p:ph idx="1"/>
          </p:nvPr>
        </p:nvSpPr>
        <p:spPr>
          <a:xfrm>
            <a:off x="672491" y="1961194"/>
            <a:ext cx="5286739" cy="4154344"/>
          </a:xfrm>
        </p:spPr>
        <p:txBody>
          <a:bodyPr>
            <a:normAutofit/>
          </a:bodyPr>
          <a:lstStyle/>
          <a:p>
            <a:pPr marL="0" indent="0">
              <a:buNone/>
              <a:defRPr/>
            </a:pPr>
            <a:r>
              <a:rPr lang="en-US" sz="2800" dirty="0">
                <a:solidFill>
                  <a:srgbClr val="000000"/>
                </a:solidFill>
                <a:latin typeface="Calisto MT"/>
                <a:cs typeface="Calisto MT"/>
              </a:rPr>
              <a:t>What do you know and </a:t>
            </a:r>
            <a:r>
              <a:rPr lang="en-US" sz="2800" i="1" dirty="0">
                <a:solidFill>
                  <a:srgbClr val="000000"/>
                </a:solidFill>
                <a:latin typeface="Calisto MT"/>
                <a:cs typeface="Calisto MT"/>
              </a:rPr>
              <a:t>what do you wonder </a:t>
            </a:r>
            <a:r>
              <a:rPr lang="en-US" sz="2800" dirty="0">
                <a:solidFill>
                  <a:srgbClr val="000000"/>
                </a:solidFill>
                <a:latin typeface="Calisto MT"/>
                <a:cs typeface="Calisto MT"/>
              </a:rPr>
              <a:t>about </a:t>
            </a:r>
            <a:r>
              <a:rPr lang="en-US" sz="2800" dirty="0" smtClean="0">
                <a:solidFill>
                  <a:srgbClr val="000000"/>
                </a:solidFill>
                <a:latin typeface="Calisto MT"/>
                <a:cs typeface="Calisto MT"/>
              </a:rPr>
              <a:t>self</a:t>
            </a:r>
            <a:r>
              <a:rPr lang="en-US" sz="2800" dirty="0">
                <a:solidFill>
                  <a:srgbClr val="000000"/>
                </a:solidFill>
                <a:latin typeface="Calisto MT"/>
                <a:cs typeface="Calisto MT"/>
              </a:rPr>
              <a:t>-</a:t>
            </a:r>
            <a:r>
              <a:rPr lang="en-US" sz="2800" dirty="0" smtClean="0">
                <a:solidFill>
                  <a:srgbClr val="000000"/>
                </a:solidFill>
                <a:latin typeface="Calisto MT"/>
                <a:cs typeface="Calisto MT"/>
              </a:rPr>
              <a:t>regulation and/or self-regulated </a:t>
            </a:r>
            <a:r>
              <a:rPr lang="en-US" sz="2800" dirty="0">
                <a:solidFill>
                  <a:srgbClr val="000000"/>
                </a:solidFill>
                <a:latin typeface="Calisto MT"/>
                <a:cs typeface="Calisto MT"/>
              </a:rPr>
              <a:t>learning (SRL</a:t>
            </a:r>
            <a:r>
              <a:rPr lang="en-US" sz="2800" dirty="0" smtClean="0">
                <a:solidFill>
                  <a:srgbClr val="000000"/>
                </a:solidFill>
                <a:latin typeface="Calisto MT"/>
                <a:cs typeface="Calisto MT"/>
              </a:rPr>
              <a:t>)?</a:t>
            </a:r>
          </a:p>
          <a:p>
            <a:pPr marL="0" indent="0">
              <a:buNone/>
              <a:defRPr/>
            </a:pPr>
            <a:r>
              <a:rPr lang="en-US" sz="2800" dirty="0" smtClean="0">
                <a:solidFill>
                  <a:srgbClr val="000000"/>
                </a:solidFill>
                <a:latin typeface="Calisto MT"/>
                <a:cs typeface="Calisto MT"/>
              </a:rPr>
              <a:t>Revisit what you imagined as a potential focus</a:t>
            </a:r>
          </a:p>
          <a:p>
            <a:pPr marL="0" indent="0">
              <a:buNone/>
              <a:defRPr/>
            </a:pPr>
            <a:r>
              <a:rPr lang="en-US" sz="2800" dirty="0" smtClean="0">
                <a:solidFill>
                  <a:srgbClr val="000000"/>
                </a:solidFill>
                <a:latin typeface="Calisto MT"/>
                <a:cs typeface="Calisto MT"/>
              </a:rPr>
              <a:t>Is there anything you’d add or refine?</a:t>
            </a:r>
          </a:p>
        </p:txBody>
      </p:sp>
      <p:pic>
        <p:nvPicPr>
          <p:cNvPr id="6" name="Picture 5" descr="question-mark.png"/>
          <p:cNvPicPr>
            <a:picLocks noChangeAspect="1"/>
          </p:cNvPicPr>
          <p:nvPr/>
        </p:nvPicPr>
        <p:blipFill rotWithShape="1">
          <a:blip r:embed="rId3">
            <a:extLst>
              <a:ext uri="{28A0092B-C50C-407E-A947-70E740481C1C}">
                <a14:useLocalDpi xmlns:a14="http://schemas.microsoft.com/office/drawing/2010/main" val="0"/>
              </a:ext>
            </a:extLst>
          </a:blip>
          <a:srcRect l="7807" r="3782"/>
          <a:stretch/>
        </p:blipFill>
        <p:spPr>
          <a:xfrm>
            <a:off x="5431690" y="1961195"/>
            <a:ext cx="3497384" cy="3955815"/>
          </a:xfrm>
          <a:prstGeom prst="rect">
            <a:avLst/>
          </a:prstGeom>
        </p:spPr>
      </p:pic>
    </p:spTree>
    <p:extLst>
      <p:ext uri="{BB962C8B-B14F-4D97-AF65-F5344CB8AC3E}">
        <p14:creationId xmlns:p14="http://schemas.microsoft.com/office/powerpoint/2010/main" val="288442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SRL and SEL Connections</a:t>
            </a:r>
            <a:endParaRPr lang="en-US" dirty="0"/>
          </a:p>
        </p:txBody>
      </p:sp>
      <p:pic>
        <p:nvPicPr>
          <p:cNvPr id="5" name="Picture 4"/>
          <p:cNvPicPr>
            <a:picLocks noChangeAspect="1"/>
          </p:cNvPicPr>
          <p:nvPr/>
        </p:nvPicPr>
        <p:blipFill>
          <a:blip r:embed="rId2"/>
          <a:stretch>
            <a:fillRect/>
          </a:stretch>
        </p:blipFill>
        <p:spPr>
          <a:xfrm>
            <a:off x="1491175" y="2095500"/>
            <a:ext cx="5715000" cy="3981450"/>
          </a:xfrm>
          <a:prstGeom prst="rect">
            <a:avLst/>
          </a:prstGeom>
        </p:spPr>
      </p:pic>
    </p:spTree>
    <p:extLst>
      <p:ext uri="{BB962C8B-B14F-4D97-AF65-F5344CB8AC3E}">
        <p14:creationId xmlns:p14="http://schemas.microsoft.com/office/powerpoint/2010/main" val="4223798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9763" y="457775"/>
            <a:ext cx="5946193" cy="6400224"/>
          </a:xfrm>
          <a:prstGeom prst="rect">
            <a:avLst/>
          </a:prstGeom>
        </p:spPr>
      </p:pic>
      <p:pic>
        <p:nvPicPr>
          <p:cNvPr id="5" name="Picture 4"/>
          <p:cNvPicPr>
            <a:picLocks noChangeAspect="1"/>
          </p:cNvPicPr>
          <p:nvPr/>
        </p:nvPicPr>
        <p:blipFill>
          <a:blip r:embed="rId4"/>
          <a:stretch>
            <a:fillRect/>
          </a:stretch>
        </p:blipFill>
        <p:spPr>
          <a:xfrm>
            <a:off x="7843811" y="5330481"/>
            <a:ext cx="838955" cy="845946"/>
          </a:xfrm>
          <a:prstGeom prst="rect">
            <a:avLst/>
          </a:prstGeom>
        </p:spPr>
      </p:pic>
    </p:spTree>
    <p:extLst>
      <p:ext uri="{BB962C8B-B14F-4D97-AF65-F5344CB8AC3E}">
        <p14:creationId xmlns:p14="http://schemas.microsoft.com/office/powerpoint/2010/main" val="3828301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195266" y="228603"/>
            <a:ext cx="8015287" cy="719115"/>
          </a:xfrm>
        </p:spPr>
        <p:txBody>
          <a:bodyPr>
            <a:normAutofit fontScale="90000"/>
          </a:bodyPr>
          <a:lstStyle/>
          <a:p>
            <a:pPr eaLnBrk="1" hangingPunct="1"/>
            <a:r>
              <a:rPr lang="en-US" sz="3800" dirty="0"/>
              <a:t/>
            </a:r>
            <a:br>
              <a:rPr lang="en-US" sz="3800" dirty="0"/>
            </a:br>
            <a:r>
              <a:rPr lang="en-US" sz="4400" b="1" dirty="0"/>
              <a:t>The Process of SEL</a:t>
            </a:r>
          </a:p>
        </p:txBody>
      </p:sp>
      <p:pic>
        <p:nvPicPr>
          <p:cNvPr id="404483" name="Picture 3"/>
          <p:cNvPicPr>
            <a:picLocks noChangeAspect="1" noChangeArrowheads="1"/>
          </p:cNvPicPr>
          <p:nvPr/>
        </p:nvPicPr>
        <p:blipFill>
          <a:blip r:embed="rId3"/>
          <a:srcRect/>
          <a:stretch>
            <a:fillRect/>
          </a:stretch>
        </p:blipFill>
        <p:spPr bwMode="auto">
          <a:xfrm>
            <a:off x="685800" y="1371600"/>
            <a:ext cx="8077200" cy="510540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7512213" y="229450"/>
            <a:ext cx="838955" cy="845946"/>
          </a:xfrm>
          <a:prstGeom prst="rect">
            <a:avLst/>
          </a:prstGeom>
        </p:spPr>
      </p:pic>
    </p:spTree>
    <p:extLst>
      <p:ext uri="{BB962C8B-B14F-4D97-AF65-F5344CB8AC3E}">
        <p14:creationId xmlns:p14="http://schemas.microsoft.com/office/powerpoint/2010/main" val="168047138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39737"/>
            <a:ext cx="8713788" cy="936626"/>
          </a:xfrm>
        </p:spPr>
        <p:txBody>
          <a:bodyPr>
            <a:normAutofit/>
          </a:bodyPr>
          <a:lstStyle/>
          <a:p>
            <a:pPr eaLnBrk="1" hangingPunct="1">
              <a:defRPr/>
            </a:pPr>
            <a:r>
              <a:rPr lang="en-US" sz="4000" dirty="0" smtClean="0">
                <a:solidFill>
                  <a:srgbClr val="404040"/>
                </a:solidFill>
                <a:latin typeface="Arial (Headings)"/>
                <a:cs typeface="Arial (Headings)"/>
              </a:rPr>
              <a:t>What Are YOUR Questions?</a:t>
            </a:r>
            <a:endParaRPr lang="en-US" sz="4000" dirty="0">
              <a:solidFill>
                <a:srgbClr val="404040"/>
              </a:solidFill>
              <a:latin typeface="Arial (Headings)"/>
              <a:cs typeface="Arial (Headings)"/>
            </a:endParaRPr>
          </a:p>
        </p:txBody>
      </p:sp>
      <p:sp>
        <p:nvSpPr>
          <p:cNvPr id="3" name="Content Placeholder 2"/>
          <p:cNvSpPr>
            <a:spLocks noGrp="1"/>
          </p:cNvSpPr>
          <p:nvPr>
            <p:ph idx="1"/>
          </p:nvPr>
        </p:nvSpPr>
        <p:spPr>
          <a:xfrm>
            <a:off x="672491" y="1961194"/>
            <a:ext cx="5286739" cy="4154344"/>
          </a:xfrm>
        </p:spPr>
        <p:txBody>
          <a:bodyPr>
            <a:normAutofit/>
          </a:bodyPr>
          <a:lstStyle/>
          <a:p>
            <a:pPr marL="0" indent="0">
              <a:buNone/>
              <a:defRPr/>
            </a:pPr>
            <a:r>
              <a:rPr lang="en-US" sz="2800" dirty="0">
                <a:solidFill>
                  <a:srgbClr val="000000"/>
                </a:solidFill>
                <a:latin typeface="Calisto MT"/>
                <a:cs typeface="Calisto MT"/>
              </a:rPr>
              <a:t>What do you know and </a:t>
            </a:r>
            <a:r>
              <a:rPr lang="en-US" sz="2800" i="1" dirty="0">
                <a:solidFill>
                  <a:srgbClr val="000000"/>
                </a:solidFill>
                <a:latin typeface="Calisto MT"/>
                <a:cs typeface="Calisto MT"/>
              </a:rPr>
              <a:t>what do you wonder </a:t>
            </a:r>
            <a:r>
              <a:rPr lang="en-US" sz="2800" dirty="0">
                <a:solidFill>
                  <a:srgbClr val="000000"/>
                </a:solidFill>
                <a:latin typeface="Calisto MT"/>
                <a:cs typeface="Calisto MT"/>
              </a:rPr>
              <a:t>about </a:t>
            </a:r>
            <a:r>
              <a:rPr lang="en-US" sz="2800" dirty="0" smtClean="0">
                <a:solidFill>
                  <a:srgbClr val="000000"/>
                </a:solidFill>
                <a:latin typeface="Calisto MT"/>
                <a:cs typeface="Calisto MT"/>
              </a:rPr>
              <a:t>SEL and/or SRL?</a:t>
            </a:r>
          </a:p>
          <a:p>
            <a:pPr marL="0" indent="0">
              <a:buNone/>
              <a:defRPr/>
            </a:pPr>
            <a:r>
              <a:rPr lang="en-US" sz="2800" dirty="0" smtClean="0">
                <a:solidFill>
                  <a:srgbClr val="000000"/>
                </a:solidFill>
                <a:latin typeface="Calisto MT"/>
                <a:cs typeface="Calisto MT"/>
              </a:rPr>
              <a:t>Revisit what you imagined as a potential focus</a:t>
            </a:r>
          </a:p>
          <a:p>
            <a:pPr marL="0" indent="0">
              <a:buNone/>
              <a:defRPr/>
            </a:pPr>
            <a:r>
              <a:rPr lang="en-US" sz="2800" dirty="0" smtClean="0">
                <a:solidFill>
                  <a:srgbClr val="000000"/>
                </a:solidFill>
                <a:latin typeface="Calisto MT"/>
                <a:cs typeface="Calisto MT"/>
              </a:rPr>
              <a:t>Is there anything you’d add or refine?</a:t>
            </a:r>
          </a:p>
        </p:txBody>
      </p:sp>
      <p:pic>
        <p:nvPicPr>
          <p:cNvPr id="6" name="Picture 5" descr="question-mark.png"/>
          <p:cNvPicPr>
            <a:picLocks noChangeAspect="1"/>
          </p:cNvPicPr>
          <p:nvPr/>
        </p:nvPicPr>
        <p:blipFill rotWithShape="1">
          <a:blip r:embed="rId3">
            <a:extLst>
              <a:ext uri="{28A0092B-C50C-407E-A947-70E740481C1C}">
                <a14:useLocalDpi xmlns:a14="http://schemas.microsoft.com/office/drawing/2010/main" val="0"/>
              </a:ext>
            </a:extLst>
          </a:blip>
          <a:srcRect l="7807" r="3782"/>
          <a:stretch/>
        </p:blipFill>
        <p:spPr>
          <a:xfrm>
            <a:off x="5431690" y="1961195"/>
            <a:ext cx="3497384" cy="3955815"/>
          </a:xfrm>
          <a:prstGeom prst="rect">
            <a:avLst/>
          </a:prstGeom>
        </p:spPr>
      </p:pic>
    </p:spTree>
    <p:extLst>
      <p:ext uri="{BB962C8B-B14F-4D97-AF65-F5344CB8AC3E}">
        <p14:creationId xmlns:p14="http://schemas.microsoft.com/office/powerpoint/2010/main" val="3986944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377720"/>
          </a:xfrm>
        </p:spPr>
        <p:txBody>
          <a:bodyPr/>
          <a:lstStyle/>
          <a:p>
            <a:r>
              <a:rPr lang="en-US" dirty="0" smtClean="0"/>
              <a:t>Why Engage in Collaborative Inquiry?</a:t>
            </a:r>
            <a:endParaRPr lang="en-US" dirty="0"/>
          </a:p>
        </p:txBody>
      </p:sp>
      <p:pic>
        <p:nvPicPr>
          <p:cNvPr id="6" name="Picture 5"/>
          <p:cNvPicPr>
            <a:picLocks noChangeAspect="1"/>
          </p:cNvPicPr>
          <p:nvPr/>
        </p:nvPicPr>
        <p:blipFill>
          <a:blip r:embed="rId3"/>
          <a:stretch>
            <a:fillRect/>
          </a:stretch>
        </p:blipFill>
        <p:spPr>
          <a:xfrm>
            <a:off x="3361956" y="3157414"/>
            <a:ext cx="2565400" cy="2844800"/>
          </a:xfrm>
          <a:prstGeom prst="rect">
            <a:avLst/>
          </a:prstGeom>
        </p:spPr>
      </p:pic>
    </p:spTree>
    <p:extLst>
      <p:ext uri="{BB962C8B-B14F-4D97-AF65-F5344CB8AC3E}">
        <p14:creationId xmlns:p14="http://schemas.microsoft.com/office/powerpoint/2010/main" val="1176395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2" name="Rounded Rectangle 1"/>
          <p:cNvSpPr/>
          <p:nvPr/>
        </p:nvSpPr>
        <p:spPr>
          <a:xfrm>
            <a:off x="2679700" y="1595438"/>
            <a:ext cx="5954713" cy="4713287"/>
          </a:xfrm>
          <a:prstGeom prst="roundRect">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4" name="Rounded Rectangle 3"/>
          <p:cNvSpPr/>
          <p:nvPr/>
        </p:nvSpPr>
        <p:spPr>
          <a:xfrm>
            <a:off x="400050" y="2786063"/>
            <a:ext cx="1530350" cy="2536825"/>
          </a:xfrm>
          <a:prstGeom prst="roundRect">
            <a:avLst/>
          </a:prstGeom>
          <a:solidFill>
            <a:schemeClr val="accent6">
              <a:lumMod val="20000"/>
              <a:lumOff val="80000"/>
            </a:schemeClr>
          </a:solidFill>
          <a:ln>
            <a:solidFill>
              <a:srgbClr val="262673"/>
            </a:solidFill>
          </a:ln>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30724" name="Text Box 81"/>
          <p:cNvSpPr txBox="1">
            <a:spLocks noChangeArrowheads="1"/>
          </p:cNvSpPr>
          <p:nvPr/>
        </p:nvSpPr>
        <p:spPr bwMode="auto">
          <a:xfrm>
            <a:off x="2483768" y="1628800"/>
            <a:ext cx="624840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2000" i="0" dirty="0" smtClean="0">
                <a:solidFill>
                  <a:srgbClr val="000090"/>
                </a:solidFill>
              </a:rPr>
              <a:t>Overall Classroom Environment</a:t>
            </a:r>
          </a:p>
          <a:p>
            <a:pPr algn="ctr" defTabSz="914400" fontAlgn="base">
              <a:spcBef>
                <a:spcPct val="0"/>
              </a:spcBef>
              <a:spcAft>
                <a:spcPct val="0"/>
              </a:spcAft>
            </a:pPr>
            <a:r>
              <a:rPr lang="en-US" sz="1800" i="0" dirty="0" smtClean="0">
                <a:solidFill>
                  <a:srgbClr val="000090"/>
                </a:solidFill>
              </a:rPr>
              <a:t>Activities ... Supports ... Assessment/Feedback</a:t>
            </a:r>
            <a:endParaRPr lang="en-US" sz="1800" i="0" dirty="0">
              <a:solidFill>
                <a:srgbClr val="000090"/>
              </a:solidFill>
            </a:endParaRPr>
          </a:p>
        </p:txBody>
      </p:sp>
      <p:sp>
        <p:nvSpPr>
          <p:cNvPr id="99333" name="Rectangle 5"/>
          <p:cNvSpPr>
            <a:spLocks noChangeArrowheads="1"/>
          </p:cNvSpPr>
          <p:nvPr/>
        </p:nvSpPr>
        <p:spPr bwMode="auto">
          <a:xfrm>
            <a:off x="79377" y="1"/>
            <a:ext cx="8969654" cy="937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nchor="b"/>
          <a:lstStyle/>
          <a:p>
            <a:pPr algn="ctr" defTabSz="914400" fontAlgn="base">
              <a:spcBef>
                <a:spcPct val="0"/>
              </a:spcBef>
              <a:spcAft>
                <a:spcPct val="0"/>
              </a:spcAft>
            </a:pPr>
            <a:r>
              <a:rPr lang="en-US" sz="3200" dirty="0" smtClean="0">
                <a:solidFill>
                  <a:srgbClr val="4B5A60">
                    <a:lumMod val="50000"/>
                  </a:srgbClr>
                </a:solidFill>
                <a:latin typeface="Arial (Headings)" charset="0"/>
                <a:ea typeface="ＭＳ Ｐゴシック" charset="0"/>
                <a:cs typeface="Arial (Headings)" charset="0"/>
              </a:rPr>
              <a:t>An Integrative Model of Self-Regulation</a:t>
            </a:r>
          </a:p>
          <a:p>
            <a:pPr algn="ctr" defTabSz="914400" fontAlgn="base">
              <a:spcBef>
                <a:spcPct val="0"/>
              </a:spcBef>
              <a:spcAft>
                <a:spcPct val="0"/>
              </a:spcAft>
            </a:pPr>
            <a:r>
              <a:rPr lang="en-US" sz="2400" dirty="0" smtClean="0">
                <a:solidFill>
                  <a:srgbClr val="000000"/>
                </a:solidFill>
                <a:latin typeface="Arial (Headings)" charset="0"/>
                <a:ea typeface="ＭＳ Ｐゴシック" charset="0"/>
                <a:cs typeface="Arial (Headings)" charset="0"/>
              </a:rPr>
              <a:t>(</a:t>
            </a:r>
            <a:r>
              <a:rPr lang="en-US" sz="2400" dirty="0">
                <a:solidFill>
                  <a:srgbClr val="000000"/>
                </a:solidFill>
                <a:latin typeface="Arial (Headings)" charset="0"/>
                <a:ea typeface="ＭＳ Ｐゴシック" charset="0"/>
                <a:cs typeface="Arial (Headings)" charset="0"/>
              </a:rPr>
              <a:t>Butler, </a:t>
            </a:r>
            <a:r>
              <a:rPr lang="en-US" sz="2400" dirty="0" err="1">
                <a:solidFill>
                  <a:srgbClr val="000000"/>
                </a:solidFill>
                <a:latin typeface="Arial (Headings)" charset="0"/>
                <a:ea typeface="ＭＳ Ｐゴシック" charset="0"/>
                <a:cs typeface="Arial (Headings)" charset="0"/>
              </a:rPr>
              <a:t>Schnellert</a:t>
            </a:r>
            <a:r>
              <a:rPr lang="en-US" sz="2400" dirty="0">
                <a:solidFill>
                  <a:srgbClr val="000000"/>
                </a:solidFill>
                <a:latin typeface="Arial (Headings)" charset="0"/>
                <a:ea typeface="ＭＳ Ｐゴシック" charset="0"/>
                <a:cs typeface="Arial (Headings)" charset="0"/>
              </a:rPr>
              <a:t>, &amp; Perry, 2016</a:t>
            </a:r>
            <a:r>
              <a:rPr lang="en-US" sz="2400" dirty="0" smtClean="0">
                <a:solidFill>
                  <a:srgbClr val="000000"/>
                </a:solidFill>
                <a:latin typeface="Arial (Headings)" charset="0"/>
                <a:ea typeface="ＭＳ Ｐゴシック" charset="0"/>
                <a:cs typeface="Arial (Headings)" charset="0"/>
              </a:rPr>
              <a:t>)</a:t>
            </a:r>
            <a:endParaRPr lang="en-US" sz="2400" dirty="0">
              <a:solidFill>
                <a:srgbClr val="000000"/>
              </a:solidFill>
              <a:latin typeface="Arial (Headings)" charset="0"/>
              <a:ea typeface="ＭＳ Ｐゴシック" charset="0"/>
              <a:cs typeface="Arial (Headings)" charset="0"/>
            </a:endParaRPr>
          </a:p>
        </p:txBody>
      </p:sp>
      <p:sp>
        <p:nvSpPr>
          <p:cNvPr id="99334" name="Oval 66"/>
          <p:cNvSpPr>
            <a:spLocks noChangeAspect="1" noChangeArrowheads="1"/>
          </p:cNvSpPr>
          <p:nvPr/>
        </p:nvSpPr>
        <p:spPr bwMode="auto">
          <a:xfrm>
            <a:off x="4325938" y="2957513"/>
            <a:ext cx="2881312" cy="2243137"/>
          </a:xfrm>
          <a:prstGeom prst="ellipse">
            <a:avLst/>
          </a:prstGeom>
          <a:solidFill>
            <a:srgbClr val="EAEAEA"/>
          </a:solidFill>
          <a:ln w="28575">
            <a:solidFill>
              <a:srgbClr val="262673"/>
            </a:solidFill>
            <a:round/>
            <a:headEnd/>
            <a:tailEnd/>
          </a:ln>
        </p:spPr>
        <p:txBody>
          <a:bodyPr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35" name="Text Box 69"/>
          <p:cNvSpPr txBox="1">
            <a:spLocks noChangeAspect="1" noChangeArrowheads="1"/>
          </p:cNvSpPr>
          <p:nvPr/>
        </p:nvSpPr>
        <p:spPr bwMode="auto">
          <a:xfrm>
            <a:off x="5113338" y="3533775"/>
            <a:ext cx="1306512" cy="731838"/>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4864" tIns="27432" rIns="54864" bIns="27432"/>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Cycles of Self-Regulated Activity</a:t>
            </a:r>
            <a:endParaRPr lang="en-US" sz="1800" dirty="0">
              <a:solidFill>
                <a:srgbClr val="000000"/>
              </a:solidFill>
            </a:endParaRPr>
          </a:p>
        </p:txBody>
      </p:sp>
      <p:sp>
        <p:nvSpPr>
          <p:cNvPr id="30" name="Text Box 70"/>
          <p:cNvSpPr txBox="1">
            <a:spLocks noChangeAspect="1" noChangeArrowheads="1"/>
          </p:cNvSpPr>
          <p:nvPr/>
        </p:nvSpPr>
        <p:spPr bwMode="auto">
          <a:xfrm>
            <a:off x="6913563" y="3533775"/>
            <a:ext cx="1096962"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Planning</a:t>
            </a:r>
            <a:endParaRPr lang="en-US" sz="1800" dirty="0">
              <a:solidFill>
                <a:srgbClr val="000000"/>
              </a:solidFill>
            </a:endParaRPr>
          </a:p>
        </p:txBody>
      </p:sp>
      <p:sp>
        <p:nvSpPr>
          <p:cNvPr id="31" name="Text Box 71"/>
          <p:cNvSpPr txBox="1">
            <a:spLocks noChangeAspect="1" noChangeArrowheads="1"/>
          </p:cNvSpPr>
          <p:nvPr/>
        </p:nvSpPr>
        <p:spPr bwMode="auto">
          <a:xfrm>
            <a:off x="4657725" y="2565400"/>
            <a:ext cx="2316163" cy="558800"/>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Interpreting Tasks</a:t>
            </a:r>
            <a:endParaRPr lang="en-US" sz="1800" dirty="0">
              <a:solidFill>
                <a:srgbClr val="000000"/>
              </a:solidFill>
            </a:endParaRPr>
          </a:p>
        </p:txBody>
      </p:sp>
      <p:sp>
        <p:nvSpPr>
          <p:cNvPr id="32" name="Text Box 74"/>
          <p:cNvSpPr txBox="1">
            <a:spLocks noChangeAspect="1" noChangeArrowheads="1"/>
          </p:cNvSpPr>
          <p:nvPr/>
        </p:nvSpPr>
        <p:spPr bwMode="auto">
          <a:xfrm>
            <a:off x="3560763" y="4724400"/>
            <a:ext cx="1279525"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Monitoring</a:t>
            </a:r>
            <a:endParaRPr lang="en-US" sz="1800" dirty="0">
              <a:solidFill>
                <a:srgbClr val="000000"/>
              </a:solidFill>
            </a:endParaRPr>
          </a:p>
        </p:txBody>
      </p:sp>
      <p:sp>
        <p:nvSpPr>
          <p:cNvPr id="33" name="Text Box 76"/>
          <p:cNvSpPr txBox="1">
            <a:spLocks noChangeAspect="1" noChangeArrowheads="1"/>
          </p:cNvSpPr>
          <p:nvPr/>
        </p:nvSpPr>
        <p:spPr bwMode="auto">
          <a:xfrm>
            <a:off x="3255963" y="3533775"/>
            <a:ext cx="1214437" cy="442913"/>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Adjusting</a:t>
            </a:r>
            <a:endParaRPr lang="en-US" sz="1800" dirty="0">
              <a:solidFill>
                <a:srgbClr val="000000"/>
              </a:solidFill>
            </a:endParaRPr>
          </a:p>
        </p:txBody>
      </p:sp>
      <p:sp>
        <p:nvSpPr>
          <p:cNvPr id="34" name="Text Box 78"/>
          <p:cNvSpPr txBox="1">
            <a:spLocks noChangeAspect="1" noChangeArrowheads="1"/>
          </p:cNvSpPr>
          <p:nvPr/>
        </p:nvSpPr>
        <p:spPr bwMode="auto">
          <a:xfrm>
            <a:off x="6608763" y="4724400"/>
            <a:ext cx="1157287" cy="727075"/>
          </a:xfrm>
          <a:prstGeom prst="rect">
            <a:avLst/>
          </a:prstGeom>
          <a:solidFill>
            <a:srgbClr val="EAEAEA"/>
          </a:solidFill>
          <a:ln w="19050">
            <a:solidFill>
              <a:srgbClr val="262673"/>
            </a:solidFill>
            <a:prstDash val="sysDot"/>
            <a:miter lim="800000"/>
            <a:headEnd/>
            <a:tailEnd/>
          </a:ln>
        </p:spPr>
        <p:txBody>
          <a:bodyPr lIns="52670" tIns="26335" rIns="52670" bIns="26335"/>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800" i="0" dirty="0">
                <a:solidFill>
                  <a:srgbClr val="000000"/>
                </a:solidFill>
              </a:rPr>
              <a:t>Enacting Strategies</a:t>
            </a:r>
            <a:endParaRPr lang="en-US" sz="1800" dirty="0">
              <a:solidFill>
                <a:srgbClr val="000000"/>
              </a:solidFill>
            </a:endParaRPr>
          </a:p>
        </p:txBody>
      </p:sp>
      <p:sp>
        <p:nvSpPr>
          <p:cNvPr id="99341" name="AutoShape 87"/>
          <p:cNvSpPr>
            <a:spLocks noChangeArrowheads="1"/>
          </p:cNvSpPr>
          <p:nvPr/>
        </p:nvSpPr>
        <p:spPr bwMode="auto">
          <a:xfrm rot="3017189">
            <a:off x="4630738" y="3187700"/>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2" name="AutoShape 88"/>
          <p:cNvSpPr>
            <a:spLocks noChangeArrowheads="1"/>
          </p:cNvSpPr>
          <p:nvPr/>
        </p:nvSpPr>
        <p:spPr bwMode="auto">
          <a:xfrm rot="-8985044">
            <a:off x="6991350" y="4398963"/>
            <a:ext cx="230188" cy="230187"/>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sp>
        <p:nvSpPr>
          <p:cNvPr id="99343" name="AutoShape 89"/>
          <p:cNvSpPr>
            <a:spLocks noChangeArrowheads="1"/>
          </p:cNvSpPr>
          <p:nvPr/>
        </p:nvSpPr>
        <p:spPr bwMode="auto">
          <a:xfrm rot="-5521271">
            <a:off x="5610225" y="5089525"/>
            <a:ext cx="230188" cy="230188"/>
          </a:xfrm>
          <a:prstGeom prst="triangle">
            <a:avLst>
              <a:gd name="adj" fmla="val 50000"/>
            </a:avLst>
          </a:prstGeom>
          <a:solidFill>
            <a:srgbClr val="7575D1"/>
          </a:solidFill>
          <a:ln w="12700">
            <a:solidFill>
              <a:srgbClr val="262673"/>
            </a:solidFill>
            <a:miter lim="800000"/>
            <a:headEnd/>
            <a:tailEnd/>
          </a:ln>
        </p:spPr>
        <p:txBody>
          <a:bodyPr wrap="none" anchor="ctr"/>
          <a:lstStyle/>
          <a:p>
            <a:pPr defTabSz="914400" fontAlgn="base">
              <a:spcBef>
                <a:spcPct val="0"/>
              </a:spcBef>
              <a:spcAft>
                <a:spcPct val="0"/>
              </a:spcAft>
            </a:pPr>
            <a:endParaRPr lang="en-US">
              <a:solidFill>
                <a:srgbClr val="000000"/>
              </a:solidFill>
              <a:latin typeface="Calisto MT"/>
              <a:ea typeface="ＭＳ Ｐゴシック" charset="0"/>
              <a:cs typeface="Arial" charset="0"/>
            </a:endParaRPr>
          </a:p>
        </p:txBody>
      </p:sp>
      <p:pic>
        <p:nvPicPr>
          <p:cNvPr id="99345" name="Picture 2" descr="Boy with notebook.jpg"/>
          <p:cNvPicPr>
            <a:picLocks noChangeAspect="1"/>
          </p:cNvPicPr>
          <p:nvPr/>
        </p:nvPicPr>
        <p:blipFill>
          <a:blip r:embed="rId3">
            <a:extLst>
              <a:ext uri="{28A0092B-C50C-407E-A947-70E740481C1C}">
                <a14:useLocalDpi xmlns:a14="http://schemas.microsoft.com/office/drawing/2010/main" val="0"/>
              </a:ext>
            </a:extLst>
          </a:blip>
          <a:srcRect l="3912" t="1457" b="22179"/>
          <a:stretch>
            <a:fillRect/>
          </a:stretch>
        </p:blipFill>
        <p:spPr bwMode="auto">
          <a:xfrm>
            <a:off x="577850" y="1165225"/>
            <a:ext cx="117475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346" name="Text Box 84"/>
          <p:cNvSpPr txBox="1">
            <a:spLocks noChangeArrowheads="1"/>
          </p:cNvSpPr>
          <p:nvPr/>
        </p:nvSpPr>
        <p:spPr bwMode="auto">
          <a:xfrm>
            <a:off x="400050" y="2786063"/>
            <a:ext cx="1530350" cy="238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r" defTabSz="914400" fontAlgn="base">
              <a:lnSpc>
                <a:spcPct val="120000"/>
              </a:lnSpc>
              <a:spcBef>
                <a:spcPts val="300"/>
              </a:spcBef>
              <a:spcAft>
                <a:spcPct val="0"/>
              </a:spcAft>
            </a:pPr>
            <a:r>
              <a:rPr lang="en-US" sz="1600" dirty="0">
                <a:solidFill>
                  <a:srgbClr val="000000"/>
                </a:solidFill>
              </a:rPr>
              <a:t>History,</a:t>
            </a:r>
          </a:p>
          <a:p>
            <a:pPr algn="r" defTabSz="914400" fontAlgn="base">
              <a:lnSpc>
                <a:spcPct val="120000"/>
              </a:lnSpc>
              <a:spcBef>
                <a:spcPts val="300"/>
              </a:spcBef>
              <a:spcAft>
                <a:spcPct val="0"/>
              </a:spcAft>
            </a:pPr>
            <a:r>
              <a:rPr lang="en-US" sz="1600" dirty="0">
                <a:solidFill>
                  <a:srgbClr val="000000"/>
                </a:solidFill>
              </a:rPr>
              <a:t>Strengths,</a:t>
            </a:r>
          </a:p>
          <a:p>
            <a:pPr algn="r" defTabSz="914400" fontAlgn="base">
              <a:lnSpc>
                <a:spcPct val="120000"/>
              </a:lnSpc>
              <a:spcBef>
                <a:spcPts val="300"/>
              </a:spcBef>
              <a:spcAft>
                <a:spcPct val="0"/>
              </a:spcAft>
            </a:pPr>
            <a:r>
              <a:rPr lang="en-US" sz="1600" dirty="0">
                <a:solidFill>
                  <a:srgbClr val="000000"/>
                </a:solidFill>
              </a:rPr>
              <a:t>Challenges,</a:t>
            </a:r>
          </a:p>
          <a:p>
            <a:pPr algn="r" defTabSz="914400" fontAlgn="base">
              <a:lnSpc>
                <a:spcPct val="120000"/>
              </a:lnSpc>
              <a:spcBef>
                <a:spcPts val="300"/>
              </a:spcBef>
              <a:spcAft>
                <a:spcPct val="0"/>
              </a:spcAft>
            </a:pPr>
            <a:r>
              <a:rPr lang="en-US" sz="1600" dirty="0">
                <a:solidFill>
                  <a:srgbClr val="000000"/>
                </a:solidFill>
              </a:rPr>
              <a:t>Metacognition,</a:t>
            </a:r>
          </a:p>
          <a:p>
            <a:pPr algn="r" defTabSz="914400" fontAlgn="base">
              <a:lnSpc>
                <a:spcPct val="120000"/>
              </a:lnSpc>
              <a:spcBef>
                <a:spcPts val="300"/>
              </a:spcBef>
              <a:spcAft>
                <a:spcPct val="0"/>
              </a:spcAft>
            </a:pPr>
            <a:r>
              <a:rPr lang="en-US" sz="1600" dirty="0">
                <a:solidFill>
                  <a:srgbClr val="000000"/>
                </a:solidFill>
              </a:rPr>
              <a:t>Knowledge,</a:t>
            </a:r>
          </a:p>
          <a:p>
            <a:pPr algn="r" defTabSz="914400" fontAlgn="base">
              <a:lnSpc>
                <a:spcPct val="120000"/>
              </a:lnSpc>
              <a:spcBef>
                <a:spcPts val="300"/>
              </a:spcBef>
              <a:spcAft>
                <a:spcPct val="0"/>
              </a:spcAft>
            </a:pPr>
            <a:r>
              <a:rPr lang="en-US" sz="1600" dirty="0">
                <a:solidFill>
                  <a:srgbClr val="000000"/>
                </a:solidFill>
              </a:rPr>
              <a:t>Beliefs,</a:t>
            </a:r>
          </a:p>
          <a:p>
            <a:pPr algn="r" defTabSz="914400" fontAlgn="base">
              <a:lnSpc>
                <a:spcPct val="120000"/>
              </a:lnSpc>
              <a:spcBef>
                <a:spcPts val="300"/>
              </a:spcBef>
              <a:spcAft>
                <a:spcPct val="0"/>
              </a:spcAft>
            </a:pPr>
            <a:r>
              <a:rPr lang="en-US" sz="1600" dirty="0">
                <a:solidFill>
                  <a:srgbClr val="000000"/>
                </a:solidFill>
              </a:rPr>
              <a:t>Agency </a:t>
            </a:r>
          </a:p>
        </p:txBody>
      </p:sp>
      <p:sp>
        <p:nvSpPr>
          <p:cNvPr id="5" name="Left-Right Arrow 4"/>
          <p:cNvSpPr/>
          <p:nvPr/>
        </p:nvSpPr>
        <p:spPr>
          <a:xfrm>
            <a:off x="1976438" y="3744913"/>
            <a:ext cx="657225" cy="404812"/>
          </a:xfrm>
          <a:prstGeom prst="leftRightArrow">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Calisto MT"/>
            </a:endParaRPr>
          </a:p>
        </p:txBody>
      </p:sp>
      <p:sp>
        <p:nvSpPr>
          <p:cNvPr id="99348" name="TextBox 5"/>
          <p:cNvSpPr txBox="1">
            <a:spLocks noChangeArrowheads="1"/>
          </p:cNvSpPr>
          <p:nvPr/>
        </p:nvSpPr>
        <p:spPr bwMode="auto">
          <a:xfrm>
            <a:off x="5940425" y="6308725"/>
            <a:ext cx="298608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defTabSz="914400" fontAlgn="base">
              <a:spcBef>
                <a:spcPct val="0"/>
              </a:spcBef>
              <a:spcAft>
                <a:spcPct val="0"/>
              </a:spcAft>
            </a:pPr>
            <a:r>
              <a:rPr lang="en-US" sz="1600" i="0">
                <a:solidFill>
                  <a:srgbClr val="000000"/>
                </a:solidFill>
              </a:rPr>
              <a:t>Butler, 2002; Butler et al., 2011</a:t>
            </a:r>
          </a:p>
        </p:txBody>
      </p:sp>
      <p:sp>
        <p:nvSpPr>
          <p:cNvPr id="22" name="Block Arc 21"/>
          <p:cNvSpPr/>
          <p:nvPr/>
        </p:nvSpPr>
        <p:spPr>
          <a:xfrm flipV="1">
            <a:off x="3298715" y="4858294"/>
            <a:ext cx="4615043" cy="1354320"/>
          </a:xfrm>
          <a:prstGeom prst="blockArc">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000000"/>
              </a:solidFill>
              <a:latin typeface="Calisto MT"/>
            </a:endParaRPr>
          </a:p>
        </p:txBody>
      </p:sp>
      <p:sp>
        <p:nvSpPr>
          <p:cNvPr id="23" name="TextBox 22"/>
          <p:cNvSpPr txBox="1">
            <a:spLocks noChangeArrowheads="1"/>
          </p:cNvSpPr>
          <p:nvPr/>
        </p:nvSpPr>
        <p:spPr bwMode="auto">
          <a:xfrm>
            <a:off x="4027009" y="5829191"/>
            <a:ext cx="3237685" cy="30777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defTabSz="914400" fontAlgn="base">
              <a:spcBef>
                <a:spcPct val="0"/>
              </a:spcBef>
              <a:spcAft>
                <a:spcPct val="0"/>
              </a:spcAft>
            </a:pPr>
            <a:r>
              <a:rPr lang="en-US" sz="1400" i="0" dirty="0">
                <a:solidFill>
                  <a:srgbClr val="000000"/>
                </a:solidFill>
              </a:rPr>
              <a:t>Emotions &amp; Motivation</a:t>
            </a:r>
          </a:p>
        </p:txBody>
      </p:sp>
      <p:sp>
        <p:nvSpPr>
          <p:cNvPr id="28" name="Right Arrow Callout 27"/>
          <p:cNvSpPr/>
          <p:nvPr/>
        </p:nvSpPr>
        <p:spPr>
          <a:xfrm rot="20271221" flipH="1">
            <a:off x="5872054" y="2665168"/>
            <a:ext cx="3009530" cy="1694031"/>
          </a:xfrm>
          <a:prstGeom prst="rightArrowCallout">
            <a:avLst>
              <a:gd name="adj1" fmla="val 25000"/>
              <a:gd name="adj2" fmla="val 25000"/>
              <a:gd name="adj3" fmla="val 25000"/>
              <a:gd name="adj4" fmla="val 77698"/>
            </a:avLst>
          </a:prstGeom>
          <a:gradFill rotWithShape="1">
            <a:gsLst>
              <a:gs pos="0">
                <a:srgbClr val="073779">
                  <a:shade val="30000"/>
                  <a:satMod val="130000"/>
                </a:srgbClr>
              </a:gs>
              <a:gs pos="80000">
                <a:srgbClr val="073779">
                  <a:shade val="93000"/>
                  <a:satMod val="130000"/>
                </a:srgbClr>
              </a:gs>
              <a:gs pos="100000">
                <a:srgbClr val="073779">
                  <a:shade val="94000"/>
                  <a:satMod val="135000"/>
                </a:srgbClr>
              </a:gs>
            </a:gsLst>
            <a:lin ang="14400000" scaled="1"/>
          </a:gra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support students to </a:t>
            </a:r>
            <a:r>
              <a:rPr lang="en-US" i="1" kern="0" dirty="0" smtClean="0">
                <a:solidFill>
                  <a:sysClr val="window" lastClr="FFFFFF"/>
                </a:solidFill>
                <a:latin typeface="Arial Rounded MT Bold"/>
                <a:ea typeface="ＭＳ Ｐゴシック" charset="0"/>
                <a:cs typeface="Arial" charset="0"/>
              </a:rPr>
              <a:t>learn how to </a:t>
            </a:r>
            <a:r>
              <a:rPr lang="en-US" kern="0" dirty="0" smtClean="0">
                <a:solidFill>
                  <a:sysClr val="window" lastClr="FFFFFF"/>
                </a:solidFill>
                <a:latin typeface="Arial Rounded MT Bold"/>
                <a:ea typeface="ＭＳ Ｐゴシック" charset="0"/>
                <a:cs typeface="Arial" charset="0"/>
              </a:rPr>
              <a:t>engage in intentional, strategic action?</a:t>
            </a:r>
          </a:p>
        </p:txBody>
      </p:sp>
      <p:sp>
        <p:nvSpPr>
          <p:cNvPr id="29" name="Right Arrow Callout 28"/>
          <p:cNvSpPr/>
          <p:nvPr/>
        </p:nvSpPr>
        <p:spPr>
          <a:xfrm>
            <a:off x="230247" y="5451475"/>
            <a:ext cx="5541898" cy="991555"/>
          </a:xfrm>
          <a:prstGeom prst="rightArrowCallout">
            <a:avLst>
              <a:gd name="adj1" fmla="val 25000"/>
              <a:gd name="adj2" fmla="val 25000"/>
              <a:gd name="adj3" fmla="val 25000"/>
              <a:gd name="adj4" fmla="val 81308"/>
            </a:avLst>
          </a:prstGeom>
          <a:solidFill>
            <a:srgbClr val="B523B4">
              <a:lumMod val="75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help students understand and navigate their emotions and motivation in the service of learning?</a:t>
            </a:r>
            <a:endParaRPr lang="en-US" kern="0" dirty="0">
              <a:solidFill>
                <a:sysClr val="window" lastClr="FFFFFF"/>
              </a:solidFill>
              <a:latin typeface="Arial Rounded MT Bold"/>
              <a:ea typeface="ＭＳ Ｐゴシック" charset="0"/>
              <a:cs typeface="Arial" charset="0"/>
            </a:endParaRPr>
          </a:p>
        </p:txBody>
      </p:sp>
      <p:sp>
        <p:nvSpPr>
          <p:cNvPr id="35" name="Left Arrow Callout 34"/>
          <p:cNvSpPr/>
          <p:nvPr/>
        </p:nvSpPr>
        <p:spPr>
          <a:xfrm rot="20673569">
            <a:off x="1213154" y="3221285"/>
            <a:ext cx="3000762" cy="1680439"/>
          </a:xfrm>
          <a:prstGeom prst="leftArrowCallout">
            <a:avLst>
              <a:gd name="adj1" fmla="val 25000"/>
              <a:gd name="adj2" fmla="val 25000"/>
              <a:gd name="adj3" fmla="val 25000"/>
              <a:gd name="adj4" fmla="val 71232"/>
            </a:avLst>
          </a:prstGeom>
          <a:solidFill>
            <a:srgbClr val="1782BF">
              <a:lumMod val="50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What do students bring to contexts that influences learning?</a:t>
            </a:r>
            <a:endParaRPr lang="en-US" kern="0" dirty="0">
              <a:solidFill>
                <a:sysClr val="window" lastClr="FFFFFF"/>
              </a:solidFill>
              <a:latin typeface="Arial Rounded MT Bold"/>
              <a:ea typeface="ＭＳ Ｐゴシック" charset="0"/>
              <a:cs typeface="Arial" charset="0"/>
            </a:endParaRPr>
          </a:p>
        </p:txBody>
      </p:sp>
      <p:sp>
        <p:nvSpPr>
          <p:cNvPr id="36" name="Down Arrow Callout 35"/>
          <p:cNvSpPr/>
          <p:nvPr/>
        </p:nvSpPr>
        <p:spPr>
          <a:xfrm rot="1189112">
            <a:off x="5055669" y="454608"/>
            <a:ext cx="3075929" cy="1691408"/>
          </a:xfrm>
          <a:prstGeom prst="downArrowCallout">
            <a:avLst/>
          </a:prstGeom>
          <a:solidFill>
            <a:srgbClr val="B523B4">
              <a:lumMod val="50000"/>
            </a:srgbClr>
          </a:solidFill>
          <a:ln w="12700" cap="flat" cmpd="sng" algn="ctr">
            <a:solidFill>
              <a:srgbClr val="B523B4">
                <a:lumMod val="50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design activities, supports, and assessment to foster rich forms of learning?</a:t>
            </a:r>
            <a:endParaRPr lang="en-US" kern="0" dirty="0">
              <a:solidFill>
                <a:sysClr val="window" lastClr="FFFFFF"/>
              </a:solidFill>
              <a:latin typeface="Arial Rounded MT Bold"/>
              <a:ea typeface="ＭＳ Ｐゴシック" charset="0"/>
              <a:cs typeface="Arial" charset="0"/>
            </a:endParaRPr>
          </a:p>
        </p:txBody>
      </p:sp>
      <p:sp>
        <p:nvSpPr>
          <p:cNvPr id="37" name="Right Arrow Callout 36"/>
          <p:cNvSpPr/>
          <p:nvPr/>
        </p:nvSpPr>
        <p:spPr>
          <a:xfrm rot="247506">
            <a:off x="657062" y="692361"/>
            <a:ext cx="3830660" cy="2086142"/>
          </a:xfrm>
          <a:prstGeom prst="rightArrowCallout">
            <a:avLst>
              <a:gd name="adj1" fmla="val 25000"/>
              <a:gd name="adj2" fmla="val 25000"/>
              <a:gd name="adj3" fmla="val 25000"/>
              <a:gd name="adj4" fmla="val 64397"/>
            </a:avLst>
          </a:prstGeom>
          <a:solidFill>
            <a:srgbClr val="B523B4">
              <a:lumMod val="75000"/>
            </a:srgbClr>
          </a:solidFill>
          <a:ln w="12700" cap="flat" cmpd="sng" algn="ctr">
            <a:solidFill>
              <a:srgbClr val="073779">
                <a:shade val="95000"/>
                <a:satMod val="105000"/>
              </a:srgbClr>
            </a:solidFill>
            <a:prstDash val="solid"/>
          </a:ln>
          <a:effectLst>
            <a:outerShdw blurRad="88900" dist="63500" dir="3000000" algn="br" rotWithShape="0">
              <a:srgbClr val="000000">
                <a:alpha val="35000"/>
              </a:srgbClr>
            </a:outerShdw>
          </a:effectLst>
        </p:spPr>
        <p:txBody>
          <a:bodyPr rtlCol="0" anchor="ctr"/>
          <a:lstStyle/>
          <a:p>
            <a:pPr algn="ctr" defTabSz="914400" fontAlgn="base">
              <a:spcBef>
                <a:spcPct val="0"/>
              </a:spcBef>
              <a:spcAft>
                <a:spcPct val="0"/>
              </a:spcAft>
              <a:defRPr/>
            </a:pPr>
            <a:r>
              <a:rPr lang="en-US" kern="0" dirty="0" smtClean="0">
                <a:solidFill>
                  <a:sysClr val="window" lastClr="FFFFFF"/>
                </a:solidFill>
                <a:latin typeface="Arial Rounded MT Bold"/>
                <a:ea typeface="ＭＳ Ｐゴシック" charset="0"/>
                <a:cs typeface="Arial" charset="0"/>
              </a:rPr>
              <a:t>How can we create inclusive environments in which students feel they belong, are engaged, and know how to learn?</a:t>
            </a:r>
            <a:endParaRPr lang="en-US" kern="0" dirty="0">
              <a:solidFill>
                <a:sysClr val="window" lastClr="FFFFFF"/>
              </a:solidFill>
              <a:latin typeface="Arial Rounded MT Bold"/>
              <a:ea typeface="ＭＳ Ｐゴシック" charset="0"/>
              <a:cs typeface="Arial" charset="0"/>
            </a:endParaRPr>
          </a:p>
        </p:txBody>
      </p:sp>
    </p:spTree>
    <p:extLst>
      <p:ext uri="{BB962C8B-B14F-4D97-AF65-F5344CB8AC3E}">
        <p14:creationId xmlns:p14="http://schemas.microsoft.com/office/powerpoint/2010/main" val="33883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1000" fill="hold"/>
                                        <p:tgtEl>
                                          <p:spTgt spid="37"/>
                                        </p:tgtEl>
                                        <p:attrNameLst>
                                          <p:attrName>ppt_w</p:attrName>
                                        </p:attrNameLst>
                                      </p:cBhvr>
                                      <p:tavLst>
                                        <p:tav tm="0">
                                          <p:val>
                                            <p:fltVal val="0"/>
                                          </p:val>
                                        </p:tav>
                                        <p:tav tm="100000">
                                          <p:val>
                                            <p:strVal val="#ppt_w"/>
                                          </p:val>
                                        </p:tav>
                                      </p:tavLst>
                                    </p:anim>
                                    <p:anim calcmode="lin" valueType="num">
                                      <p:cBhvr>
                                        <p:cTn id="16" dur="1000" fill="hold"/>
                                        <p:tgtEl>
                                          <p:spTgt spid="37"/>
                                        </p:tgtEl>
                                        <p:attrNameLst>
                                          <p:attrName>ppt_h</p:attrName>
                                        </p:attrNameLst>
                                      </p:cBhvr>
                                      <p:tavLst>
                                        <p:tav tm="0">
                                          <p:val>
                                            <p:fltVal val="0"/>
                                          </p:val>
                                        </p:tav>
                                        <p:tav tm="100000">
                                          <p:val>
                                            <p:strVal val="#ppt_h"/>
                                          </p:val>
                                        </p:tav>
                                      </p:tavLst>
                                    </p:anim>
                                    <p:anim calcmode="lin" valueType="num">
                                      <p:cBhvr>
                                        <p:cTn id="17"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1000" fill="hold"/>
                                        <p:tgtEl>
                                          <p:spTgt spid="36"/>
                                        </p:tgtEl>
                                        <p:attrNameLst>
                                          <p:attrName>ppt_w</p:attrName>
                                        </p:attrNameLst>
                                      </p:cBhvr>
                                      <p:tavLst>
                                        <p:tav tm="0">
                                          <p:val>
                                            <p:fltVal val="0"/>
                                          </p:val>
                                        </p:tav>
                                        <p:tav tm="100000">
                                          <p:val>
                                            <p:strVal val="#ppt_w"/>
                                          </p:val>
                                        </p:tav>
                                      </p:tavLst>
                                    </p:anim>
                                    <p:anim calcmode="lin" valueType="num">
                                      <p:cBhvr>
                                        <p:cTn id="24" dur="1000" fill="hold"/>
                                        <p:tgtEl>
                                          <p:spTgt spid="36"/>
                                        </p:tgtEl>
                                        <p:attrNameLst>
                                          <p:attrName>ppt_h</p:attrName>
                                        </p:attrNameLst>
                                      </p:cBhvr>
                                      <p:tavLst>
                                        <p:tav tm="0">
                                          <p:val>
                                            <p:fltVal val="0"/>
                                          </p:val>
                                        </p:tav>
                                        <p:tav tm="100000">
                                          <p:val>
                                            <p:strVal val="#ppt_h"/>
                                          </p:val>
                                        </p:tav>
                                      </p:tavLst>
                                    </p:anim>
                                    <p:anim calcmode="lin" valueType="num">
                                      <p:cBhvr>
                                        <p:cTn id="25"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5" grpId="0" animBg="1"/>
      <p:bldP spid="36" grpId="0" animBg="1"/>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924050"/>
          </a:xfrm>
        </p:spPr>
        <p:txBody>
          <a:bodyPr/>
          <a:lstStyle/>
          <a:p>
            <a:r>
              <a:rPr lang="en-US" dirty="0" smtClean="0"/>
              <a:t>What Can You Do Tomorrow?</a:t>
            </a:r>
            <a:endParaRPr lang="en-US" dirty="0"/>
          </a:p>
        </p:txBody>
      </p:sp>
      <p:sp>
        <p:nvSpPr>
          <p:cNvPr id="3" name="TextBox 2"/>
          <p:cNvSpPr txBox="1"/>
          <p:nvPr/>
        </p:nvSpPr>
        <p:spPr>
          <a:xfrm>
            <a:off x="914400" y="3783308"/>
            <a:ext cx="3608812" cy="1569660"/>
          </a:xfrm>
          <a:prstGeom prst="rect">
            <a:avLst/>
          </a:prstGeom>
          <a:noFill/>
        </p:spPr>
        <p:txBody>
          <a:bodyPr wrap="square" rtlCol="0">
            <a:spAutoFit/>
          </a:bodyPr>
          <a:lstStyle/>
          <a:p>
            <a:r>
              <a:rPr lang="en-US" sz="3200" dirty="0" smtClean="0">
                <a:solidFill>
                  <a:schemeClr val="bg2">
                    <a:lumMod val="50000"/>
                  </a:schemeClr>
                </a:solidFill>
              </a:rPr>
              <a:t>Shifting Day-to-Day Language to Foster SRL</a:t>
            </a:r>
            <a:endParaRPr lang="en-US" sz="3200" dirty="0">
              <a:solidFill>
                <a:schemeClr val="bg2">
                  <a:lumMod val="50000"/>
                </a:schemeClr>
              </a:solidFill>
            </a:endParaRPr>
          </a:p>
        </p:txBody>
      </p:sp>
      <p:pic>
        <p:nvPicPr>
          <p:cNvPr id="4" name="Picture 3"/>
          <p:cNvPicPr>
            <a:picLocks noChangeAspect="1"/>
          </p:cNvPicPr>
          <p:nvPr/>
        </p:nvPicPr>
        <p:blipFill>
          <a:blip r:embed="rId3"/>
          <a:stretch>
            <a:fillRect/>
          </a:stretch>
        </p:blipFill>
        <p:spPr>
          <a:xfrm>
            <a:off x="4711396" y="3550965"/>
            <a:ext cx="3352800" cy="1917700"/>
          </a:xfrm>
          <a:prstGeom prst="rect">
            <a:avLst/>
          </a:prstGeom>
        </p:spPr>
      </p:pic>
    </p:spTree>
    <p:extLst>
      <p:ext uri="{BB962C8B-B14F-4D97-AF65-F5344CB8AC3E}">
        <p14:creationId xmlns:p14="http://schemas.microsoft.com/office/powerpoint/2010/main" val="1407627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71" y="187911"/>
            <a:ext cx="8466918" cy="1339850"/>
          </a:xfrm>
        </p:spPr>
        <p:txBody>
          <a:bodyPr>
            <a:normAutofit/>
          </a:bodyPr>
          <a:lstStyle/>
          <a:p>
            <a:r>
              <a:rPr lang="en-US" sz="3600" dirty="0" smtClean="0"/>
              <a:t>Day-to-Day Language in Classrooms</a:t>
            </a:r>
            <a:endParaRPr lang="en-US" sz="3600" dirty="0"/>
          </a:p>
        </p:txBody>
      </p:sp>
      <p:sp>
        <p:nvSpPr>
          <p:cNvPr id="6" name="Rounded Rectangular Callout 5"/>
          <p:cNvSpPr/>
          <p:nvPr/>
        </p:nvSpPr>
        <p:spPr>
          <a:xfrm>
            <a:off x="1572940" y="2306569"/>
            <a:ext cx="5832648" cy="1929810"/>
          </a:xfrm>
          <a:prstGeom prst="wedgeRoundRectCallout">
            <a:avLst>
              <a:gd name="adj1" fmla="val -34103"/>
              <a:gd name="adj2" fmla="val 66793"/>
              <a:gd name="adj3" fmla="val 16667"/>
            </a:avLst>
          </a:prstGeom>
          <a:blipFill rotWithShape="1">
            <a:blip r:embed="rId2"/>
            <a:stretch>
              <a:fillRect/>
            </a:stretch>
          </a:blipFill>
          <a:ln>
            <a:solidFill>
              <a:srgbClr val="B9A48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2"/>
          <p:cNvSpPr txBox="1">
            <a:spLocks/>
          </p:cNvSpPr>
          <p:nvPr/>
        </p:nvSpPr>
        <p:spPr>
          <a:xfrm>
            <a:off x="1860972" y="2046534"/>
            <a:ext cx="6400800" cy="2286000"/>
          </a:xfrm>
          <a:prstGeom prst="rect">
            <a:avLst/>
          </a:prstGeom>
          <a:ln>
            <a:noFill/>
          </a:ln>
          <a:effectLst/>
        </p:spPr>
        <p:txBody>
          <a:bodyPr vert="horz" lIns="91440" tIns="45720" rIns="91440" bIns="45720" rtlCol="0" anchor="ctr">
            <a:normAutofit/>
            <a:scene3d>
              <a:camera prst="orthographicFront"/>
              <a:lightRig rig="freezing" dir="t">
                <a:rot lat="0" lon="0" rev="5640000"/>
              </a:lightRig>
            </a:scene3d>
            <a:sp3d prstMaterial="flat">
              <a:contourClr>
                <a:schemeClr val="tx2"/>
              </a:contourClr>
            </a:sp3d>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algn="l"/>
            <a:r>
              <a:rPr lang="en-US" sz="5300" dirty="0" smtClean="0">
                <a:solidFill>
                  <a:schemeClr val="bg1"/>
                </a:solidFill>
                <a:latin typeface="Chalkduster"/>
                <a:cs typeface="Chalkduster"/>
              </a:rPr>
              <a:t>What we say matters.</a:t>
            </a:r>
            <a:endParaRPr lang="en-US" sz="5300" dirty="0">
              <a:solidFill>
                <a:schemeClr val="bg1"/>
              </a:solidFill>
            </a:endParaRPr>
          </a:p>
        </p:txBody>
      </p:sp>
      <p:pic>
        <p:nvPicPr>
          <p:cNvPr id="9" name="Picture 8" descr="silhouette_man_presentat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892" y="4466809"/>
            <a:ext cx="1800200" cy="1800200"/>
          </a:xfrm>
          <a:prstGeom prst="rect">
            <a:avLst/>
          </a:prstGeom>
        </p:spPr>
      </p:pic>
    </p:spTree>
    <p:extLst>
      <p:ext uri="{BB962C8B-B14F-4D97-AF65-F5344CB8AC3E}">
        <p14:creationId xmlns:p14="http://schemas.microsoft.com/office/powerpoint/2010/main" val="6555092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srgbClr val="FFFFFF"/>
              </a:solidFill>
              <a:latin typeface="Calisto MT"/>
            </a:endParaRPr>
          </a:p>
        </p:txBody>
      </p:sp>
      <p:sp>
        <p:nvSpPr>
          <p:cNvPr id="2" name="Title 1"/>
          <p:cNvSpPr>
            <a:spLocks noGrp="1"/>
          </p:cNvSpPr>
          <p:nvPr>
            <p:ph type="title"/>
          </p:nvPr>
        </p:nvSpPr>
        <p:spPr>
          <a:xfrm>
            <a:off x="369071" y="-92800"/>
            <a:ext cx="8466918" cy="1052920"/>
          </a:xfrm>
        </p:spPr>
        <p:txBody>
          <a:bodyPr>
            <a:normAutofit/>
          </a:bodyPr>
          <a:lstStyle/>
          <a:p>
            <a:r>
              <a:rPr lang="en-US" sz="4200" dirty="0" smtClean="0"/>
              <a:t>Strategic Questioning</a:t>
            </a:r>
            <a:endParaRPr lang="en-US" sz="4200" dirty="0"/>
          </a:p>
        </p:txBody>
      </p:sp>
      <p:pic>
        <p:nvPicPr>
          <p:cNvPr id="4" name="Picture 3"/>
          <p:cNvPicPr>
            <a:picLocks noChangeAspect="1"/>
          </p:cNvPicPr>
          <p:nvPr/>
        </p:nvPicPr>
        <p:blipFill>
          <a:blip r:embed="rId3"/>
          <a:stretch>
            <a:fillRect/>
          </a:stretch>
        </p:blipFill>
        <p:spPr>
          <a:xfrm>
            <a:off x="186444" y="960120"/>
            <a:ext cx="8755380" cy="5897880"/>
          </a:xfrm>
          <a:prstGeom prst="rect">
            <a:avLst/>
          </a:prstGeom>
        </p:spPr>
      </p:pic>
    </p:spTree>
    <p:extLst>
      <p:ext uri="{BB962C8B-B14F-4D97-AF65-F5344CB8AC3E}">
        <p14:creationId xmlns:p14="http://schemas.microsoft.com/office/powerpoint/2010/main" val="40162863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defTabSz="914400" eaLnBrk="0" fontAlgn="base" hangingPunct="0">
              <a:spcBef>
                <a:spcPct val="0"/>
              </a:spcBef>
              <a:spcAft>
                <a:spcPct val="0"/>
              </a:spcAft>
            </a:pPr>
            <a:endParaRPr lang="en-US" sz="2400" smtClean="0">
              <a:solidFill>
                <a:srgbClr val="000000"/>
              </a:solidFill>
              <a:latin typeface="Arial" charset="0"/>
              <a:ea typeface="ＭＳ Ｐゴシック" charset="0"/>
              <a:cs typeface="ＭＳ Ｐゴシック" charset="0"/>
            </a:endParaRPr>
          </a:p>
        </p:txBody>
      </p:sp>
      <p:sp>
        <p:nvSpPr>
          <p:cNvPr id="2" name="Title 1"/>
          <p:cNvSpPr>
            <a:spLocks noGrp="1"/>
          </p:cNvSpPr>
          <p:nvPr>
            <p:ph type="title"/>
          </p:nvPr>
        </p:nvSpPr>
        <p:spPr>
          <a:xfrm>
            <a:off x="900113" y="-93592"/>
            <a:ext cx="7345362" cy="1339850"/>
          </a:xfrm>
        </p:spPr>
        <p:txBody>
          <a:bodyPr>
            <a:normAutofit/>
          </a:bodyPr>
          <a:lstStyle/>
          <a:p>
            <a:r>
              <a:rPr lang="en-US" sz="4000" dirty="0" smtClean="0"/>
              <a:t>Using Strategic Questioning</a:t>
            </a:r>
            <a:r>
              <a:rPr lang="en-US" dirty="0" smtClean="0"/>
              <a:t/>
            </a:r>
            <a:br>
              <a:rPr lang="en-US" dirty="0" smtClean="0"/>
            </a:br>
            <a:r>
              <a:rPr lang="en-US" sz="2700" dirty="0" smtClean="0"/>
              <a:t>by Amy </a:t>
            </a:r>
            <a:r>
              <a:rPr lang="en-US" sz="2700" dirty="0" err="1" smtClean="0"/>
              <a:t>Semple</a:t>
            </a:r>
            <a:r>
              <a:rPr lang="en-US" sz="2700" dirty="0" smtClean="0"/>
              <a:t> (Delta School District)</a:t>
            </a:r>
            <a:endParaRPr lang="en-US" sz="2700" dirty="0"/>
          </a:p>
        </p:txBody>
      </p:sp>
      <p:sp>
        <p:nvSpPr>
          <p:cNvPr id="3" name="Content Placeholder 2"/>
          <p:cNvSpPr>
            <a:spLocks noGrp="1"/>
          </p:cNvSpPr>
          <p:nvPr>
            <p:ph idx="1"/>
          </p:nvPr>
        </p:nvSpPr>
        <p:spPr>
          <a:xfrm>
            <a:off x="472907" y="1445567"/>
            <a:ext cx="8255609" cy="4133594"/>
          </a:xfrm>
        </p:spPr>
        <p:txBody>
          <a:bodyPr>
            <a:noAutofit/>
          </a:bodyPr>
          <a:lstStyle/>
          <a:p>
            <a:pPr marL="0" indent="0">
              <a:buNone/>
            </a:pPr>
            <a:r>
              <a:rPr lang="en-US" sz="1800" dirty="0" smtClean="0"/>
              <a:t>It </a:t>
            </a:r>
            <a:r>
              <a:rPr lang="en-US" sz="1800" dirty="0"/>
              <a:t>is recess time. The children are asked to put their coats on and line up. This routine has been the same since September. Every single day, Alex (pseudonym) does not do this. He wanders around the classroom and rarely even has his coat in his hands.</a:t>
            </a:r>
            <a:endParaRPr lang="en-CA" sz="1800" dirty="0"/>
          </a:p>
          <a:p>
            <a:pPr marL="0" indent="0">
              <a:buNone/>
            </a:pPr>
            <a:r>
              <a:rPr lang="en-US" sz="1800" dirty="0" smtClean="0"/>
              <a:t>In </a:t>
            </a:r>
            <a:r>
              <a:rPr lang="en-US" sz="1800" dirty="0"/>
              <a:t>the past, I would always ask him to put his coat on. Since all I have learned, I decided to change my language; I now ask him what his job is. He always knows the correct answer. For this example, his answer would be, “I should put on my coat and line up.” Once he offers that information, he will go, get his coat, and ask for help to put it on.</a:t>
            </a:r>
            <a:endParaRPr lang="en-CA" sz="1800" dirty="0"/>
          </a:p>
          <a:p>
            <a:pPr marL="0" indent="0">
              <a:buNone/>
            </a:pPr>
            <a:r>
              <a:rPr lang="en-US" sz="1800" dirty="0" smtClean="0"/>
              <a:t>I </a:t>
            </a:r>
            <a:r>
              <a:rPr lang="en-US" sz="1800" dirty="0"/>
              <a:t>have found that this slight change in my language has created a powerful shift! The children (including Alex) are starting to take ownership over what they are supposed to be doing (rather than relying on having the information repeated over and over again). Alex is very capable of following the directions but constantly relies on adults to help </a:t>
            </a:r>
            <a:r>
              <a:rPr lang="en-US" sz="1800" dirty="0" smtClean="0"/>
              <a:t>him</a:t>
            </a:r>
            <a:endParaRPr lang="en-CA" sz="1800" dirty="0"/>
          </a:p>
        </p:txBody>
      </p:sp>
      <p:sp>
        <p:nvSpPr>
          <p:cNvPr id="4" name="TextBox 3"/>
          <p:cNvSpPr txBox="1"/>
          <p:nvPr/>
        </p:nvSpPr>
        <p:spPr>
          <a:xfrm>
            <a:off x="3602593" y="6250187"/>
            <a:ext cx="5125923" cy="369332"/>
          </a:xfrm>
          <a:prstGeom prst="rect">
            <a:avLst/>
          </a:prstGeom>
          <a:noFill/>
        </p:spPr>
        <p:txBody>
          <a:bodyPr wrap="none" rtlCol="0">
            <a:spAutoFit/>
          </a:bodyPr>
          <a:lstStyle/>
          <a:p>
            <a:r>
              <a:rPr lang="en-US" dirty="0" smtClean="0"/>
              <a:t>From Butler, </a:t>
            </a:r>
            <a:r>
              <a:rPr lang="en-US" dirty="0" err="1" smtClean="0"/>
              <a:t>Schnellert</a:t>
            </a:r>
            <a:r>
              <a:rPr lang="en-US" dirty="0" smtClean="0"/>
              <a:t>, &amp; Perry (2016), Chapter 8</a:t>
            </a:r>
            <a:endParaRPr lang="en-US" dirty="0"/>
          </a:p>
        </p:txBody>
      </p:sp>
    </p:spTree>
    <p:extLst>
      <p:ext uri="{BB962C8B-B14F-4D97-AF65-F5344CB8AC3E}">
        <p14:creationId xmlns:p14="http://schemas.microsoft.com/office/powerpoint/2010/main" val="1238978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Reflection</a:t>
            </a:r>
            <a:endParaRPr lang="en-US" dirty="0"/>
          </a:p>
        </p:txBody>
      </p:sp>
      <p:pic>
        <p:nvPicPr>
          <p:cNvPr id="4" name="Content Placeholder 3"/>
          <p:cNvPicPr>
            <a:picLocks noGrp="1" noChangeAspect="1"/>
          </p:cNvPicPr>
          <p:nvPr>
            <p:ph idx="1"/>
          </p:nvPr>
        </p:nvPicPr>
        <p:blipFill rotWithShape="1">
          <a:blip r:embed="rId2"/>
          <a:srcRect l="23603" r="13797"/>
          <a:stretch/>
        </p:blipFill>
        <p:spPr>
          <a:xfrm>
            <a:off x="4848754" y="2133601"/>
            <a:ext cx="3439055" cy="3931920"/>
          </a:xfrm>
        </p:spPr>
      </p:pic>
      <p:sp>
        <p:nvSpPr>
          <p:cNvPr id="5" name="TextBox 4"/>
          <p:cNvSpPr txBox="1"/>
          <p:nvPr/>
        </p:nvSpPr>
        <p:spPr>
          <a:xfrm>
            <a:off x="900113" y="2445834"/>
            <a:ext cx="3185053" cy="3046988"/>
          </a:xfrm>
          <a:prstGeom prst="rect">
            <a:avLst/>
          </a:prstGeom>
          <a:noFill/>
        </p:spPr>
        <p:txBody>
          <a:bodyPr wrap="square" rtlCol="0">
            <a:spAutoFit/>
          </a:bodyPr>
          <a:lstStyle/>
          <a:p>
            <a:r>
              <a:rPr lang="en-US" sz="3200" dirty="0" smtClean="0"/>
              <a:t>How could you use strategic questions to foster metacognition and SRL?</a:t>
            </a:r>
            <a:endParaRPr lang="en-US" sz="3200" dirty="0"/>
          </a:p>
        </p:txBody>
      </p:sp>
    </p:spTree>
    <p:extLst>
      <p:ext uri="{BB962C8B-B14F-4D97-AF65-F5344CB8AC3E}">
        <p14:creationId xmlns:p14="http://schemas.microsoft.com/office/powerpoint/2010/main" val="1061403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854" y="2979183"/>
            <a:ext cx="7571621" cy="2922336"/>
          </a:xfrm>
          <a:prstGeom prst="rect">
            <a:avLst/>
          </a:prstGeom>
          <a:solidFill>
            <a:schemeClr val="bg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Where Might You Focus?</a:t>
            </a:r>
            <a:endParaRPr lang="en-US" dirty="0"/>
          </a:p>
        </p:txBody>
      </p:sp>
      <p:sp>
        <p:nvSpPr>
          <p:cNvPr id="3" name="Content Placeholder 2"/>
          <p:cNvSpPr>
            <a:spLocks noGrp="1"/>
          </p:cNvSpPr>
          <p:nvPr>
            <p:ph idx="1"/>
          </p:nvPr>
        </p:nvSpPr>
        <p:spPr>
          <a:xfrm>
            <a:off x="505390" y="1904820"/>
            <a:ext cx="8131364" cy="3996699"/>
          </a:xfrm>
        </p:spPr>
        <p:txBody>
          <a:bodyPr>
            <a:noAutofit/>
          </a:bodyPr>
          <a:lstStyle/>
          <a:p>
            <a:pPr marL="0" indent="0">
              <a:buNone/>
            </a:pPr>
            <a:r>
              <a:rPr lang="en-US" sz="2800" dirty="0" smtClean="0"/>
              <a:t>As we close today, think about where you might want to focus in the coming year</a:t>
            </a:r>
          </a:p>
          <a:p>
            <a:pPr marL="465138" lvl="2" indent="0">
              <a:spcBef>
                <a:spcPts val="4000"/>
              </a:spcBef>
              <a:buNone/>
            </a:pPr>
            <a:r>
              <a:rPr lang="en-US" sz="2600" dirty="0"/>
              <a:t>What </a:t>
            </a:r>
            <a:r>
              <a:rPr lang="en-US" sz="2600" dirty="0" smtClean="0"/>
              <a:t>have you been seeing in practice?</a:t>
            </a:r>
            <a:endParaRPr lang="en-US" sz="2600" dirty="0"/>
          </a:p>
          <a:p>
            <a:pPr marL="465138" lvl="2" indent="0">
              <a:spcBef>
                <a:spcPts val="1800"/>
              </a:spcBef>
              <a:buNone/>
            </a:pPr>
            <a:r>
              <a:rPr lang="en-US" sz="2600" dirty="0"/>
              <a:t>What </a:t>
            </a:r>
            <a:r>
              <a:rPr lang="en-US" sz="2600" dirty="0" smtClean="0"/>
              <a:t>have you tried or are you thinking of trying?</a:t>
            </a:r>
            <a:endParaRPr lang="en-US" sz="2600" dirty="0"/>
          </a:p>
          <a:p>
            <a:pPr marL="465138" lvl="2" indent="0">
              <a:spcBef>
                <a:spcPts val="1800"/>
              </a:spcBef>
              <a:buNone/>
            </a:pPr>
            <a:r>
              <a:rPr lang="en-US" sz="2600" dirty="0"/>
              <a:t>What </a:t>
            </a:r>
            <a:r>
              <a:rPr lang="en-US" sz="2600" dirty="0" smtClean="0"/>
              <a:t>will you do between now and our next meeting?</a:t>
            </a:r>
            <a:endParaRPr lang="en-US" sz="2600" dirty="0"/>
          </a:p>
          <a:p>
            <a:pPr marL="0" indent="0">
              <a:buNone/>
            </a:pPr>
            <a:endParaRPr lang="en-US" sz="2800" dirty="0"/>
          </a:p>
        </p:txBody>
      </p:sp>
    </p:spTree>
    <p:extLst>
      <p:ext uri="{BB962C8B-B14F-4D97-AF65-F5344CB8AC3E}">
        <p14:creationId xmlns:p14="http://schemas.microsoft.com/office/powerpoint/2010/main" val="345194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 for Our November Meeting</a:t>
            </a:r>
            <a:endParaRPr lang="en-US" dirty="0"/>
          </a:p>
        </p:txBody>
      </p:sp>
      <p:sp>
        <p:nvSpPr>
          <p:cNvPr id="3" name="Content Placeholder 2"/>
          <p:cNvSpPr>
            <a:spLocks noGrp="1"/>
          </p:cNvSpPr>
          <p:nvPr>
            <p:ph idx="1"/>
          </p:nvPr>
        </p:nvSpPr>
        <p:spPr>
          <a:xfrm>
            <a:off x="900113" y="1888812"/>
            <a:ext cx="7345363" cy="4325724"/>
          </a:xfrm>
        </p:spPr>
        <p:txBody>
          <a:bodyPr>
            <a:normAutofit fontScale="92500" lnSpcReduction="10000"/>
          </a:bodyPr>
          <a:lstStyle/>
          <a:p>
            <a:pPr marL="0" indent="0">
              <a:buNone/>
            </a:pPr>
            <a:r>
              <a:rPr lang="en-US" sz="3600" dirty="0" smtClean="0"/>
              <a:t>Sharing</a:t>
            </a:r>
          </a:p>
          <a:p>
            <a:pPr marL="465138" lvl="2" indent="0">
              <a:buNone/>
            </a:pPr>
            <a:r>
              <a:rPr lang="en-US" sz="2800" dirty="0" smtClean="0"/>
              <a:t>What are you trying?</a:t>
            </a:r>
          </a:p>
          <a:p>
            <a:pPr marL="465138" lvl="2" indent="0">
              <a:buNone/>
            </a:pPr>
            <a:r>
              <a:rPr lang="en-US" sz="2800" dirty="0" smtClean="0"/>
              <a:t>How is it going?</a:t>
            </a:r>
          </a:p>
          <a:p>
            <a:pPr marL="0" indent="0">
              <a:buNone/>
            </a:pPr>
            <a:r>
              <a:rPr lang="en-US" sz="3600" dirty="0" smtClean="0"/>
              <a:t>Resources (Next Time)</a:t>
            </a:r>
            <a:endParaRPr lang="en-US" sz="3600" dirty="0"/>
          </a:p>
          <a:p>
            <a:pPr marL="465138" lvl="2" indent="0">
              <a:buNone/>
            </a:pPr>
            <a:r>
              <a:rPr lang="en-US" sz="2800" dirty="0"/>
              <a:t>Inspirational </a:t>
            </a:r>
            <a:r>
              <a:rPr lang="en-US" sz="2800" dirty="0" smtClean="0"/>
              <a:t>Examples</a:t>
            </a:r>
          </a:p>
          <a:p>
            <a:pPr marL="465138" lvl="2" indent="0">
              <a:buNone/>
            </a:pPr>
            <a:r>
              <a:rPr lang="en-US" sz="2800" dirty="0" smtClean="0"/>
              <a:t>Chapter Discussions</a:t>
            </a:r>
          </a:p>
          <a:p>
            <a:pPr marL="0" indent="0">
              <a:buNone/>
            </a:pPr>
            <a:r>
              <a:rPr lang="en-US" sz="3600" dirty="0" smtClean="0"/>
              <a:t>Work Time</a:t>
            </a:r>
            <a:endParaRPr lang="en-US" sz="3600" dirty="0"/>
          </a:p>
          <a:p>
            <a:pPr marL="465138" lvl="2" indent="0">
              <a:buNone/>
            </a:pPr>
            <a:r>
              <a:rPr lang="en-US" sz="2800" dirty="0"/>
              <a:t>What </a:t>
            </a:r>
            <a:r>
              <a:rPr lang="en-US" sz="2800" dirty="0" smtClean="0"/>
              <a:t>will you do?</a:t>
            </a:r>
            <a:endParaRPr lang="en-US" sz="3200" dirty="0" smtClean="0"/>
          </a:p>
          <a:p>
            <a:pPr marL="0" indent="0">
              <a:buNone/>
            </a:pPr>
            <a:endParaRPr lang="en-US" sz="3600" dirty="0" smtClean="0"/>
          </a:p>
        </p:txBody>
      </p:sp>
      <p:pic>
        <p:nvPicPr>
          <p:cNvPr id="4" name="Picture 3"/>
          <p:cNvPicPr>
            <a:picLocks noChangeAspect="1"/>
          </p:cNvPicPr>
          <p:nvPr/>
        </p:nvPicPr>
        <p:blipFill rotWithShape="1">
          <a:blip r:embed="rId2"/>
          <a:srcRect l="775" t="-9321" r="10799" b="9321"/>
          <a:stretch/>
        </p:blipFill>
        <p:spPr>
          <a:xfrm>
            <a:off x="5268031" y="1924758"/>
            <a:ext cx="2695222" cy="3027680"/>
          </a:xfrm>
          <a:prstGeom prst="rect">
            <a:avLst/>
          </a:prstGeom>
        </p:spPr>
      </p:pic>
    </p:spTree>
    <p:extLst>
      <p:ext uri="{BB962C8B-B14F-4D97-AF65-F5344CB8AC3E}">
        <p14:creationId xmlns:p14="http://schemas.microsoft.com/office/powerpoint/2010/main" val="3357062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6307" y="107392"/>
            <a:ext cx="8850923" cy="743308"/>
          </a:xfrm>
        </p:spPr>
        <p:txBody>
          <a:bodyPr>
            <a:normAutofit/>
          </a:bodyPr>
          <a:lstStyle/>
          <a:p>
            <a:r>
              <a:rPr lang="en-US" sz="3600" dirty="0" smtClean="0"/>
              <a:t>Inquiring into SRL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6719510"/>
              </p:ext>
            </p:extLst>
          </p:nvPr>
        </p:nvGraphicFramePr>
        <p:xfrm>
          <a:off x="371230" y="956655"/>
          <a:ext cx="8499232" cy="5654855"/>
        </p:xfrm>
        <a:graphic>
          <a:graphicData uri="http://schemas.openxmlformats.org/drawingml/2006/table">
            <a:tbl>
              <a:tblPr firstRow="1" bandRow="1">
                <a:tableStyleId>{5C22544A-7EE6-4342-B048-85BDC9FD1C3A}</a:tableStyleId>
              </a:tblPr>
              <a:tblGrid>
                <a:gridCol w="4249616"/>
                <a:gridCol w="4249616"/>
              </a:tblGrid>
              <a:tr h="25458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effectLst/>
                          <a:latin typeface="+mn-lt"/>
                          <a:ea typeface="+mn-ea"/>
                          <a:cs typeface="+mn-cs"/>
                        </a:rPr>
                        <a:t>Context</a:t>
                      </a:r>
                      <a:r>
                        <a:rPr lang="en-US" sz="1800" b="1" kern="1200" dirty="0" smtClean="0">
                          <a:solidFill>
                            <a:schemeClr val="tx1"/>
                          </a:solidFill>
                          <a:effectLst/>
                          <a:latin typeface="+mn-lt"/>
                          <a:ea typeface="+mn-ea"/>
                          <a:cs typeface="+mn-cs"/>
                        </a:rPr>
                        <a:t>:  </a:t>
                      </a:r>
                      <a:r>
                        <a:rPr lang="en-US" sz="1800" b="0" kern="1200" dirty="0" smtClean="0">
                          <a:solidFill>
                            <a:schemeClr val="tx1"/>
                          </a:solidFill>
                          <a:effectLst/>
                          <a:latin typeface="+mn-lt"/>
                          <a:ea typeface="+mn-ea"/>
                          <a:cs typeface="+mn-cs"/>
                        </a:rPr>
                        <a:t>Where</a:t>
                      </a:r>
                      <a:r>
                        <a:rPr lang="en-US" sz="1800" b="0" kern="1200" baseline="0" dirty="0" smtClean="0">
                          <a:solidFill>
                            <a:schemeClr val="tx1"/>
                          </a:solidFill>
                          <a:effectLst/>
                          <a:latin typeface="+mn-lt"/>
                          <a:ea typeface="+mn-ea"/>
                          <a:cs typeface="+mn-cs"/>
                        </a:rPr>
                        <a:t> might you focus your efforts with SRL-related practices based on what you know about the strengths and stretches of your class?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kern="1200" baseline="0" dirty="0" smtClean="0">
                        <a:solidFill>
                          <a:schemeClr val="tx1"/>
                        </a:solidFill>
                        <a:effectLst/>
                        <a:latin typeface="+mn-lt"/>
                        <a:ea typeface="+mn-ea"/>
                        <a:cs typeface="+mn-cs"/>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mn-lt"/>
                          <a:ea typeface="+mn-ea"/>
                          <a:cs typeface="+mn-cs"/>
                        </a:rPr>
                        <a:t>Refining your focus: </a:t>
                      </a:r>
                      <a:r>
                        <a:rPr lang="en-US" sz="1800" b="0" kern="1200" dirty="0" smtClean="0">
                          <a:solidFill>
                            <a:schemeClr val="tx1"/>
                          </a:solidFill>
                          <a:effectLst/>
                          <a:latin typeface="+mn-lt"/>
                          <a:ea typeface="+mn-ea"/>
                          <a:cs typeface="+mn-cs"/>
                        </a:rPr>
                        <a:t>What is your goal? What do you plan</a:t>
                      </a:r>
                      <a:r>
                        <a:rPr lang="en-US" sz="1800" b="0" kern="1200" baseline="0" dirty="0" smtClean="0">
                          <a:solidFill>
                            <a:schemeClr val="tx1"/>
                          </a:solidFill>
                          <a:effectLst/>
                          <a:latin typeface="+mn-lt"/>
                          <a:ea typeface="+mn-ea"/>
                          <a:cs typeface="+mn-cs"/>
                        </a:rPr>
                        <a:t> to </a:t>
                      </a:r>
                      <a:r>
                        <a:rPr lang="en-US" sz="1800" b="0" kern="1200" dirty="0" smtClean="0">
                          <a:solidFill>
                            <a:schemeClr val="tx1"/>
                          </a:solidFill>
                          <a:effectLst/>
                          <a:latin typeface="+mn-lt"/>
                          <a:ea typeface="+mn-ea"/>
                          <a:cs typeface="+mn-cs"/>
                        </a:rPr>
                        <a:t>try? </a:t>
                      </a:r>
                    </a:p>
                    <a:p>
                      <a:endParaRPr lang="en-US"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5458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00"/>
                          </a:solidFill>
                          <a:effectLst/>
                          <a:latin typeface="+mn-lt"/>
                          <a:ea typeface="+mn-ea"/>
                          <a:cs typeface="+mn-cs"/>
                        </a:rPr>
                        <a:t>Observation. </a:t>
                      </a:r>
                      <a:r>
                        <a:rPr lang="en-US" sz="1800" b="0" kern="1200" dirty="0" smtClean="0">
                          <a:solidFill>
                            <a:srgbClr val="000000"/>
                          </a:solidFill>
                          <a:effectLst/>
                          <a:latin typeface="+mn-lt"/>
                          <a:ea typeface="+mn-ea"/>
                          <a:cs typeface="+mn-cs"/>
                        </a:rPr>
                        <a:t>What happened? What did you notice about the students’ reactions and learning? </a:t>
                      </a:r>
                      <a:endParaRPr lang="en-US" b="0" dirty="0" smtClean="0">
                        <a:solidFill>
                          <a:srgbClr val="000000"/>
                        </a:solidFill>
                      </a:endParaRPr>
                    </a:p>
                    <a:p>
                      <a:endParaRPr lang="en-US" b="0" dirty="0" smtClean="0">
                        <a:solidFill>
                          <a:schemeClr val="tx1"/>
                        </a:solidFill>
                        <a:effectLst/>
                      </a:endParaRPr>
                    </a:p>
                    <a:p>
                      <a:endParaRPr lang="en-US" b="0" dirty="0" smtClean="0">
                        <a:solidFill>
                          <a:schemeClr val="tx1"/>
                        </a:solidFill>
                        <a:effectLst/>
                      </a:endParaRPr>
                    </a:p>
                    <a:p>
                      <a:endParaRPr lang="en-US" b="0" dirty="0" smtClean="0">
                        <a:solidFill>
                          <a:schemeClr val="tx1"/>
                        </a:solidFill>
                        <a:effectLst/>
                      </a:endParaRPr>
                    </a:p>
                    <a:p>
                      <a:endParaRPr lang="en-US" b="0" dirty="0" smtClean="0">
                        <a:solidFill>
                          <a:schemeClr val="tx1"/>
                        </a:solidFill>
                        <a:effectLst/>
                      </a:endParaRPr>
                    </a:p>
                    <a:p>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sz="1800" b="1" kern="1200" dirty="0" smtClean="0">
                          <a:solidFill>
                            <a:schemeClr val="dk1"/>
                          </a:solidFill>
                          <a:effectLst/>
                          <a:latin typeface="+mn-lt"/>
                          <a:ea typeface="+mn-ea"/>
                          <a:cs typeface="+mn-cs"/>
                        </a:rPr>
                        <a:t>Reflect and Plan: </a:t>
                      </a:r>
                      <a:r>
                        <a:rPr lang="en-US" sz="1800" b="0" kern="1200" dirty="0" smtClean="0">
                          <a:solidFill>
                            <a:schemeClr val="dk1"/>
                          </a:solidFill>
                          <a:effectLst/>
                          <a:latin typeface="+mn-lt"/>
                          <a:ea typeface="+mn-ea"/>
                          <a:cs typeface="+mn-cs"/>
                        </a:rPr>
                        <a:t>What more do you need to know? What will you try next? </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5" name="TextBox 4"/>
          <p:cNvSpPr txBox="1"/>
          <p:nvPr/>
        </p:nvSpPr>
        <p:spPr>
          <a:xfrm>
            <a:off x="503042" y="6550223"/>
            <a:ext cx="8137915" cy="307777"/>
          </a:xfrm>
          <a:prstGeom prst="rect">
            <a:avLst/>
          </a:prstGeom>
          <a:noFill/>
        </p:spPr>
        <p:txBody>
          <a:bodyPr wrap="none" rtlCol="0">
            <a:spAutoFit/>
          </a:bodyPr>
          <a:lstStyle/>
          <a:p>
            <a:r>
              <a:rPr lang="en-US" sz="1400" dirty="0" smtClean="0"/>
              <a:t>You can use this tool to record your thinking when you want to try something and reflect on what happens</a:t>
            </a:r>
            <a:endParaRPr lang="en-US" sz="1400" dirty="0"/>
          </a:p>
        </p:txBody>
      </p:sp>
    </p:spTree>
    <p:extLst>
      <p:ext uri="{BB962C8B-B14F-4D97-AF65-F5344CB8AC3E}">
        <p14:creationId xmlns:p14="http://schemas.microsoft.com/office/powerpoint/2010/main" val="232892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Recommended Resource</a:t>
            </a:r>
            <a:endParaRPr lang="en-US" dirty="0"/>
          </a:p>
        </p:txBody>
      </p:sp>
      <p:sp>
        <p:nvSpPr>
          <p:cNvPr id="3" name="Content Placeholder 2"/>
          <p:cNvSpPr>
            <a:spLocks noGrp="1"/>
          </p:cNvSpPr>
          <p:nvPr>
            <p:ph idx="1"/>
          </p:nvPr>
        </p:nvSpPr>
        <p:spPr>
          <a:xfrm>
            <a:off x="1042659" y="2143236"/>
            <a:ext cx="3479936" cy="2417966"/>
          </a:xfrm>
        </p:spPr>
        <p:txBody>
          <a:bodyPr>
            <a:normAutofit fontScale="92500" lnSpcReduction="10000"/>
          </a:bodyPr>
          <a:lstStyle/>
          <a:p>
            <a:pPr marL="360363" indent="-360363">
              <a:buNone/>
            </a:pPr>
            <a:r>
              <a:rPr lang="en-US" dirty="0" smtClean="0"/>
              <a:t>Butler, D. L., </a:t>
            </a:r>
            <a:r>
              <a:rPr lang="en-US" dirty="0" err="1" smtClean="0"/>
              <a:t>Schnellert</a:t>
            </a:r>
            <a:r>
              <a:rPr lang="en-US" dirty="0" smtClean="0"/>
              <a:t>, L., &amp; Perry, N. </a:t>
            </a:r>
            <a:r>
              <a:rPr lang="en-US" sz="2200" dirty="0" smtClean="0"/>
              <a:t>E. (2017). </a:t>
            </a:r>
            <a:r>
              <a:rPr lang="en-US" sz="2200" i="1" dirty="0" smtClean="0"/>
              <a:t>Developing self-regulating </a:t>
            </a:r>
            <a:r>
              <a:rPr lang="en-US" sz="2200" i="1" dirty="0"/>
              <a:t>l</a:t>
            </a:r>
            <a:r>
              <a:rPr lang="en-US" sz="2200" i="1" dirty="0" smtClean="0"/>
              <a:t>earners</a:t>
            </a:r>
            <a:r>
              <a:rPr lang="en-US" sz="2200" dirty="0" smtClean="0"/>
              <a:t>. Don Mills, ON: Pearson.</a:t>
            </a:r>
          </a:p>
          <a:p>
            <a:pPr marL="0" indent="0" algn="ctr">
              <a:buNone/>
            </a:pPr>
            <a:r>
              <a:rPr lang="en-US" sz="2200" dirty="0" smtClean="0"/>
              <a:t>We'll read some of this together this year!</a:t>
            </a:r>
          </a:p>
        </p:txBody>
      </p:sp>
      <p:pic>
        <p:nvPicPr>
          <p:cNvPr id="4" name="Picture 3" descr="Screen Shot 2016-02-12 at 10.31.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400" y="2098756"/>
            <a:ext cx="2886075" cy="3709035"/>
          </a:xfrm>
          <a:prstGeom prst="rect">
            <a:avLst/>
          </a:prstGeom>
        </p:spPr>
      </p:pic>
    </p:spTree>
    <p:extLst>
      <p:ext uri="{BB962C8B-B14F-4D97-AF65-F5344CB8AC3E}">
        <p14:creationId xmlns:p14="http://schemas.microsoft.com/office/powerpoint/2010/main" val="3379903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20700" y="1930400"/>
            <a:ext cx="8222407" cy="2092711"/>
          </a:xfrm>
        </p:spPr>
        <p:txBody>
          <a:bodyPr>
            <a:noAutofit/>
          </a:bodyPr>
          <a:lstStyle/>
          <a:p>
            <a:pPr marL="37782" indent="0">
              <a:buNone/>
            </a:pPr>
            <a:r>
              <a:rPr lang="en-US" sz="2800" dirty="0" smtClean="0"/>
              <a:t>To support you in taking up questions you are wrestling with</a:t>
            </a:r>
          </a:p>
          <a:p>
            <a:pPr marL="37782" indent="0">
              <a:buNone/>
            </a:pPr>
            <a:r>
              <a:rPr lang="en-US" sz="2800" dirty="0" smtClean="0"/>
              <a:t>To </a:t>
            </a:r>
            <a:r>
              <a:rPr lang="en-US" sz="2800" dirty="0"/>
              <a:t>help you in making meaning of ideas in relation to your particular </a:t>
            </a:r>
            <a:r>
              <a:rPr lang="en-US" sz="2800" dirty="0" smtClean="0"/>
              <a:t>context</a:t>
            </a:r>
            <a:endParaRPr lang="en-US" sz="2800" dirty="0"/>
          </a:p>
        </p:txBody>
      </p:sp>
      <p:sp>
        <p:nvSpPr>
          <p:cNvPr id="5" name="Title 1"/>
          <p:cNvSpPr>
            <a:spLocks noGrp="1"/>
          </p:cNvSpPr>
          <p:nvPr>
            <p:ph type="title"/>
          </p:nvPr>
        </p:nvSpPr>
        <p:spPr>
          <a:xfrm>
            <a:off x="900113" y="244158"/>
            <a:ext cx="7345362" cy="1339850"/>
          </a:xfrm>
        </p:spPr>
        <p:txBody>
          <a:bodyPr>
            <a:normAutofit/>
          </a:bodyPr>
          <a:lstStyle/>
          <a:p>
            <a:r>
              <a:rPr lang="en-US" dirty="0" smtClean="0"/>
              <a:t>Why Engage in </a:t>
            </a:r>
            <a:r>
              <a:rPr lang="en-US" i="1" dirty="0" smtClean="0"/>
              <a:t>Inquiry</a:t>
            </a:r>
            <a:r>
              <a:rPr lang="en-US" dirty="0" smtClean="0"/>
              <a:t>?</a:t>
            </a:r>
            <a:endParaRPr lang="en-US" dirty="0"/>
          </a:p>
        </p:txBody>
      </p:sp>
      <p:pic>
        <p:nvPicPr>
          <p:cNvPr id="2" name="Picture 1"/>
          <p:cNvPicPr>
            <a:picLocks noChangeAspect="1"/>
          </p:cNvPicPr>
          <p:nvPr/>
        </p:nvPicPr>
        <p:blipFill>
          <a:blip r:embed="rId3"/>
          <a:stretch>
            <a:fillRect/>
          </a:stretch>
        </p:blipFill>
        <p:spPr>
          <a:xfrm>
            <a:off x="3377034" y="4141932"/>
            <a:ext cx="2011680" cy="2011680"/>
          </a:xfrm>
          <a:prstGeom prst="rect">
            <a:avLst/>
          </a:prstGeom>
        </p:spPr>
      </p:pic>
    </p:spTree>
    <p:extLst>
      <p:ext uri="{BB962C8B-B14F-4D97-AF65-F5344CB8AC3E}">
        <p14:creationId xmlns:p14="http://schemas.microsoft.com/office/powerpoint/2010/main" val="10200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95" tIns="45699" rIns="91395" bIns="45699" rtlCol="0" anchor="ctr"/>
          <a:lstStyle/>
          <a:p>
            <a:pPr algn="ctr"/>
            <a:endParaRPr lang="en-US"/>
          </a:p>
        </p:txBody>
      </p:sp>
      <p:sp>
        <p:nvSpPr>
          <p:cNvPr id="2" name="Title 1"/>
          <p:cNvSpPr>
            <a:spLocks noGrp="1"/>
          </p:cNvSpPr>
          <p:nvPr>
            <p:ph type="title"/>
          </p:nvPr>
        </p:nvSpPr>
        <p:spPr>
          <a:xfrm>
            <a:off x="391943" y="283173"/>
            <a:ext cx="2519286" cy="6320829"/>
          </a:xfrm>
        </p:spPr>
        <p:txBody>
          <a:bodyPr>
            <a:normAutofit fontScale="90000"/>
          </a:bodyPr>
          <a:lstStyle/>
          <a:p>
            <a:pPr>
              <a:defRPr/>
            </a:pPr>
            <a:r>
              <a:rPr lang="en-US" sz="3100" dirty="0">
                <a:solidFill>
                  <a:srgbClr val="4F271C"/>
                </a:solidFill>
              </a:rPr>
              <a:t/>
            </a:r>
            <a:br>
              <a:rPr lang="en-US" sz="3100" dirty="0">
                <a:solidFill>
                  <a:srgbClr val="4F271C"/>
                </a:solidFill>
              </a:rPr>
            </a:br>
            <a:r>
              <a:rPr lang="en-US" sz="2800" b="1" dirty="0">
                <a:solidFill>
                  <a:srgbClr val="4F271C"/>
                </a:solidFill>
              </a:rPr>
              <a:t>Shared </a:t>
            </a:r>
            <a:r>
              <a:rPr lang="en-US" sz="2800" b="1" dirty="0" smtClean="0">
                <a:solidFill>
                  <a:srgbClr val="4F271C"/>
                </a:solidFill>
              </a:rPr>
              <a:t>Readings</a:t>
            </a:r>
            <a:r>
              <a:rPr lang="en-US" sz="2800" dirty="0">
                <a:solidFill>
                  <a:srgbClr val="4F271C"/>
                </a:solidFill>
              </a:rPr>
              <a:t/>
            </a:r>
            <a:br>
              <a:rPr lang="en-US" sz="2800" dirty="0">
                <a:solidFill>
                  <a:srgbClr val="4F271C"/>
                </a:solidFill>
              </a:rPr>
            </a:br>
            <a:r>
              <a:rPr lang="en-US" sz="2800" dirty="0" smtClean="0">
                <a:solidFill>
                  <a:srgbClr val="4F271C"/>
                </a:solidFill>
              </a:rPr>
              <a:t/>
            </a:r>
            <a:br>
              <a:rPr lang="en-US" sz="2800" dirty="0" smtClean="0">
                <a:solidFill>
                  <a:srgbClr val="4F271C"/>
                </a:solidFill>
              </a:rPr>
            </a:br>
            <a:r>
              <a:rPr lang="en-US" sz="2400" b="1" dirty="0" smtClean="0">
                <a:solidFill>
                  <a:srgbClr val="4F271C"/>
                </a:solidFill>
              </a:rPr>
              <a:t>All </a:t>
            </a:r>
            <a:r>
              <a:rPr lang="en-US" sz="2400" b="1" dirty="0">
                <a:solidFill>
                  <a:srgbClr val="4F271C"/>
                </a:solidFill>
              </a:rPr>
              <a:t>Read:</a:t>
            </a:r>
            <a:br>
              <a:rPr lang="en-US" sz="2400" b="1" dirty="0">
                <a:solidFill>
                  <a:srgbClr val="4F271C"/>
                </a:solidFill>
              </a:rPr>
            </a:br>
            <a:r>
              <a:rPr lang="en-US" sz="2400" dirty="0">
                <a:solidFill>
                  <a:srgbClr val="4F271C"/>
                </a:solidFill>
              </a:rPr>
              <a:t>Chapter Five</a:t>
            </a:r>
            <a:br>
              <a:rPr lang="en-US" sz="2400" dirty="0">
                <a:solidFill>
                  <a:srgbClr val="4F271C"/>
                </a:solidFill>
              </a:rPr>
            </a:br>
            <a:r>
              <a:rPr lang="en-US" sz="2400" dirty="0">
                <a:solidFill>
                  <a:srgbClr val="4F271C"/>
                </a:solidFill>
              </a:rPr>
              <a:t/>
            </a:r>
            <a:br>
              <a:rPr lang="en-US" sz="2400" dirty="0">
                <a:solidFill>
                  <a:srgbClr val="4F271C"/>
                </a:solidFill>
              </a:rPr>
            </a:br>
            <a:r>
              <a:rPr lang="en-US" sz="2400" b="1" dirty="0">
                <a:solidFill>
                  <a:srgbClr val="4F271C"/>
                </a:solidFill>
              </a:rPr>
              <a:t>Choose One of: </a:t>
            </a:r>
            <a:r>
              <a:rPr lang="en-US" sz="2400" dirty="0">
                <a:solidFill>
                  <a:srgbClr val="4F271C"/>
                </a:solidFill>
              </a:rPr>
              <a:t>Chapter Six</a:t>
            </a:r>
            <a:br>
              <a:rPr lang="en-US" sz="2400" dirty="0">
                <a:solidFill>
                  <a:srgbClr val="4F271C"/>
                </a:solidFill>
              </a:rPr>
            </a:br>
            <a:r>
              <a:rPr lang="en-US" sz="2400" dirty="0">
                <a:solidFill>
                  <a:srgbClr val="4F271C"/>
                </a:solidFill>
              </a:rPr>
              <a:t>Chapter Seven</a:t>
            </a:r>
            <a:br>
              <a:rPr lang="en-US" sz="2400" dirty="0">
                <a:solidFill>
                  <a:srgbClr val="4F271C"/>
                </a:solidFill>
              </a:rPr>
            </a:br>
            <a:r>
              <a:rPr lang="en-US" sz="2400" dirty="0">
                <a:solidFill>
                  <a:srgbClr val="4F271C"/>
                </a:solidFill>
              </a:rPr>
              <a:t>Chapter Eight</a:t>
            </a:r>
            <a:br>
              <a:rPr lang="en-US" sz="2400" dirty="0">
                <a:solidFill>
                  <a:srgbClr val="4F271C"/>
                </a:solidFill>
              </a:rPr>
            </a:br>
            <a:r>
              <a:rPr lang="en-US" sz="2400" dirty="0">
                <a:solidFill>
                  <a:srgbClr val="4F271C"/>
                </a:solidFill>
              </a:rPr>
              <a:t>Chapter </a:t>
            </a:r>
            <a:r>
              <a:rPr lang="en-US" sz="2400" dirty="0" smtClean="0">
                <a:solidFill>
                  <a:srgbClr val="4F271C"/>
                </a:solidFill>
              </a:rPr>
              <a:t>Nine</a:t>
            </a:r>
            <a:br>
              <a:rPr lang="en-US" sz="2400" dirty="0" smtClean="0">
                <a:solidFill>
                  <a:srgbClr val="4F271C"/>
                </a:solidFill>
              </a:rPr>
            </a:br>
            <a:r>
              <a:rPr lang="en-US" sz="2400" dirty="0">
                <a:solidFill>
                  <a:srgbClr val="4F271C"/>
                </a:solidFill>
              </a:rPr>
              <a:t/>
            </a:r>
            <a:br>
              <a:rPr lang="en-US" sz="2400" dirty="0">
                <a:solidFill>
                  <a:srgbClr val="4F271C"/>
                </a:solidFill>
              </a:rPr>
            </a:br>
            <a:r>
              <a:rPr lang="en-US" sz="2400" i="1" dirty="0" smtClean="0">
                <a:solidFill>
                  <a:srgbClr val="4F271C"/>
                </a:solidFill>
              </a:rPr>
              <a:t>For more on today's topics, you can check out Chapters 1-4 </a:t>
            </a:r>
            <a:br>
              <a:rPr lang="en-US" sz="2400" i="1" dirty="0" smtClean="0">
                <a:solidFill>
                  <a:srgbClr val="4F271C"/>
                </a:solidFill>
              </a:rPr>
            </a:br>
            <a:r>
              <a:rPr lang="en-US" sz="2400" i="1" dirty="0" smtClean="0">
                <a:solidFill>
                  <a:srgbClr val="4F271C"/>
                </a:solidFill>
              </a:rPr>
              <a:t>(as you wish!)</a:t>
            </a:r>
            <a:endParaRPr lang="en-US" sz="2400" i="1" dirty="0">
              <a:solidFill>
                <a:srgbClr val="4F271C"/>
              </a:solidFill>
            </a:endParaRPr>
          </a:p>
        </p:txBody>
      </p:sp>
      <p:pic>
        <p:nvPicPr>
          <p:cNvPr id="3" name="Picture 2" descr="Screen Shot 2015-10-16 at 10.27.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892" y="0"/>
            <a:ext cx="5739724" cy="6858000"/>
          </a:xfrm>
          <a:prstGeom prst="rect">
            <a:avLst/>
          </a:prstGeom>
        </p:spPr>
      </p:pic>
      <p:sp>
        <p:nvSpPr>
          <p:cNvPr id="6" name="Rounded Rectangle 5"/>
          <p:cNvSpPr/>
          <p:nvPr/>
        </p:nvSpPr>
        <p:spPr>
          <a:xfrm>
            <a:off x="4586644" y="2527443"/>
            <a:ext cx="4019477" cy="357540"/>
          </a:xfrm>
          <a:prstGeom prst="roundRect">
            <a:avLst/>
          </a:prstGeom>
          <a:noFill/>
          <a:ln w="38100" cmpd="sng">
            <a:solidFill>
              <a:srgbClr val="000090"/>
            </a:solidFill>
          </a:ln>
        </p:spPr>
        <p:style>
          <a:lnRef idx="1">
            <a:schemeClr val="accent1"/>
          </a:lnRef>
          <a:fillRef idx="3">
            <a:schemeClr val="accent1"/>
          </a:fillRef>
          <a:effectRef idx="2">
            <a:schemeClr val="accent1"/>
          </a:effectRef>
          <a:fontRef idx="minor">
            <a:schemeClr val="lt1"/>
          </a:fontRef>
        </p:style>
        <p:txBody>
          <a:bodyPr lIns="91395" tIns="45699" rIns="91395" bIns="45699" spcCol="0" rtlCol="0" anchor="ctr"/>
          <a:lstStyle/>
          <a:p>
            <a:pPr algn="ctr"/>
            <a:endParaRPr lang="en-US"/>
          </a:p>
        </p:txBody>
      </p:sp>
      <p:sp>
        <p:nvSpPr>
          <p:cNvPr id="7" name="Right Arrow 6"/>
          <p:cNvSpPr/>
          <p:nvPr/>
        </p:nvSpPr>
        <p:spPr>
          <a:xfrm>
            <a:off x="4216754" y="3119237"/>
            <a:ext cx="271253" cy="16027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95" tIns="45699" rIns="91395" bIns="45699" spcCol="0" rtlCol="0" anchor="ctr"/>
          <a:lstStyle/>
          <a:p>
            <a:pPr algn="ctr"/>
            <a:endParaRPr lang="en-US"/>
          </a:p>
        </p:txBody>
      </p:sp>
      <p:sp>
        <p:nvSpPr>
          <p:cNvPr id="8" name="Right Arrow 7"/>
          <p:cNvSpPr/>
          <p:nvPr/>
        </p:nvSpPr>
        <p:spPr>
          <a:xfrm>
            <a:off x="4216754" y="3485682"/>
            <a:ext cx="271253" cy="16027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95" tIns="45699" rIns="91395" bIns="45699" spcCol="0" rtlCol="0" anchor="ctr"/>
          <a:lstStyle/>
          <a:p>
            <a:pPr algn="ctr"/>
            <a:endParaRPr lang="en-US"/>
          </a:p>
        </p:txBody>
      </p:sp>
      <p:sp>
        <p:nvSpPr>
          <p:cNvPr id="9" name="Right Arrow 8"/>
          <p:cNvSpPr/>
          <p:nvPr/>
        </p:nvSpPr>
        <p:spPr>
          <a:xfrm>
            <a:off x="4216754" y="3966512"/>
            <a:ext cx="271253" cy="16027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95" tIns="45699" rIns="91395" bIns="45699" spcCol="0" rtlCol="0" anchor="ctr"/>
          <a:lstStyle/>
          <a:p>
            <a:pPr algn="ctr"/>
            <a:endParaRPr lang="en-US"/>
          </a:p>
        </p:txBody>
      </p:sp>
      <p:sp>
        <p:nvSpPr>
          <p:cNvPr id="10" name="Right Arrow 9"/>
          <p:cNvSpPr/>
          <p:nvPr/>
        </p:nvSpPr>
        <p:spPr>
          <a:xfrm>
            <a:off x="4216754" y="4414807"/>
            <a:ext cx="271253" cy="160277"/>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lIns="91395" tIns="45699" rIns="91395" bIns="45699" spcCol="0" rtlCol="0" anchor="ctr"/>
          <a:lstStyle/>
          <a:p>
            <a:pPr algn="ctr"/>
            <a:endParaRPr lang="en-US"/>
          </a:p>
        </p:txBody>
      </p:sp>
    </p:spTree>
    <p:extLst>
      <p:ext uri="{BB962C8B-B14F-4D97-AF65-F5344CB8AC3E}">
        <p14:creationId xmlns:p14="http://schemas.microsoft.com/office/powerpoint/2010/main" val="3546765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68" y="244158"/>
            <a:ext cx="8565119" cy="1339850"/>
          </a:xfrm>
        </p:spPr>
        <p:txBody>
          <a:bodyPr>
            <a:normAutofit/>
          </a:bodyPr>
          <a:lstStyle/>
          <a:p>
            <a:r>
              <a:rPr lang="en-US" dirty="0" smtClean="0"/>
              <a:t>Other Helpful Resources</a:t>
            </a:r>
            <a:endParaRPr lang="en-US" sz="3600" dirty="0"/>
          </a:p>
        </p:txBody>
      </p:sp>
      <p:pic>
        <p:nvPicPr>
          <p:cNvPr id="8" name="Picture 7"/>
          <p:cNvPicPr>
            <a:picLocks noChangeAspect="1"/>
          </p:cNvPicPr>
          <p:nvPr/>
        </p:nvPicPr>
        <p:blipFill>
          <a:blip r:embed="rId3"/>
          <a:stretch>
            <a:fillRect/>
          </a:stretch>
        </p:blipFill>
        <p:spPr>
          <a:xfrm>
            <a:off x="5466117" y="1972001"/>
            <a:ext cx="3145155" cy="4119245"/>
          </a:xfrm>
          <a:prstGeom prst="rect">
            <a:avLst/>
          </a:prstGeom>
        </p:spPr>
      </p:pic>
      <p:sp>
        <p:nvSpPr>
          <p:cNvPr id="9" name="Content Placeholder 2"/>
          <p:cNvSpPr>
            <a:spLocks noGrp="1"/>
          </p:cNvSpPr>
          <p:nvPr>
            <p:ph idx="1"/>
          </p:nvPr>
        </p:nvSpPr>
        <p:spPr>
          <a:xfrm>
            <a:off x="571500" y="1883833"/>
            <a:ext cx="4538382" cy="4381500"/>
          </a:xfrm>
        </p:spPr>
        <p:txBody>
          <a:bodyPr>
            <a:normAutofit lnSpcReduction="10000"/>
          </a:bodyPr>
          <a:lstStyle/>
          <a:p>
            <a:pPr marL="263525" indent="-263525">
              <a:buNone/>
            </a:pPr>
            <a:r>
              <a:rPr lang="en-US" sz="1600" dirty="0" err="1" smtClean="0"/>
              <a:t>Schnellert</a:t>
            </a:r>
            <a:r>
              <a:rPr lang="en-US" sz="1600" dirty="0" smtClean="0"/>
              <a:t>, L., Watson, L., &amp; N. </a:t>
            </a:r>
            <a:r>
              <a:rPr lang="en-US" sz="1600" dirty="0" err="1" smtClean="0"/>
              <a:t>Widdess</a:t>
            </a:r>
            <a:r>
              <a:rPr lang="en-US" sz="1600" dirty="0" smtClean="0"/>
              <a:t> (2015). </a:t>
            </a:r>
            <a:r>
              <a:rPr lang="en-US" sz="1600" i="1" dirty="0" smtClean="0"/>
              <a:t>It’s all about thinking: Building pathways for all learners in </a:t>
            </a:r>
            <a:r>
              <a:rPr lang="en-US" sz="1600" i="1" dirty="0" smtClean="0">
                <a:solidFill>
                  <a:srgbClr val="0000FF"/>
                </a:solidFill>
              </a:rPr>
              <a:t>the middle years</a:t>
            </a:r>
            <a:r>
              <a:rPr lang="en-US" sz="1600" i="1" dirty="0" smtClean="0"/>
              <a:t>. </a:t>
            </a:r>
            <a:r>
              <a:rPr lang="en-US" sz="1600" dirty="0" smtClean="0"/>
              <a:t>Portage and Main</a:t>
            </a:r>
            <a:r>
              <a:rPr lang="is-IS" sz="1600" dirty="0" smtClean="0"/>
              <a:t>. Chapter One.</a:t>
            </a:r>
            <a:endParaRPr lang="en-US" sz="1600" dirty="0" smtClean="0"/>
          </a:p>
          <a:p>
            <a:pPr marL="263525" indent="-263525">
              <a:buNone/>
            </a:pPr>
            <a:r>
              <a:rPr lang="en-US" sz="1600" dirty="0" err="1" smtClean="0"/>
              <a:t>Brownlie</a:t>
            </a:r>
            <a:r>
              <a:rPr lang="en-US" sz="1600" dirty="0" smtClean="0"/>
              <a:t>, F., Fullerton, C., &amp; </a:t>
            </a:r>
            <a:r>
              <a:rPr lang="en-US" sz="1600" dirty="0" err="1" smtClean="0"/>
              <a:t>Schnellert</a:t>
            </a:r>
            <a:r>
              <a:rPr lang="en-US" sz="1600" dirty="0"/>
              <a:t>, L</a:t>
            </a:r>
            <a:r>
              <a:rPr lang="en-US" sz="1600" dirty="0" smtClean="0"/>
              <a:t>. (2011)</a:t>
            </a:r>
            <a:r>
              <a:rPr lang="en-US" sz="1600" dirty="0"/>
              <a:t>. </a:t>
            </a:r>
            <a:r>
              <a:rPr lang="en-US" sz="1600" i="1" dirty="0"/>
              <a:t>It’s all about </a:t>
            </a:r>
            <a:r>
              <a:rPr lang="en-US" sz="1600" i="1" dirty="0" smtClean="0"/>
              <a:t>thinking</a:t>
            </a:r>
            <a:r>
              <a:rPr lang="en-US" sz="1600" i="1" dirty="0"/>
              <a:t>: Collaborating to support all </a:t>
            </a:r>
            <a:r>
              <a:rPr lang="en-US" sz="1600" i="1" dirty="0">
                <a:solidFill>
                  <a:srgbClr val="0000FF"/>
                </a:solidFill>
              </a:rPr>
              <a:t>learners in </a:t>
            </a:r>
            <a:r>
              <a:rPr lang="en-US" sz="1600" i="1" dirty="0" smtClean="0">
                <a:solidFill>
                  <a:srgbClr val="0000FF"/>
                </a:solidFill>
              </a:rPr>
              <a:t>mathematics and science</a:t>
            </a:r>
            <a:r>
              <a:rPr lang="en-US" sz="1600" i="1" dirty="0" smtClean="0"/>
              <a:t>. </a:t>
            </a:r>
            <a:r>
              <a:rPr lang="en-US" sz="1600" dirty="0"/>
              <a:t>Portage and Main</a:t>
            </a:r>
            <a:r>
              <a:rPr lang="en-US" sz="1600" dirty="0" smtClean="0"/>
              <a:t>. Chapter One.</a:t>
            </a:r>
            <a:endParaRPr lang="en-US" sz="1600" dirty="0"/>
          </a:p>
          <a:p>
            <a:pPr marL="263525" indent="-263525">
              <a:buNone/>
            </a:pPr>
            <a:r>
              <a:rPr lang="en-US" sz="1600" dirty="0" err="1" smtClean="0"/>
              <a:t>Brownlie</a:t>
            </a:r>
            <a:r>
              <a:rPr lang="en-US" sz="1600" dirty="0" smtClean="0"/>
              <a:t>, F., &amp; </a:t>
            </a:r>
            <a:r>
              <a:rPr lang="en-US" sz="1600" dirty="0" err="1" smtClean="0"/>
              <a:t>Schnellert</a:t>
            </a:r>
            <a:r>
              <a:rPr lang="en-US" sz="1600" dirty="0"/>
              <a:t>, </a:t>
            </a:r>
            <a:r>
              <a:rPr lang="en-US" sz="1600" dirty="0" smtClean="0"/>
              <a:t>L. </a:t>
            </a:r>
            <a:r>
              <a:rPr lang="en-US" sz="1600" dirty="0"/>
              <a:t>(</a:t>
            </a:r>
            <a:r>
              <a:rPr lang="en-US" sz="1600" dirty="0" smtClean="0"/>
              <a:t>2009)</a:t>
            </a:r>
            <a:r>
              <a:rPr lang="en-US" sz="1600" dirty="0"/>
              <a:t>. </a:t>
            </a:r>
            <a:r>
              <a:rPr lang="en-US" sz="1600" i="1" dirty="0"/>
              <a:t>It’s all about thinking: </a:t>
            </a:r>
            <a:r>
              <a:rPr lang="en-US" sz="1600" i="1" dirty="0" smtClean="0"/>
              <a:t>Collaborating to support all </a:t>
            </a:r>
            <a:r>
              <a:rPr lang="en-US" sz="1600" i="1" dirty="0" smtClean="0">
                <a:solidFill>
                  <a:srgbClr val="0000FF"/>
                </a:solidFill>
              </a:rPr>
              <a:t>learners in social studies, English, &amp; humanitie</a:t>
            </a:r>
            <a:r>
              <a:rPr lang="en-US" sz="1600" i="1" dirty="0" smtClean="0"/>
              <a:t>s. </a:t>
            </a:r>
            <a:r>
              <a:rPr lang="en-US" sz="1600" dirty="0"/>
              <a:t>Portage and Main</a:t>
            </a:r>
            <a:r>
              <a:rPr lang="en-US" sz="1600" dirty="0" smtClean="0"/>
              <a:t>. Chapter One.</a:t>
            </a:r>
          </a:p>
          <a:p>
            <a:pPr marL="263525" indent="-263525">
              <a:buNone/>
            </a:pPr>
            <a:r>
              <a:rPr lang="en-US" sz="1600" dirty="0" err="1"/>
              <a:t>Schnellert</a:t>
            </a:r>
            <a:r>
              <a:rPr lang="en-US" sz="1600" dirty="0"/>
              <a:t>, L., </a:t>
            </a:r>
            <a:r>
              <a:rPr lang="en-US" sz="1600" dirty="0" err="1" smtClean="0"/>
              <a:t>Datoo</a:t>
            </a:r>
            <a:r>
              <a:rPr lang="en-US" sz="1600" dirty="0" smtClean="0"/>
              <a:t>, M., </a:t>
            </a:r>
            <a:r>
              <a:rPr lang="en-US" sz="1600" dirty="0" err="1" smtClean="0"/>
              <a:t>Ediger</a:t>
            </a:r>
            <a:r>
              <a:rPr lang="en-US" sz="1600" dirty="0" smtClean="0"/>
              <a:t>, K., &amp; </a:t>
            </a:r>
            <a:r>
              <a:rPr lang="en-US" sz="1600" dirty="0" err="1" smtClean="0"/>
              <a:t>Panas</a:t>
            </a:r>
            <a:r>
              <a:rPr lang="en-US" sz="1600" dirty="0" smtClean="0"/>
              <a:t>, J. (2009). </a:t>
            </a:r>
            <a:r>
              <a:rPr lang="en-US" sz="1600" i="1" dirty="0" smtClean="0"/>
              <a:t>Pulling together</a:t>
            </a:r>
            <a:r>
              <a:rPr lang="en-US" sz="1600" i="1" dirty="0" smtClean="0">
                <a:solidFill>
                  <a:srgbClr val="0000FF"/>
                </a:solidFill>
              </a:rPr>
              <a:t>: Integrating inquiry, assessment, &amp; instruction</a:t>
            </a:r>
            <a:r>
              <a:rPr lang="en-US" sz="1600" i="1" dirty="0" smtClean="0"/>
              <a:t> in today’s </a:t>
            </a:r>
            <a:r>
              <a:rPr lang="en-US" sz="1600" i="1" dirty="0" smtClean="0">
                <a:solidFill>
                  <a:srgbClr val="0000FF"/>
                </a:solidFill>
              </a:rPr>
              <a:t>English classroom</a:t>
            </a:r>
            <a:r>
              <a:rPr lang="en-US" sz="1600" i="1" dirty="0" smtClean="0"/>
              <a:t>. </a:t>
            </a:r>
            <a:r>
              <a:rPr lang="en-US" sz="1600" dirty="0" smtClean="0"/>
              <a:t>Pembroke. </a:t>
            </a:r>
            <a:r>
              <a:rPr lang="en-US" sz="1600" dirty="0"/>
              <a:t>Chapter One</a:t>
            </a:r>
            <a:r>
              <a:rPr lang="en-US" sz="1600" dirty="0" smtClean="0"/>
              <a:t>.</a:t>
            </a:r>
            <a:endParaRPr lang="en-US" sz="1600" dirty="0"/>
          </a:p>
          <a:p>
            <a:pPr marL="263525" indent="-263525">
              <a:buNone/>
            </a:pPr>
            <a:endParaRPr lang="en-US" sz="1600" dirty="0" smtClean="0"/>
          </a:p>
          <a:p>
            <a:pPr marL="360363" indent="-360363" algn="ctr">
              <a:buNone/>
            </a:pPr>
            <a:endParaRPr lang="en-US" sz="1600" dirty="0" smtClean="0"/>
          </a:p>
        </p:txBody>
      </p:sp>
    </p:spTree>
    <p:extLst>
      <p:ext uri="{BB962C8B-B14F-4D97-AF65-F5344CB8AC3E}">
        <p14:creationId xmlns:p14="http://schemas.microsoft.com/office/powerpoint/2010/main" val="1552350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Wonderful Evening!</a:t>
            </a:r>
            <a:endParaRPr lang="en-US" dirty="0"/>
          </a:p>
        </p:txBody>
      </p:sp>
      <p:pic>
        <p:nvPicPr>
          <p:cNvPr id="4" name="Picture 3"/>
          <p:cNvPicPr>
            <a:picLocks noChangeAspect="1"/>
          </p:cNvPicPr>
          <p:nvPr/>
        </p:nvPicPr>
        <p:blipFill>
          <a:blip r:embed="rId2"/>
          <a:stretch>
            <a:fillRect/>
          </a:stretch>
        </p:blipFill>
        <p:spPr>
          <a:xfrm>
            <a:off x="2567609" y="2598632"/>
            <a:ext cx="3810000" cy="2374900"/>
          </a:xfrm>
          <a:prstGeom prst="rect">
            <a:avLst/>
          </a:prstGeom>
        </p:spPr>
      </p:pic>
    </p:spTree>
    <p:extLst>
      <p:ext uri="{BB962C8B-B14F-4D97-AF65-F5344CB8AC3E}">
        <p14:creationId xmlns:p14="http://schemas.microsoft.com/office/powerpoint/2010/main" val="746347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Why </a:t>
            </a:r>
            <a:r>
              <a:rPr lang="en-US" sz="4400" i="1" dirty="0" smtClean="0"/>
              <a:t>Collaborative</a:t>
            </a:r>
            <a:r>
              <a:rPr lang="en-US" sz="4400" dirty="0" smtClean="0"/>
              <a:t> Inquiry?</a:t>
            </a:r>
            <a:endParaRPr lang="en-US" sz="4400" dirty="0"/>
          </a:p>
        </p:txBody>
      </p:sp>
      <p:sp>
        <p:nvSpPr>
          <p:cNvPr id="4" name="Content Placeholder 3"/>
          <p:cNvSpPr>
            <a:spLocks noGrp="1"/>
          </p:cNvSpPr>
          <p:nvPr>
            <p:ph idx="1"/>
          </p:nvPr>
        </p:nvSpPr>
        <p:spPr>
          <a:xfrm>
            <a:off x="761999" y="2031166"/>
            <a:ext cx="7483475" cy="2243014"/>
          </a:xfrm>
        </p:spPr>
        <p:txBody>
          <a:bodyPr/>
          <a:lstStyle/>
          <a:p>
            <a:pPr marL="0" indent="0" algn="ctr">
              <a:buNone/>
            </a:pPr>
            <a:r>
              <a:rPr lang="en-US" sz="4000" dirty="0" smtClean="0"/>
              <a:t>Learning </a:t>
            </a:r>
            <a:r>
              <a:rPr lang="en-US" sz="4000" dirty="0"/>
              <a:t>from and working with peers is what collaborative inquiry is all </a:t>
            </a:r>
            <a:r>
              <a:rPr lang="en-US" sz="4000" dirty="0" smtClean="0"/>
              <a:t>about </a:t>
            </a:r>
          </a:p>
          <a:p>
            <a:pPr marL="0" indent="0">
              <a:buNone/>
            </a:pPr>
            <a:endParaRPr lang="en-US" dirty="0"/>
          </a:p>
        </p:txBody>
      </p:sp>
      <p:sp>
        <p:nvSpPr>
          <p:cNvPr id="5" name="TextBox 4"/>
          <p:cNvSpPr txBox="1"/>
          <p:nvPr/>
        </p:nvSpPr>
        <p:spPr>
          <a:xfrm>
            <a:off x="761999" y="4031091"/>
            <a:ext cx="7780783" cy="430887"/>
          </a:xfrm>
          <a:prstGeom prst="rect">
            <a:avLst/>
          </a:prstGeom>
          <a:noFill/>
        </p:spPr>
        <p:txBody>
          <a:bodyPr wrap="none" rtlCol="0">
            <a:spAutoFit/>
          </a:bodyPr>
          <a:lstStyle/>
          <a:p>
            <a:r>
              <a:rPr lang="en-US" sz="2200" dirty="0">
                <a:solidFill>
                  <a:srgbClr val="000000"/>
                </a:solidFill>
                <a:latin typeface="Calisto MT"/>
              </a:rPr>
              <a:t>Cole, Knowles, De Sousa, </a:t>
            </a:r>
            <a:r>
              <a:rPr lang="en-US" sz="2200" dirty="0" err="1">
                <a:solidFill>
                  <a:srgbClr val="000000"/>
                </a:solidFill>
                <a:latin typeface="Calisto MT"/>
              </a:rPr>
              <a:t>Huebel</a:t>
            </a:r>
            <a:r>
              <a:rPr lang="en-US" sz="2200" dirty="0">
                <a:solidFill>
                  <a:srgbClr val="000000"/>
                </a:solidFill>
                <a:latin typeface="Calisto MT"/>
              </a:rPr>
              <a:t>, &amp; Prendergast (2000, p. 144) </a:t>
            </a:r>
          </a:p>
        </p:txBody>
      </p:sp>
      <p:pic>
        <p:nvPicPr>
          <p:cNvPr id="6" name="Picture 5"/>
          <p:cNvPicPr>
            <a:picLocks noChangeAspect="1"/>
          </p:cNvPicPr>
          <p:nvPr/>
        </p:nvPicPr>
        <p:blipFill>
          <a:blip r:embed="rId2"/>
          <a:stretch>
            <a:fillRect/>
          </a:stretch>
        </p:blipFill>
        <p:spPr>
          <a:xfrm>
            <a:off x="2908926" y="4601972"/>
            <a:ext cx="2946400" cy="1511300"/>
          </a:xfrm>
          <a:prstGeom prst="rect">
            <a:avLst/>
          </a:prstGeom>
        </p:spPr>
      </p:pic>
    </p:spTree>
    <p:extLst>
      <p:ext uri="{BB962C8B-B14F-4D97-AF65-F5344CB8AC3E}">
        <p14:creationId xmlns:p14="http://schemas.microsoft.com/office/powerpoint/2010/main" val="2066980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a:tailEnd/>
          </a:ln>
        </p:spPr>
        <p:txBody>
          <a:bodyPr wrap="none" anchor="ctr"/>
          <a:lstStyle/>
          <a:p>
            <a:pPr algn="ctr"/>
            <a:endParaRPr lang="en-US">
              <a:solidFill>
                <a:srgbClr val="000000"/>
              </a:solidFill>
              <a:latin typeface="Calisto MT"/>
            </a:endParaRPr>
          </a:p>
        </p:txBody>
      </p:sp>
      <p:pic>
        <p:nvPicPr>
          <p:cNvPr id="4" name="Content Placeholder 3" descr="02-LearningLoop_headings.jpg"/>
          <p:cNvPicPr>
            <a:picLocks noGrp="1" noChangeAspect="1"/>
          </p:cNvPicPr>
          <p:nvPr>
            <p:ph idx="1"/>
          </p:nvPr>
        </p:nvPicPr>
        <p:blipFill rotWithShape="1">
          <a:blip r:embed="rId3"/>
          <a:srcRect l="43640" t="5270" r="3226" b="5404"/>
          <a:stretch/>
        </p:blipFill>
        <p:spPr>
          <a:xfrm>
            <a:off x="1185862" y="1124744"/>
            <a:ext cx="7994650" cy="5397500"/>
          </a:xfrm>
        </p:spPr>
      </p:pic>
      <p:sp>
        <p:nvSpPr>
          <p:cNvPr id="6" name="Title 1"/>
          <p:cNvSpPr txBox="1">
            <a:spLocks/>
          </p:cNvSpPr>
          <p:nvPr/>
        </p:nvSpPr>
        <p:spPr bwMode="auto">
          <a:xfrm>
            <a:off x="2087786" y="-171400"/>
            <a:ext cx="4716462"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Arial"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Arial"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Arial"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Arial" charset="0"/>
              </a:defRPr>
            </a:lvl9pPr>
          </a:lstStyle>
          <a:p>
            <a:pPr>
              <a:defRPr/>
            </a:pPr>
            <a:r>
              <a:rPr lang="en-US" sz="2800" i="0" dirty="0" smtClean="0">
                <a:solidFill>
                  <a:srgbClr val="000000"/>
                </a:solidFill>
                <a:latin typeface="Calisto MT"/>
              </a:rPr>
              <a:t>Spirals of Inquiry</a:t>
            </a:r>
            <a:br>
              <a:rPr lang="en-US" sz="2800" i="0" dirty="0" smtClean="0">
                <a:solidFill>
                  <a:srgbClr val="000000"/>
                </a:solidFill>
                <a:latin typeface="Calisto MT"/>
              </a:rPr>
            </a:br>
            <a:r>
              <a:rPr lang="en-US" sz="2000" i="0" dirty="0" smtClean="0">
                <a:solidFill>
                  <a:srgbClr val="000000"/>
                </a:solidFill>
                <a:latin typeface="Calisto MT"/>
              </a:rPr>
              <a:t>(</a:t>
            </a:r>
            <a:r>
              <a:rPr lang="en-US" sz="2000" i="0" dirty="0" err="1" smtClean="0">
                <a:solidFill>
                  <a:srgbClr val="000000"/>
                </a:solidFill>
                <a:latin typeface="Calisto MT"/>
              </a:rPr>
              <a:t>Halbert</a:t>
            </a:r>
            <a:r>
              <a:rPr lang="en-US" sz="2000" i="0" dirty="0" smtClean="0">
                <a:solidFill>
                  <a:srgbClr val="000000"/>
                </a:solidFill>
                <a:latin typeface="Calisto MT"/>
              </a:rPr>
              <a:t> &amp; </a:t>
            </a:r>
            <a:r>
              <a:rPr lang="en-US" sz="2000" i="0" dirty="0" err="1" smtClean="0">
                <a:solidFill>
                  <a:srgbClr val="000000"/>
                </a:solidFill>
                <a:latin typeface="Calisto MT"/>
              </a:rPr>
              <a:t>Kaser</a:t>
            </a:r>
            <a:r>
              <a:rPr lang="en-US" sz="2000" i="0" dirty="0" smtClean="0">
                <a:solidFill>
                  <a:srgbClr val="000000"/>
                </a:solidFill>
                <a:latin typeface="Calisto MT"/>
              </a:rPr>
              <a:t>, 2013)</a:t>
            </a:r>
            <a:endParaRPr lang="en-US" sz="2000" i="0" dirty="0">
              <a:solidFill>
                <a:srgbClr val="000000"/>
              </a:solidFill>
              <a:latin typeface="Calisto MT"/>
            </a:endParaRPr>
          </a:p>
        </p:txBody>
      </p:sp>
      <p:sp>
        <p:nvSpPr>
          <p:cNvPr id="2" name="TextBox 1"/>
          <p:cNvSpPr txBox="1"/>
          <p:nvPr/>
        </p:nvSpPr>
        <p:spPr>
          <a:xfrm>
            <a:off x="1331640" y="1229851"/>
            <a:ext cx="2657232" cy="707886"/>
          </a:xfrm>
          <a:prstGeom prst="rect">
            <a:avLst/>
          </a:prstGeom>
          <a:noFill/>
        </p:spPr>
        <p:txBody>
          <a:bodyPr wrap="square" rtlCol="0">
            <a:spAutoFit/>
          </a:bodyPr>
          <a:lstStyle/>
          <a:p>
            <a:r>
              <a:rPr lang="en-US" sz="2000" dirty="0">
                <a:solidFill>
                  <a:srgbClr val="000000"/>
                </a:solidFill>
                <a:latin typeface="Calisto MT"/>
              </a:rPr>
              <a:t>What </a:t>
            </a:r>
            <a:r>
              <a:rPr lang="en-US" sz="2000" dirty="0" smtClean="0">
                <a:solidFill>
                  <a:srgbClr val="000000"/>
                </a:solidFill>
                <a:latin typeface="Calisto MT"/>
              </a:rPr>
              <a:t>is happening in your context?</a:t>
            </a:r>
            <a:endParaRPr lang="en-US" sz="2000" dirty="0">
              <a:solidFill>
                <a:srgbClr val="000000"/>
              </a:solidFill>
              <a:latin typeface="Calisto MT"/>
            </a:endParaRPr>
          </a:p>
        </p:txBody>
      </p:sp>
      <p:sp>
        <p:nvSpPr>
          <p:cNvPr id="7" name="TextBox 6"/>
          <p:cNvSpPr txBox="1"/>
          <p:nvPr/>
        </p:nvSpPr>
        <p:spPr>
          <a:xfrm>
            <a:off x="4896912" y="5147900"/>
            <a:ext cx="2339384" cy="707886"/>
          </a:xfrm>
          <a:prstGeom prst="rect">
            <a:avLst/>
          </a:prstGeom>
          <a:noFill/>
        </p:spPr>
        <p:txBody>
          <a:bodyPr wrap="square" rtlCol="0">
            <a:spAutoFit/>
          </a:bodyPr>
          <a:lstStyle/>
          <a:p>
            <a:r>
              <a:rPr lang="en-US" sz="2000" dirty="0" smtClean="0">
                <a:solidFill>
                  <a:srgbClr val="000000"/>
                </a:solidFill>
                <a:latin typeface="Calisto MT"/>
              </a:rPr>
              <a:t>What do you need to learn about?</a:t>
            </a:r>
            <a:endParaRPr lang="en-US" sz="2000" dirty="0">
              <a:solidFill>
                <a:srgbClr val="000000"/>
              </a:solidFill>
              <a:latin typeface="Calisto MT"/>
            </a:endParaRPr>
          </a:p>
        </p:txBody>
      </p:sp>
      <p:sp>
        <p:nvSpPr>
          <p:cNvPr id="8" name="TextBox 7"/>
          <p:cNvSpPr txBox="1"/>
          <p:nvPr/>
        </p:nvSpPr>
        <p:spPr>
          <a:xfrm>
            <a:off x="1296512" y="5517232"/>
            <a:ext cx="2459757" cy="400110"/>
          </a:xfrm>
          <a:prstGeom prst="rect">
            <a:avLst/>
          </a:prstGeom>
          <a:noFill/>
        </p:spPr>
        <p:txBody>
          <a:bodyPr wrap="square" rtlCol="0">
            <a:spAutoFit/>
          </a:bodyPr>
          <a:lstStyle/>
          <a:p>
            <a:r>
              <a:rPr lang="en-US" sz="2000" dirty="0" smtClean="0">
                <a:solidFill>
                  <a:srgbClr val="000000"/>
                </a:solidFill>
                <a:latin typeface="Calisto MT"/>
              </a:rPr>
              <a:t>What will you do?</a:t>
            </a:r>
            <a:endParaRPr lang="en-US" sz="2000" dirty="0">
              <a:solidFill>
                <a:srgbClr val="000000"/>
              </a:solidFill>
              <a:latin typeface="Calisto MT"/>
            </a:endParaRPr>
          </a:p>
        </p:txBody>
      </p:sp>
      <p:sp>
        <p:nvSpPr>
          <p:cNvPr id="9" name="TextBox 8"/>
          <p:cNvSpPr txBox="1"/>
          <p:nvPr/>
        </p:nvSpPr>
        <p:spPr>
          <a:xfrm>
            <a:off x="107504" y="3174067"/>
            <a:ext cx="2657232" cy="707886"/>
          </a:xfrm>
          <a:prstGeom prst="rect">
            <a:avLst/>
          </a:prstGeom>
          <a:noFill/>
        </p:spPr>
        <p:txBody>
          <a:bodyPr wrap="square" rtlCol="0">
            <a:spAutoFit/>
          </a:bodyPr>
          <a:lstStyle/>
          <a:p>
            <a:r>
              <a:rPr lang="en-US" sz="2000" dirty="0" smtClean="0">
                <a:solidFill>
                  <a:srgbClr val="000000"/>
                </a:solidFill>
                <a:latin typeface="Calisto MT"/>
              </a:rPr>
              <a:t>How is it going? What’s next?</a:t>
            </a:r>
            <a:endParaRPr lang="en-US" sz="2000" dirty="0">
              <a:solidFill>
                <a:srgbClr val="000000"/>
              </a:solidFill>
              <a:latin typeface="Calisto MT"/>
            </a:endParaRPr>
          </a:p>
        </p:txBody>
      </p:sp>
      <p:sp>
        <p:nvSpPr>
          <p:cNvPr id="11" name="TextBox 10"/>
          <p:cNvSpPr txBox="1"/>
          <p:nvPr/>
        </p:nvSpPr>
        <p:spPr>
          <a:xfrm>
            <a:off x="4932040" y="1229851"/>
            <a:ext cx="2657232" cy="707886"/>
          </a:xfrm>
          <a:prstGeom prst="rect">
            <a:avLst/>
          </a:prstGeom>
          <a:noFill/>
        </p:spPr>
        <p:txBody>
          <a:bodyPr wrap="square" rtlCol="0">
            <a:spAutoFit/>
          </a:bodyPr>
          <a:lstStyle/>
          <a:p>
            <a:r>
              <a:rPr lang="en-US" sz="2000" dirty="0" smtClean="0">
                <a:solidFill>
                  <a:srgbClr val="000000"/>
                </a:solidFill>
                <a:latin typeface="Calisto MT"/>
              </a:rPr>
              <a:t>What do you need to focus on?</a:t>
            </a:r>
            <a:endParaRPr lang="en-US" sz="2000" dirty="0">
              <a:solidFill>
                <a:srgbClr val="000000"/>
              </a:solidFill>
              <a:latin typeface="Calisto MT"/>
            </a:endParaRPr>
          </a:p>
        </p:txBody>
      </p:sp>
      <p:sp>
        <p:nvSpPr>
          <p:cNvPr id="12" name="TextBox 11"/>
          <p:cNvSpPr txBox="1"/>
          <p:nvPr/>
        </p:nvSpPr>
        <p:spPr>
          <a:xfrm>
            <a:off x="6444208" y="2924944"/>
            <a:ext cx="2304256" cy="707886"/>
          </a:xfrm>
          <a:prstGeom prst="rect">
            <a:avLst/>
          </a:prstGeom>
          <a:noFill/>
        </p:spPr>
        <p:txBody>
          <a:bodyPr wrap="square" rtlCol="0">
            <a:spAutoFit/>
          </a:bodyPr>
          <a:lstStyle/>
          <a:p>
            <a:r>
              <a:rPr lang="en-US" sz="2000" dirty="0" smtClean="0">
                <a:solidFill>
                  <a:srgbClr val="000000"/>
                </a:solidFill>
                <a:latin typeface="Calisto MT"/>
              </a:rPr>
              <a:t>What do you think is going on?</a:t>
            </a:r>
            <a:endParaRPr lang="en-US" sz="2000" dirty="0">
              <a:solidFill>
                <a:srgbClr val="000000"/>
              </a:solidFill>
              <a:latin typeface="Calisto MT"/>
            </a:endParaRPr>
          </a:p>
        </p:txBody>
      </p:sp>
    </p:spTree>
    <p:extLst>
      <p:ext uri="{BB962C8B-B14F-4D97-AF65-F5344CB8AC3E}">
        <p14:creationId xmlns:p14="http://schemas.microsoft.com/office/powerpoint/2010/main" val="152950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08" y="435547"/>
            <a:ext cx="7498080" cy="1143000"/>
          </a:xfrm>
        </p:spPr>
        <p:txBody>
          <a:bodyPr/>
          <a:lstStyle/>
          <a:p>
            <a:pPr>
              <a:defRPr/>
            </a:pPr>
            <a:r>
              <a:rPr lang="en-US" dirty="0" smtClean="0"/>
              <a:t>Inquiry for SRL</a:t>
            </a:r>
            <a:endParaRPr lang="en-US" dirty="0"/>
          </a:p>
        </p:txBody>
      </p:sp>
      <p:sp>
        <p:nvSpPr>
          <p:cNvPr id="5" name="Content Placeholder 2"/>
          <p:cNvSpPr txBox="1">
            <a:spLocks/>
          </p:cNvSpPr>
          <p:nvPr/>
        </p:nvSpPr>
        <p:spPr bwMode="auto">
          <a:xfrm>
            <a:off x="452783" y="1982291"/>
            <a:ext cx="5611893" cy="4411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a:lstStyle>
          <a:p>
            <a:pPr marL="0" indent="0" eaLnBrk="1" hangingPunct="1">
              <a:lnSpc>
                <a:spcPct val="90000"/>
              </a:lnSpc>
              <a:buFontTx/>
              <a:buNone/>
              <a:defRPr/>
            </a:pPr>
            <a:r>
              <a:rPr lang="en-US" dirty="0" smtClean="0">
                <a:solidFill>
                  <a:srgbClr val="000000">
                    <a:lumMod val="75000"/>
                    <a:lumOff val="25000"/>
                  </a:srgbClr>
                </a:solidFill>
                <a:latin typeface="Calisto MT"/>
              </a:rPr>
              <a:t>This year we invite you to engage in inquiry for SRL</a:t>
            </a:r>
          </a:p>
          <a:p>
            <a:pPr marL="400050" lvl="1" indent="0" eaLnBrk="1" hangingPunct="1">
              <a:lnSpc>
                <a:spcPct val="90000"/>
              </a:lnSpc>
              <a:spcBef>
                <a:spcPts val="2400"/>
              </a:spcBef>
              <a:buFontTx/>
              <a:buNone/>
              <a:defRPr/>
            </a:pPr>
            <a:r>
              <a:rPr lang="en-US" dirty="0" smtClean="0">
                <a:solidFill>
                  <a:srgbClr val="000000">
                    <a:lumMod val="75000"/>
                    <a:lumOff val="25000"/>
                  </a:srgbClr>
                </a:solidFill>
                <a:latin typeface="Calisto MT"/>
              </a:rPr>
              <a:t>As a stance for thinking about and advancing your practice</a:t>
            </a:r>
          </a:p>
          <a:p>
            <a:pPr marL="400050" lvl="1" indent="0" eaLnBrk="1" hangingPunct="1">
              <a:lnSpc>
                <a:spcPct val="90000"/>
              </a:lnSpc>
              <a:spcBef>
                <a:spcPts val="2400"/>
              </a:spcBef>
              <a:buFontTx/>
              <a:buNone/>
              <a:defRPr/>
            </a:pPr>
            <a:r>
              <a:rPr lang="en-US" dirty="0" smtClean="0">
                <a:solidFill>
                  <a:srgbClr val="000000">
                    <a:lumMod val="75000"/>
                    <a:lumOff val="25000"/>
                  </a:srgbClr>
                </a:solidFill>
                <a:latin typeface="Calisto MT"/>
              </a:rPr>
              <a:t>And/or more formally, by taking up inquiry processes on your own or with others</a:t>
            </a:r>
          </a:p>
        </p:txBody>
      </p:sp>
      <p:pic>
        <p:nvPicPr>
          <p:cNvPr id="3" name="Picture 2"/>
          <p:cNvPicPr>
            <a:picLocks noChangeAspect="1"/>
          </p:cNvPicPr>
          <p:nvPr/>
        </p:nvPicPr>
        <p:blipFill>
          <a:blip r:embed="rId3"/>
          <a:stretch>
            <a:fillRect/>
          </a:stretch>
        </p:blipFill>
        <p:spPr>
          <a:xfrm>
            <a:off x="6064676" y="1982291"/>
            <a:ext cx="2527300" cy="3810000"/>
          </a:xfrm>
          <a:prstGeom prst="rect">
            <a:avLst/>
          </a:prstGeom>
        </p:spPr>
      </p:pic>
    </p:spTree>
    <p:extLst>
      <p:ext uri="{BB962C8B-B14F-4D97-AF65-F5344CB8AC3E}">
        <p14:creationId xmlns:p14="http://schemas.microsoft.com/office/powerpoint/2010/main" val="383755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439737"/>
            <a:ext cx="8713788" cy="936626"/>
          </a:xfrm>
        </p:spPr>
        <p:txBody>
          <a:bodyPr>
            <a:normAutofit/>
          </a:bodyPr>
          <a:lstStyle/>
          <a:p>
            <a:pPr eaLnBrk="1" hangingPunct="1">
              <a:defRPr/>
            </a:pPr>
            <a:r>
              <a:rPr lang="en-US" sz="4000" dirty="0" smtClean="0">
                <a:solidFill>
                  <a:srgbClr val="404040"/>
                </a:solidFill>
                <a:latin typeface="Arial (Headings)"/>
                <a:cs typeface="Arial (Headings)"/>
              </a:rPr>
              <a:t>Where Might You Focus?</a:t>
            </a:r>
            <a:endParaRPr lang="en-US" sz="4000" dirty="0">
              <a:solidFill>
                <a:srgbClr val="404040"/>
              </a:solidFill>
              <a:latin typeface="Arial (Headings)"/>
              <a:cs typeface="Arial (Headings)"/>
            </a:endParaRPr>
          </a:p>
        </p:txBody>
      </p:sp>
      <p:sp>
        <p:nvSpPr>
          <p:cNvPr id="3" name="Content Placeholder 2"/>
          <p:cNvSpPr>
            <a:spLocks noGrp="1"/>
          </p:cNvSpPr>
          <p:nvPr>
            <p:ph idx="1"/>
          </p:nvPr>
        </p:nvSpPr>
        <p:spPr>
          <a:xfrm>
            <a:off x="672491" y="1773035"/>
            <a:ext cx="5286739" cy="4466959"/>
          </a:xfrm>
        </p:spPr>
        <p:txBody>
          <a:bodyPr>
            <a:noAutofit/>
          </a:bodyPr>
          <a:lstStyle/>
          <a:p>
            <a:pPr marL="0" indent="0">
              <a:buNone/>
              <a:defRPr/>
            </a:pPr>
            <a:r>
              <a:rPr lang="en-US" sz="2800" dirty="0" smtClean="0">
                <a:latin typeface="Calisto MT"/>
                <a:cs typeface="Calisto MT"/>
              </a:rPr>
              <a:t>What have you noticed about self-regulation in the context where you are working?</a:t>
            </a:r>
          </a:p>
          <a:p>
            <a:pPr marL="0" indent="0">
              <a:buNone/>
              <a:defRPr/>
            </a:pPr>
            <a:r>
              <a:rPr lang="en-US" sz="2800" dirty="0" smtClean="0">
                <a:latin typeface="Calisto MT"/>
                <a:cs typeface="Calisto MT"/>
              </a:rPr>
              <a:t>Is there a focus you have in mind that might benefit your students?</a:t>
            </a:r>
          </a:p>
          <a:p>
            <a:pPr marL="0" indent="0">
              <a:buNone/>
              <a:defRPr/>
            </a:pPr>
            <a:r>
              <a:rPr lang="en-US" sz="2800" dirty="0" smtClean="0">
                <a:latin typeface="Calisto MT"/>
                <a:cs typeface="Calisto MT"/>
              </a:rPr>
              <a:t>What do you think might be happening?</a:t>
            </a:r>
          </a:p>
          <a:p>
            <a:pPr marL="0" indent="0">
              <a:buNone/>
              <a:defRPr/>
            </a:pPr>
            <a:r>
              <a:rPr lang="en-US" sz="2800" dirty="0" smtClean="0">
                <a:latin typeface="Calisto MT"/>
                <a:cs typeface="Calisto MT"/>
              </a:rPr>
              <a:t>What more do you want to know?</a:t>
            </a:r>
          </a:p>
          <a:p>
            <a:pPr marL="236538" lvl="1" indent="0">
              <a:spcBef>
                <a:spcPts val="1200"/>
              </a:spcBef>
              <a:buNone/>
              <a:defRPr/>
            </a:pPr>
            <a:endParaRPr lang="en-US" sz="2600" dirty="0" smtClean="0">
              <a:latin typeface="Calisto MT"/>
              <a:cs typeface="Calisto MT"/>
            </a:endParaRPr>
          </a:p>
        </p:txBody>
      </p:sp>
      <p:pic>
        <p:nvPicPr>
          <p:cNvPr id="6" name="Picture 5" descr="question-mark.png"/>
          <p:cNvPicPr>
            <a:picLocks noChangeAspect="1"/>
          </p:cNvPicPr>
          <p:nvPr/>
        </p:nvPicPr>
        <p:blipFill rotWithShape="1">
          <a:blip r:embed="rId3">
            <a:extLst>
              <a:ext uri="{28A0092B-C50C-407E-A947-70E740481C1C}">
                <a14:useLocalDpi xmlns:a14="http://schemas.microsoft.com/office/drawing/2010/main" val="0"/>
              </a:ext>
            </a:extLst>
          </a:blip>
          <a:srcRect l="7807" r="3782"/>
          <a:stretch/>
        </p:blipFill>
        <p:spPr>
          <a:xfrm>
            <a:off x="5500963" y="1961195"/>
            <a:ext cx="3497384" cy="3955815"/>
          </a:xfrm>
          <a:prstGeom prst="rect">
            <a:avLst/>
          </a:prstGeom>
        </p:spPr>
      </p:pic>
    </p:spTree>
    <p:extLst>
      <p:ext uri="{BB962C8B-B14F-4D97-AF65-F5344CB8AC3E}">
        <p14:creationId xmlns:p14="http://schemas.microsoft.com/office/powerpoint/2010/main" val="489013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57692"/>
            <a:ext cx="7342188" cy="1428834"/>
          </a:xfrm>
        </p:spPr>
        <p:txBody>
          <a:bodyPr/>
          <a:lstStyle/>
          <a:p>
            <a:r>
              <a:rPr lang="en-US" dirty="0" smtClean="0"/>
              <a:t>Why Focus on SRL?</a:t>
            </a:r>
            <a:endParaRPr lang="en-US" dirty="0"/>
          </a:p>
        </p:txBody>
      </p:sp>
      <p:pic>
        <p:nvPicPr>
          <p:cNvPr id="5" name="Picture 4"/>
          <p:cNvPicPr>
            <a:picLocks noChangeAspect="1"/>
          </p:cNvPicPr>
          <p:nvPr/>
        </p:nvPicPr>
        <p:blipFill>
          <a:blip r:embed="rId3"/>
          <a:stretch>
            <a:fillRect/>
          </a:stretch>
        </p:blipFill>
        <p:spPr>
          <a:xfrm>
            <a:off x="3627415" y="3212976"/>
            <a:ext cx="1968500" cy="2819400"/>
          </a:xfrm>
          <a:prstGeom prst="rect">
            <a:avLst/>
          </a:prstGeom>
        </p:spPr>
      </p:pic>
    </p:spTree>
    <p:extLst>
      <p:ext uri="{BB962C8B-B14F-4D97-AF65-F5344CB8AC3E}">
        <p14:creationId xmlns:p14="http://schemas.microsoft.com/office/powerpoint/2010/main" val="22804125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ollaborative Inquiry for SRL: Launching the Year&amp;quot;&quot;/&gt;&lt;property id=&quot;20307&quot; value=&quot;256&quot;/&gt;&lt;/object&gt;&lt;object type=&quot;3&quot; unique_id=&quot;10004&quot;&gt;&lt;property id=&quot;20148&quot; value=&quot;5&quot;/&gt;&lt;property id=&quot;20300&quot; value=&quot;Slide 2 - &amp;quot;Questions for Today&amp;quot;&quot;/&gt;&lt;property id=&quot;20307&quot; value=&quot;314&quot;/&gt;&lt;/object&gt;&lt;object type=&quot;3&quot; unique_id=&quot;10005&quot;&gt;&lt;property id=&quot;20148&quot; value=&quot;5&quot;/&gt;&lt;property id=&quot;20300&quot; value=&quot;Slide 3 - &amp;quot;Why Engage in Collaborative Inquiry?&amp;quot;&quot;/&gt;&lt;property id=&quot;20307&quot; value=&quot;316&quot;/&gt;&lt;/object&gt;&lt;object type=&quot;3&quot; unique_id=&quot;10006&quot;&gt;&lt;property id=&quot;20148&quot; value=&quot;5&quot;/&gt;&lt;property id=&quot;20300&quot; value=&quot;Slide 4 - &amp;quot;Why Engage in Inquiry?&amp;quot;&quot;/&gt;&lt;property id=&quot;20307&quot; value=&quot;315&quot;/&gt;&lt;/object&gt;&lt;object type=&quot;3&quot; unique_id=&quot;10007&quot;&gt;&lt;property id=&quot;20148&quot; value=&quot;5&quot;/&gt;&lt;property id=&quot;20300&quot; value=&quot;Slide 5 - &amp;quot;Why Collaborative Inquiry?&amp;quot;&quot;/&gt;&lt;property id=&quot;20307&quot; value=&quot;317&quot;/&gt;&lt;/object&gt;&lt;object type=&quot;3&quot; unique_id=&quot;10008&quot;&gt;&lt;property id=&quot;20148&quot; value=&quot;5&quot;/&gt;&lt;property id=&quot;20300&quot; value=&quot;Slide 6&quot;/&gt;&lt;property id=&quot;20307&quot; value=&quot;297&quot;/&gt;&lt;/object&gt;&lt;object type=&quot;3&quot; unique_id=&quot;10009&quot;&gt;&lt;property id=&quot;20148&quot; value=&quot;5&quot;/&gt;&lt;property id=&quot;20300&quot; value=&quot;Slide 7 - &amp;quot;Inquiry for SRL&amp;quot;&quot;/&gt;&lt;property id=&quot;20307&quot; value=&quot;320&quot;/&gt;&lt;/object&gt;&lt;object type=&quot;3&quot; unique_id=&quot;10010&quot;&gt;&lt;property id=&quot;20148&quot; value=&quot;5&quot;/&gt;&lt;property id=&quot;20300&quot; value=&quot;Slide 8 - &amp;quot;Where Might You Focus?&amp;quot;&quot;/&gt;&lt;property id=&quot;20307&quot; value=&quot;321&quot;/&gt;&lt;/object&gt;&lt;object type=&quot;3&quot; unique_id=&quot;10011&quot;&gt;&lt;property id=&quot;20148&quot; value=&quot;5&quot;/&gt;&lt;property id=&quot;20300&quot; value=&quot;Slide 9 - &amp;quot;Why Focus on SRL?&amp;quot;&quot;/&gt;&lt;property id=&quot;20307&quot; value=&quot;326&quot;/&gt;&lt;/object&gt;&lt;object type=&quot;3&quot; unique_id=&quot;10012&quot;&gt;&lt;property id=&quot;20148&quot; value=&quot;5&quot;/&gt;&lt;property id=&quot;20300&quot; value=&quot;Slide 10 - &amp;quot;Why is Self-Regulation Important?&amp;quot;&quot;/&gt;&lt;property id=&quot;20307&quot; value=&quot;327&quot;/&gt;&lt;/object&gt;&lt;object type=&quot;3&quot; unique_id=&quot;10013&quot;&gt;&lt;property id=&quot;20148&quot; value=&quot;5&quot;/&gt;&lt;property id=&quot;20300&quot; value=&quot;Slide 11&quot;/&gt;&lt;property id=&quot;20307&quot; value=&quot;328&quot;/&gt;&lt;/object&gt;&lt;object type=&quot;3&quot; unique_id=&quot;10014&quot;&gt;&lt;property id=&quot;20148&quot; value=&quot;5&quot;/&gt;&lt;property id=&quot;20300&quot; value=&quot;Slide 12 - &amp;quot;What is SRL in the Context of Learning?&amp;quot;&quot;/&gt;&lt;property id=&quot;20307&quot; value=&quot;346&quot;/&gt;&lt;/object&gt;&lt;object type=&quot;3&quot; unique_id=&quot;10015&quot;&gt;&lt;property id=&quot;20148&quot; value=&quot;5&quot;/&gt;&lt;property id=&quot;20300&quot; value=&quot;Slide 13 - &amp;quot;How much of what you learned in school is still current?&amp;quot;&quot;/&gt;&lt;property id=&quot;20307&quot; value=&quot;322&quot;/&gt;&lt;/object&gt;&lt;object type=&quot;3&quot; unique_id=&quot;10016&quot;&gt;&lt;property id=&quot;20148&quot; value=&quot;5&quot;/&gt;&lt;property id=&quot;20300&quot; value=&quot;Slide 14 - &amp;quot;The Nature of Learning (Dumont et al., 2012)&amp;quot;&quot;/&gt;&lt;property id=&quot;20307&quot; value=&quot;300&quot;/&gt;&lt;/object&gt;&lt;object type=&quot;3&quot; unique_id=&quot;10017&quot;&gt;&lt;property id=&quot;20148&quot; value=&quot;5&quot;/&gt;&lt;property id=&quot;20300&quot; value=&quot;Slide 15 - &amp;quot;What is Self-Regulated Learning?&amp;quot;&quot;/&gt;&lt;property id=&quot;20307&quot; value=&quot;292&quot;/&gt;&lt;/object&gt;&lt;object type=&quot;3&quot; unique_id=&quot;10018&quot;&gt;&lt;property id=&quot;20148&quot; value=&quot;5&quot;/&gt;&lt;property id=&quot;20300&quot; value=&quot;Slide 16&quot;/&gt;&lt;property id=&quot;20307&quot; value=&quot;324&quot;/&gt;&lt;/object&gt;&lt;object type=&quot;3&quot; unique_id=&quot;10019&quot;&gt;&lt;property id=&quot;20148&quot; value=&quot;5&quot;/&gt;&lt;property id=&quot;20300&quot; value=&quot;Slide 17 - &amp;quot;Imagining SRL&amp;quot;&quot;/&gt;&lt;property id=&quot;20307&quot; value=&quot;325&quot;/&gt;&lt;/object&gt;&lt;object type=&quot;3&quot; unique_id=&quot;10020&quot;&gt;&lt;property id=&quot;20148&quot; value=&quot;5&quot;/&gt;&lt;property id=&quot;20300&quot; value=&quot;Slide 18&quot;/&gt;&lt;property id=&quot;20307&quot; value=&quot;268&quot;/&gt;&lt;/object&gt;&lt;object type=&quot;3&quot; unique_id=&quot;10021&quot;&gt;&lt;property id=&quot;20148&quot; value=&quot;5&quot;/&gt;&lt;property id=&quot;20300&quot; value=&quot;Slide 19 - &amp;quot;Digging Deeper&amp;quot;&quot;/&gt;&lt;property id=&quot;20307&quot; value=&quot;329&quot;/&gt;&lt;/object&gt;&lt;object type=&quot;3&quot; unique_id=&quot;10022&quot;&gt;&lt;property id=&quot;20148&quot; value=&quot;5&quot;/&gt;&lt;property id=&quot;20300&quot; value=&quot;Slide 20 - &amp;quot;Imagining Self-Regulation&amp;quot;&quot;/&gt;&lt;property id=&quot;20307&quot; value=&quot;330&quot;/&gt;&lt;/object&gt;&lt;object type=&quot;3&quot; unique_id=&quot;10023&quot;&gt;&lt;property id=&quot;20148&quot; value=&quot;5&quot;/&gt;&lt;property id=&quot;20300&quot; value=&quot;Slide 21 - &amp;quot;Probing Deeper: What is SRL? &amp;quot;&quot;/&gt;&lt;property id=&quot;20307&quot; value=&quot;331&quot;/&gt;&lt;/object&gt;&lt;object type=&quot;3&quot; unique_id=&quot;10024&quot;&gt;&lt;property id=&quot;20148&quot; value=&quot;5&quot;/&gt;&lt;property id=&quot;20300&quot; value=&quot;Slide 22 - &amp;quot;Question One&amp;quot;&quot;/&gt;&lt;property id=&quot;20307&quot; value=&quot;332&quot;/&gt;&lt;/object&gt;&lt;object type=&quot;3&quot; unique_id=&quot;10025&quot;&gt;&lt;property id=&quot;20148&quot; value=&quot;5&quot;/&gt;&lt;property id=&quot;20300&quot; value=&quot;Slide 23 - &amp;quot;Question Two&amp;quot;&quot;/&gt;&lt;property id=&quot;20307&quot; value=&quot;333&quot;/&gt;&lt;/object&gt;&lt;object type=&quot;3&quot; unique_id=&quot;10026&quot;&gt;&lt;property id=&quot;20148&quot; value=&quot;5&quot;/&gt;&lt;property id=&quot;20300&quot; value=&quot;Slide 24&quot;/&gt;&lt;property id=&quot;20307&quot; value=&quot;334&quot;/&gt;&lt;/object&gt;&lt;object type=&quot;3&quot; unique_id=&quot;10027&quot;&gt;&lt;property id=&quot;20148&quot; value=&quot;5&quot;/&gt;&lt;property id=&quot;20300&quot; value=&quot;Slide 25 - &amp;quot;What Are YOUR Questions?&amp;quot;&quot;/&gt;&lt;property id=&quot;20307&quot; value=&quot;335&quot;/&gt;&lt;/object&gt;&lt;object type=&quot;3&quot; unique_id=&quot;10028&quot;&gt;&lt;property id=&quot;20148&quot; value=&quot;5&quot;/&gt;&lt;property id=&quot;20300&quot; value=&quot;Slide 26 - &amp;quot;SRL and SEL Connections&amp;quot;&quot;/&gt;&lt;property id=&quot;20307&quot; value=&quot;344&quot;/&gt;&lt;/object&gt;&lt;object type=&quot;3&quot; unique_id=&quot;10029&quot;&gt;&lt;property id=&quot;20148&quot; value=&quot;5&quot;/&gt;&lt;property id=&quot;20300&quot; value=&quot;Slide 27&quot;/&gt;&lt;property id=&quot;20307&quot; value=&quot;310&quot;/&gt;&lt;/object&gt;&lt;object type=&quot;3&quot; unique_id=&quot;10030&quot;&gt;&lt;property id=&quot;20148&quot; value=&quot;5&quot;/&gt;&lt;property id=&quot;20300&quot; value=&quot;Slide 28 - &amp;quot; The Process of SEL&amp;quot;&quot;/&gt;&lt;property id=&quot;20307&quot; value=&quot;311&quot;/&gt;&lt;/object&gt;&lt;object type=&quot;3&quot; unique_id=&quot;10031&quot;&gt;&lt;property id=&quot;20148&quot; value=&quot;5&quot;/&gt;&lt;property id=&quot;20300&quot; value=&quot;Slide 29 - &amp;quot;What Are YOUR Questions?&amp;quot;&quot;/&gt;&lt;property id=&quot;20307&quot; value=&quot;353&quot;/&gt;&lt;/object&gt;&lt;object type=&quot;3&quot; unique_id=&quot;10032&quot;&gt;&lt;property id=&quot;20148&quot; value=&quot;5&quot;/&gt;&lt;property id=&quot;20300&quot; value=&quot;Slide 30&quot;/&gt;&lt;property id=&quot;20307&quot; value=&quot;337&quot;/&gt;&lt;/object&gt;&lt;object type=&quot;3&quot; unique_id=&quot;10033&quot;&gt;&lt;property id=&quot;20148&quot; value=&quot;5&quot;/&gt;&lt;property id=&quot;20300&quot; value=&quot;Slide 31 - &amp;quot;What Can You Do Tomorrow?&amp;quot;&quot;/&gt;&lt;property id=&quot;20307&quot; value=&quot;347&quot;/&gt;&lt;/object&gt;&lt;object type=&quot;3&quot; unique_id=&quot;10034&quot;&gt;&lt;property id=&quot;20148&quot; value=&quot;5&quot;/&gt;&lt;property id=&quot;20300&quot; value=&quot;Slide 32 - &amp;quot;Day-to-Day Language in Classrooms&amp;quot;&quot;/&gt;&lt;property id=&quot;20307&quot; value=&quot;348&quot;/&gt;&lt;/object&gt;&lt;object type=&quot;3&quot; unique_id=&quot;10035&quot;&gt;&lt;property id=&quot;20148&quot; value=&quot;5&quot;/&gt;&lt;property id=&quot;20300&quot; value=&quot;Slide 33 - &amp;quot;Strategic Questioning&amp;quot;&quot;/&gt;&lt;property id=&quot;20307&quot; value=&quot;349&quot;/&gt;&lt;/object&gt;&lt;object type=&quot;3&quot; unique_id=&quot;10036&quot;&gt;&lt;property id=&quot;20148&quot; value=&quot;5&quot;/&gt;&lt;property id=&quot;20300&quot; value=&quot;Slide 34 - &amp;quot;Using Strategic Questioning by Amy Semple (Delta School District)&amp;quot;&quot;/&gt;&lt;property id=&quot;20307&quot; value=&quot;350&quot;/&gt;&lt;/object&gt;&lt;object type=&quot;3&quot; unique_id=&quot;10037&quot;&gt;&lt;property id=&quot;20148&quot; value=&quot;5&quot;/&gt;&lt;property id=&quot;20300&quot; value=&quot;Slide 35 - &amp;quot;Reflection&amp;quot;&quot;/&gt;&lt;property id=&quot;20307&quot; value=&quot;351&quot;/&gt;&lt;/object&gt;&lt;object type=&quot;3&quot; unique_id=&quot;10038&quot;&gt;&lt;property id=&quot;20148&quot; value=&quot;5&quot;/&gt;&lt;property id=&quot;20300&quot; value=&quot;Slide 36 - &amp;quot;Where Might You Focus?&amp;quot;&quot;/&gt;&lt;property id=&quot;20307&quot; value=&quot;290&quot;/&gt;&lt;/object&gt;&lt;object type=&quot;3&quot; unique_id=&quot;10039&quot;&gt;&lt;property id=&quot;20148&quot; value=&quot;5&quot;/&gt;&lt;property id=&quot;20300&quot; value=&quot;Slide 37 - &amp;quot;Plan for Our November Meeting&amp;quot;&quot;/&gt;&lt;property id=&quot;20307&quot; value=&quot;313&quot;/&gt;&lt;/object&gt;&lt;object type=&quot;3&quot; unique_id=&quot;10040&quot;&gt;&lt;property id=&quot;20148&quot; value=&quot;5&quot;/&gt;&lt;property id=&quot;20300&quot; value=&quot;Slide 38 - &amp;quot;Inquiring into SRL&amp;quot;&quot;/&gt;&lt;property id=&quot;20307&quot; value=&quot;338&quot;/&gt;&lt;/object&gt;&lt;object type=&quot;3&quot; unique_id=&quot;10041&quot;&gt;&lt;property id=&quot;20148&quot; value=&quot;5&quot;/&gt;&lt;property id=&quot;20300&quot; value=&quot;Slide 39 - &amp;quot;Recommended Resource&amp;quot;&quot;/&gt;&lt;property id=&quot;20307&quot; value=&quot;341&quot;/&gt;&lt;/object&gt;&lt;object type=&quot;3&quot; unique_id=&quot;10042&quot;&gt;&lt;property id=&quot;20148&quot; value=&quot;5&quot;/&gt;&lt;property id=&quot;20300&quot; value=&quot;Slide 40 - &amp;quot; Shared Readings  All Read: Chapter Five  Choose One of: Chapter Six Chapter Seven Chapter Eight Chapter Nine  For&quot;/&gt;&lt;property id=&quot;20307&quot; value=&quot;352&quot;/&gt;&lt;/object&gt;&lt;object type=&quot;3&quot; unique_id=&quot;10043&quot;&gt;&lt;property id=&quot;20148&quot; value=&quot;5&quot;/&gt;&lt;property id=&quot;20300&quot; value=&quot;Slide 41 - &amp;quot;Other Helpful Resources&amp;quot;&quot;/&gt;&lt;property id=&quot;20307&quot; value=&quot;342&quot;/&gt;&lt;/object&gt;&lt;object type=&quot;3&quot; unique_id=&quot;10044&quot;&gt;&lt;property id=&quot;20148&quot; value=&quot;5&quot;/&gt;&lt;property id=&quot;20300&quot; value=&quot;Slide 42 - &amp;quot;Have a Wonderful Evening!&amp;quot;&quot;/&gt;&lt;property id=&quot;20307&quot; value=&quot;343&quot;/&gt;&lt;/object&gt;&lt;/object&gt;&lt;object type=&quot;8&quot; unique_id=&quot;10088&quot;&gt;&lt;/object&gt;&lt;/object&gt;&lt;/database&gt;"/>
  <p:tag name="SECTOMILLISECCONVERTED" val="1"/>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811-books">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majorFont>
      <a:minorFont>
        <a:latin typeface="Calisto MT"/>
        <a:ea typeface=""/>
        <a:cs typeface=""/>
        <a:font script="Jpan" typeface="ＭＳ 明朝"/>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9238</TotalTime>
  <Words>2672</Words>
  <Application>Microsoft Office PowerPoint</Application>
  <PresentationFormat>On-screen Show (4:3)</PresentationFormat>
  <Paragraphs>308</Paragraphs>
  <Slides>42</Slides>
  <Notes>29</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42</vt:i4>
      </vt:variant>
    </vt:vector>
  </HeadingPairs>
  <TitlesOfParts>
    <vt:vector size="59" baseType="lpstr">
      <vt:lpstr>ＭＳ Ｐゴシック</vt:lpstr>
      <vt:lpstr>Arial</vt:lpstr>
      <vt:lpstr>Arial (headings)</vt:lpstr>
      <vt:lpstr>Arial (headings)</vt:lpstr>
      <vt:lpstr>Arial Rounded MT Bold</vt:lpstr>
      <vt:lpstr>Brush Script MT</vt:lpstr>
      <vt:lpstr>Calibri</vt:lpstr>
      <vt:lpstr>Calisto MT</vt:lpstr>
      <vt:lpstr>Chalkduster</vt:lpstr>
      <vt:lpstr>Constantia</vt:lpstr>
      <vt:lpstr>Georgia</vt:lpstr>
      <vt:lpstr>Wingdings</vt:lpstr>
      <vt:lpstr>Capital</vt:lpstr>
      <vt:lpstr>Office Theme</vt:lpstr>
      <vt:lpstr>811-books</vt:lpstr>
      <vt:lpstr>1_Capital</vt:lpstr>
      <vt:lpstr>Sky</vt:lpstr>
      <vt:lpstr>Collaborative Inquiry for SRL: Launching the Year</vt:lpstr>
      <vt:lpstr>Questions for Today</vt:lpstr>
      <vt:lpstr>Why Engage in Collaborative Inquiry?</vt:lpstr>
      <vt:lpstr>Why Engage in Inquiry?</vt:lpstr>
      <vt:lpstr>Why Collaborative Inquiry?</vt:lpstr>
      <vt:lpstr>PowerPoint Presentation</vt:lpstr>
      <vt:lpstr>Inquiry for SRL</vt:lpstr>
      <vt:lpstr>Where Might You Focus?</vt:lpstr>
      <vt:lpstr>Why Focus on SRL?</vt:lpstr>
      <vt:lpstr>Why is Self-Regulation Important?</vt:lpstr>
      <vt:lpstr>PowerPoint Presentation</vt:lpstr>
      <vt:lpstr>What is SRL in the Context of Learning?</vt:lpstr>
      <vt:lpstr>How much of what you learned in school is still current?</vt:lpstr>
      <vt:lpstr>The Nature of Learning (Dumont et al., 2012)</vt:lpstr>
      <vt:lpstr>What is Self-Regulated Learning?</vt:lpstr>
      <vt:lpstr>PowerPoint Presentation</vt:lpstr>
      <vt:lpstr>Imagining SRL</vt:lpstr>
      <vt:lpstr>PowerPoint Presentation</vt:lpstr>
      <vt:lpstr>Digging Deeper</vt:lpstr>
      <vt:lpstr>Imagining Self-Regulation</vt:lpstr>
      <vt:lpstr>Probing Deeper: What is SRL? </vt:lpstr>
      <vt:lpstr>Question One</vt:lpstr>
      <vt:lpstr>Question Two</vt:lpstr>
      <vt:lpstr>PowerPoint Presentation</vt:lpstr>
      <vt:lpstr>What Are YOUR Questions?</vt:lpstr>
      <vt:lpstr>SRL and SEL Connections</vt:lpstr>
      <vt:lpstr>PowerPoint Presentation</vt:lpstr>
      <vt:lpstr> The Process of SEL</vt:lpstr>
      <vt:lpstr>What Are YOUR Questions?</vt:lpstr>
      <vt:lpstr>PowerPoint Presentation</vt:lpstr>
      <vt:lpstr>What Can You Do Tomorrow?</vt:lpstr>
      <vt:lpstr>Day-to-Day Language in Classrooms</vt:lpstr>
      <vt:lpstr>Strategic Questioning</vt:lpstr>
      <vt:lpstr>Using Strategic Questioning by Amy Semple (Delta School District)</vt:lpstr>
      <vt:lpstr>Reflection</vt:lpstr>
      <vt:lpstr>Where Might You Focus?</vt:lpstr>
      <vt:lpstr>Plan for Our November Meeting</vt:lpstr>
      <vt:lpstr>Inquiring into SRL</vt:lpstr>
      <vt:lpstr>Recommended Resource</vt:lpstr>
      <vt:lpstr> Shared Readings  All Read: Chapter Five  Choose One of: Chapter Six Chapter Seven Chapter Eight Chapter Nine  For more on today's topics, you can check out Chapters 1-4  (as you wish!)</vt:lpstr>
      <vt:lpstr>Other Helpful Resources</vt:lpstr>
      <vt:lpstr>Have a Wonderful Evening!</vt:lpstr>
    </vt:vector>
  </TitlesOfParts>
  <Company>University of British Columbia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SRL Summer Institute Developing Self-Regulating Learners</dc:title>
  <dc:creator>Nancy Perry</dc:creator>
  <cp:lastModifiedBy>Tanis Anderson</cp:lastModifiedBy>
  <cp:revision>115</cp:revision>
  <cp:lastPrinted>2015-09-18T21:51:20Z</cp:lastPrinted>
  <dcterms:created xsi:type="dcterms:W3CDTF">2015-06-22T19:07:51Z</dcterms:created>
  <dcterms:modified xsi:type="dcterms:W3CDTF">2017-10-17T21:54:15Z</dcterms:modified>
</cp:coreProperties>
</file>