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0" r:id="rId1"/>
  </p:sldMasterIdLst>
  <p:notesMasterIdLst>
    <p:notesMasterId r:id="rId65"/>
  </p:notesMasterIdLst>
  <p:handoutMasterIdLst>
    <p:handoutMasterId r:id="rId66"/>
  </p:handoutMasterIdLst>
  <p:sldIdLst>
    <p:sldId id="283" r:id="rId2"/>
    <p:sldId id="274" r:id="rId3"/>
    <p:sldId id="273" r:id="rId4"/>
    <p:sldId id="406" r:id="rId5"/>
    <p:sldId id="277" r:id="rId6"/>
    <p:sldId id="344" r:id="rId7"/>
    <p:sldId id="270" r:id="rId8"/>
    <p:sldId id="271" r:id="rId9"/>
    <p:sldId id="257" r:id="rId10"/>
    <p:sldId id="258" r:id="rId11"/>
    <p:sldId id="259" r:id="rId12"/>
    <p:sldId id="265" r:id="rId13"/>
    <p:sldId id="261" r:id="rId14"/>
    <p:sldId id="263" r:id="rId15"/>
    <p:sldId id="281" r:id="rId16"/>
    <p:sldId id="286" r:id="rId17"/>
    <p:sldId id="282" r:id="rId18"/>
    <p:sldId id="285" r:id="rId19"/>
    <p:sldId id="290" r:id="rId20"/>
    <p:sldId id="299" r:id="rId21"/>
    <p:sldId id="388" r:id="rId22"/>
    <p:sldId id="389" r:id="rId23"/>
    <p:sldId id="390" r:id="rId24"/>
    <p:sldId id="309" r:id="rId25"/>
    <p:sldId id="391" r:id="rId26"/>
    <p:sldId id="392" r:id="rId27"/>
    <p:sldId id="393" r:id="rId28"/>
    <p:sldId id="394" r:id="rId29"/>
    <p:sldId id="395" r:id="rId30"/>
    <p:sldId id="396" r:id="rId31"/>
    <p:sldId id="397" r:id="rId32"/>
    <p:sldId id="398" r:id="rId33"/>
    <p:sldId id="400" r:id="rId34"/>
    <p:sldId id="401" r:id="rId35"/>
    <p:sldId id="402" r:id="rId36"/>
    <p:sldId id="403" r:id="rId37"/>
    <p:sldId id="404" r:id="rId38"/>
    <p:sldId id="405" r:id="rId39"/>
    <p:sldId id="340" r:id="rId40"/>
    <p:sldId id="341" r:id="rId41"/>
    <p:sldId id="348" r:id="rId42"/>
    <p:sldId id="365" r:id="rId43"/>
    <p:sldId id="366" r:id="rId44"/>
    <p:sldId id="367" r:id="rId45"/>
    <p:sldId id="368" r:id="rId46"/>
    <p:sldId id="369" r:id="rId47"/>
    <p:sldId id="370" r:id="rId48"/>
    <p:sldId id="372" r:id="rId49"/>
    <p:sldId id="373" r:id="rId50"/>
    <p:sldId id="374" r:id="rId51"/>
    <p:sldId id="375" r:id="rId52"/>
    <p:sldId id="376" r:id="rId53"/>
    <p:sldId id="377" r:id="rId54"/>
    <p:sldId id="378" r:id="rId55"/>
    <p:sldId id="379" r:id="rId56"/>
    <p:sldId id="380" r:id="rId57"/>
    <p:sldId id="381" r:id="rId58"/>
    <p:sldId id="382" r:id="rId59"/>
    <p:sldId id="383" r:id="rId60"/>
    <p:sldId id="384" r:id="rId61"/>
    <p:sldId id="385" r:id="rId62"/>
    <p:sldId id="386" r:id="rId63"/>
    <p:sldId id="387" r:id="rId64"/>
  </p:sldIdLst>
  <p:sldSz cx="9144000" cy="6858000" type="screen4x3"/>
  <p:notesSz cx="7010400" cy="9296400"/>
  <p:custDataLst>
    <p:tags r:id="rId6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EF84F52D-BFFF-0949-A55B-D7245F2A15A3}" type="datetime1">
              <a:rPr lang="en-CA" smtClean="0"/>
              <a:t>22/02/2017</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r>
              <a:rPr lang="en-US" dirty="0" smtClean="0"/>
              <a:t>sjeroski@shaw.ca</a:t>
            </a: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9B98CBEA-B27C-ED43-822A-B5840C9CDDCA}" type="slidenum">
              <a:rPr lang="en-US" smtClean="0"/>
              <a:t>‹#›</a:t>
            </a:fld>
            <a:endParaRPr lang="en-US" dirty="0"/>
          </a:p>
        </p:txBody>
      </p:sp>
    </p:spTree>
    <p:extLst>
      <p:ext uri="{BB962C8B-B14F-4D97-AF65-F5344CB8AC3E}">
        <p14:creationId xmlns:p14="http://schemas.microsoft.com/office/powerpoint/2010/main" val="244558363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8ABA42F5-9D6E-BE4D-BC5E-E6EAD4D668A9}" type="datetime1">
              <a:rPr lang="en-CA" smtClean="0"/>
              <a:t>22/02/2017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r>
              <a:rPr lang="en-US" dirty="0" smtClean="0"/>
              <a:t>sjeroski@shaw.ca</a:t>
            </a: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3983E152-B2F8-AF4A-9A32-7BA69279D448}" type="slidenum">
              <a:rPr lang="en-US" smtClean="0"/>
              <a:t>‹#›</a:t>
            </a:fld>
            <a:endParaRPr lang="en-US" dirty="0"/>
          </a:p>
        </p:txBody>
      </p:sp>
    </p:spTree>
    <p:extLst>
      <p:ext uri="{BB962C8B-B14F-4D97-AF65-F5344CB8AC3E}">
        <p14:creationId xmlns:p14="http://schemas.microsoft.com/office/powerpoint/2010/main" val="546409885"/>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A9C68B-0D43-CD47-A236-95AFA0C69184}" type="slidenum">
              <a:rPr lang="en-US" smtClean="0"/>
              <a:t>1</a:t>
            </a:fld>
            <a:endParaRPr lang="en-US" dirty="0"/>
          </a:p>
        </p:txBody>
      </p:sp>
      <p:sp>
        <p:nvSpPr>
          <p:cNvPr id="5" name="Footer Placeholder 4"/>
          <p:cNvSpPr>
            <a:spLocks noGrp="1"/>
          </p:cNvSpPr>
          <p:nvPr>
            <p:ph type="ftr" sz="quarter" idx="11"/>
          </p:nvPr>
        </p:nvSpPr>
        <p:spPr/>
        <p:txBody>
          <a:bodyPr/>
          <a:lstStyle/>
          <a:p>
            <a:r>
              <a:rPr lang="en-US" dirty="0" smtClean="0"/>
              <a:t>sjeroski@shaw.ca</a:t>
            </a:r>
            <a:endParaRPr lang="en-US" dirty="0"/>
          </a:p>
        </p:txBody>
      </p:sp>
    </p:spTree>
    <p:extLst>
      <p:ext uri="{BB962C8B-B14F-4D97-AF65-F5344CB8AC3E}">
        <p14:creationId xmlns:p14="http://schemas.microsoft.com/office/powerpoint/2010/main" val="1773336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6"/>
          <p:cNvSpPr>
            <a:spLocks noGrp="1" noChangeArrowheads="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Sharon Jeroski, Horizon Research  sjeroski@shaw.ca </a:t>
            </a:r>
          </a:p>
        </p:txBody>
      </p:sp>
      <p:sp>
        <p:nvSpPr>
          <p:cNvPr id="440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287AF7E0-74E8-4D4F-9F8C-6EFF42181327}" type="slidenum">
              <a:rPr lang="en-US" sz="1200"/>
              <a:pPr/>
              <a:t>25</a:t>
            </a:fld>
            <a:endParaRPr lang="en-US" sz="1200"/>
          </a:p>
        </p:txBody>
      </p:sp>
      <p:sp>
        <p:nvSpPr>
          <p:cNvPr id="44035" name="Rectangle 2"/>
          <p:cNvSpPr>
            <a:spLocks noGrp="1" noRot="1" noChangeAspect="1" noChangeArrowheads="1" noTextEdit="1"/>
          </p:cNvSpPr>
          <p:nvPr>
            <p:ph type="sldImg"/>
          </p:nvPr>
        </p:nvSpPr>
        <p:spPr>
          <a:solidFill>
            <a:srgbClr val="FFFFFF"/>
          </a:solidFill>
          <a:ln/>
        </p:spPr>
      </p:sp>
      <p:sp>
        <p:nvSpPr>
          <p:cNvPr id="4403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4037460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6"/>
          <p:cNvSpPr>
            <a:spLocks noGrp="1" noChangeArrowheads="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Sharon Jeroski, Horizon Research  sjeroski@shaw.ca </a:t>
            </a:r>
          </a:p>
        </p:txBody>
      </p:sp>
      <p:sp>
        <p:nvSpPr>
          <p:cNvPr id="4608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720AD552-9C6E-B242-80E0-2843F420071E}" type="slidenum">
              <a:rPr lang="en-US" sz="1200"/>
              <a:pPr/>
              <a:t>26</a:t>
            </a:fld>
            <a:endParaRPr lang="en-US" sz="1200"/>
          </a:p>
        </p:txBody>
      </p:sp>
      <p:sp>
        <p:nvSpPr>
          <p:cNvPr id="46083" name="Rectangle 2"/>
          <p:cNvSpPr>
            <a:spLocks noGrp="1" noRot="1" noChangeAspect="1" noChangeArrowheads="1" noTextEdit="1"/>
          </p:cNvSpPr>
          <p:nvPr>
            <p:ph type="sldImg"/>
          </p:nvPr>
        </p:nvSpPr>
        <p:spPr>
          <a:solidFill>
            <a:srgbClr val="FFFFFF"/>
          </a:solidFill>
          <a:ln/>
        </p:spPr>
      </p:sp>
      <p:sp>
        <p:nvSpPr>
          <p:cNvPr id="460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1076244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6"/>
          <p:cNvSpPr>
            <a:spLocks noGrp="1" noChangeArrowheads="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Sharon Jeroski, Horizon Research  sjeroski@shaw.ca </a:t>
            </a:r>
          </a:p>
        </p:txBody>
      </p:sp>
      <p:sp>
        <p:nvSpPr>
          <p:cNvPr id="481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5C08AC24-4188-3E41-8AEA-2269CDE91A90}" type="slidenum">
              <a:rPr lang="en-US" sz="1200"/>
              <a:pPr/>
              <a:t>27</a:t>
            </a:fld>
            <a:endParaRPr lang="en-US" sz="1200"/>
          </a:p>
        </p:txBody>
      </p:sp>
      <p:sp>
        <p:nvSpPr>
          <p:cNvPr id="48131" name="Rectangle 2"/>
          <p:cNvSpPr>
            <a:spLocks noGrp="1" noRot="1" noChangeAspect="1" noChangeArrowheads="1" noTextEdit="1"/>
          </p:cNvSpPr>
          <p:nvPr>
            <p:ph type="sldImg"/>
          </p:nvPr>
        </p:nvSpPr>
        <p:spPr>
          <a:solidFill>
            <a:srgbClr val="FFFFFF"/>
          </a:solidFill>
          <a:ln/>
        </p:spPr>
      </p:sp>
      <p:sp>
        <p:nvSpPr>
          <p:cNvPr id="4813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3396448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6"/>
          <p:cNvSpPr>
            <a:spLocks noGrp="1" noChangeArrowheads="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Sharon Jeroski, Horizon Research  sjeroski@shaw.ca </a:t>
            </a:r>
          </a:p>
        </p:txBody>
      </p:sp>
      <p:sp>
        <p:nvSpPr>
          <p:cNvPr id="501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4AE29DD2-C990-DC43-B76E-0339B50D4D24}" type="slidenum">
              <a:rPr lang="en-US" sz="1200"/>
              <a:pPr/>
              <a:t>28</a:t>
            </a:fld>
            <a:endParaRPr lang="en-US" sz="1200"/>
          </a:p>
        </p:txBody>
      </p:sp>
      <p:sp>
        <p:nvSpPr>
          <p:cNvPr id="50179" name="Rectangle 2"/>
          <p:cNvSpPr>
            <a:spLocks noGrp="1" noRot="1" noChangeAspect="1" noChangeArrowheads="1" noTextEdit="1"/>
          </p:cNvSpPr>
          <p:nvPr>
            <p:ph type="sldImg"/>
          </p:nvPr>
        </p:nvSpPr>
        <p:spPr>
          <a:solidFill>
            <a:srgbClr val="FFFFFF"/>
          </a:solidFill>
          <a:ln/>
        </p:spPr>
      </p:sp>
      <p:sp>
        <p:nvSpPr>
          <p:cNvPr id="5018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1862426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6"/>
          <p:cNvSpPr>
            <a:spLocks noGrp="1" noChangeArrowheads="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Sharon Jeroski, Horizon Research  sjeroski@shaw.ca </a:t>
            </a:r>
          </a:p>
        </p:txBody>
      </p:sp>
      <p:sp>
        <p:nvSpPr>
          <p:cNvPr id="522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65DC883A-E1C7-7C42-9DCC-29CEB333E36B}" type="slidenum">
              <a:rPr lang="en-US" sz="1200"/>
              <a:pPr/>
              <a:t>29</a:t>
            </a:fld>
            <a:endParaRPr lang="en-US" sz="120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538908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6"/>
          <p:cNvSpPr>
            <a:spLocks noGrp="1" noChangeArrowheads="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Sharon Jeroski, Horizon Research  sjeroski@shaw.ca </a:t>
            </a:r>
          </a:p>
        </p:txBody>
      </p:sp>
      <p:sp>
        <p:nvSpPr>
          <p:cNvPr id="5427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9B95C012-FD07-804B-AB2F-6975DDC1BE07}" type="slidenum">
              <a:rPr lang="en-US" sz="1200"/>
              <a:pPr/>
              <a:t>30</a:t>
            </a:fld>
            <a:endParaRPr lang="en-US" sz="12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4894031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6"/>
          <p:cNvSpPr>
            <a:spLocks noGrp="1" noChangeArrowheads="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Sharon Jeroski, Horizon Research  sjeroski@shaw.ca </a:t>
            </a:r>
          </a:p>
        </p:txBody>
      </p:sp>
      <p:sp>
        <p:nvSpPr>
          <p:cNvPr id="563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59D116C8-7E2D-3B44-8033-19F4F8DF4D9D}" type="slidenum">
              <a:rPr lang="en-US" sz="1200"/>
              <a:pPr/>
              <a:t>31</a:t>
            </a:fld>
            <a:endParaRPr lang="en-US" sz="120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25944709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6"/>
          <p:cNvSpPr>
            <a:spLocks noGrp="1" noChangeArrowheads="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Sharon Jeroski, Horizon Research  sjeroski@shaw.ca </a:t>
            </a:r>
          </a:p>
        </p:txBody>
      </p:sp>
      <p:sp>
        <p:nvSpPr>
          <p:cNvPr id="583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732ACC0A-ED11-114B-AB27-D901C1A6C517}" type="slidenum">
              <a:rPr lang="en-US" sz="1200"/>
              <a:pPr/>
              <a:t>32</a:t>
            </a:fld>
            <a:endParaRPr lang="en-US"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26431060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6"/>
          <p:cNvSpPr>
            <a:spLocks noGrp="1" noChangeArrowheads="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Sharon Jeroski, Horizon Research  sjeroski@shaw.ca </a:t>
            </a:r>
          </a:p>
        </p:txBody>
      </p:sp>
      <p:sp>
        <p:nvSpPr>
          <p:cNvPr id="6246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1DAF2D4B-528E-A548-A460-D551A4E130FC}" type="slidenum">
              <a:rPr lang="en-US" sz="1200"/>
              <a:pPr/>
              <a:t>33</a:t>
            </a:fld>
            <a:endParaRPr lang="en-US" sz="120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24583360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6"/>
          <p:cNvSpPr>
            <a:spLocks noGrp="1" noChangeArrowheads="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Sharon Jeroski, Horizon Research  sjeroski@shaw.ca </a:t>
            </a:r>
          </a:p>
        </p:txBody>
      </p:sp>
      <p:sp>
        <p:nvSpPr>
          <p:cNvPr id="6451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60112EB6-950F-0149-A3C9-F7825320343B}" type="slidenum">
              <a:rPr lang="en-US" sz="1200"/>
              <a:pPr/>
              <a:t>34</a:t>
            </a:fld>
            <a:endParaRPr lang="en-US" sz="120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3353727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6"/>
          <p:cNvSpPr>
            <a:spLocks noGrp="1" noChangeArrowheads="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Sharon Jeroski, Horizon Research  sjeroski@shaw.ca </a:t>
            </a:r>
          </a:p>
        </p:txBody>
      </p:sp>
      <p:sp>
        <p:nvSpPr>
          <p:cNvPr id="8909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9B8A4CEE-5A85-B945-886E-48B11D1CD75A}" type="slidenum">
              <a:rPr lang="en-US" sz="1200"/>
              <a:pPr/>
              <a:t>4</a:t>
            </a:fld>
            <a:endParaRPr lang="en-US" sz="120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2580722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6"/>
          <p:cNvSpPr>
            <a:spLocks noGrp="1" noChangeArrowheads="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Sharon Jeroski, Horizon Research  sjeroski@shaw.ca </a:t>
            </a:r>
          </a:p>
        </p:txBody>
      </p:sp>
      <p:sp>
        <p:nvSpPr>
          <p:cNvPr id="665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D435DDF3-ED84-134B-8E73-F729BFF57D5D}" type="slidenum">
              <a:rPr lang="en-US" sz="1200"/>
              <a:pPr/>
              <a:t>35</a:t>
            </a:fld>
            <a:endParaRPr lang="en-US" sz="12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39168730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6"/>
          <p:cNvSpPr>
            <a:spLocks noGrp="1" noChangeArrowheads="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Sharon Jeroski, Horizon Research  sjeroski@shaw.ca </a:t>
            </a:r>
          </a:p>
        </p:txBody>
      </p:sp>
      <p:sp>
        <p:nvSpPr>
          <p:cNvPr id="686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11233F25-8940-9446-AC6C-AC8F5F4A616F}" type="slidenum">
              <a:rPr lang="en-US" sz="1200"/>
              <a:pPr/>
              <a:t>36</a:t>
            </a:fld>
            <a:endParaRPr lang="en-US" sz="12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18762104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6"/>
          <p:cNvSpPr>
            <a:spLocks noGrp="1" noChangeArrowheads="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Sharon Jeroski, Horizon Research  sjeroski@shaw.ca </a:t>
            </a:r>
          </a:p>
        </p:txBody>
      </p:sp>
      <p:sp>
        <p:nvSpPr>
          <p:cNvPr id="7065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62126489-FECB-9D47-A7D3-056B112708F7}" type="slidenum">
              <a:rPr lang="en-US" sz="1200"/>
              <a:pPr/>
              <a:t>37</a:t>
            </a:fld>
            <a:endParaRPr lang="en-US" sz="12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37110688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6"/>
          <p:cNvSpPr>
            <a:spLocks noGrp="1" noChangeArrowheads="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Sharon Jeroski, Horizon Research  sjeroski@shaw.ca </a:t>
            </a:r>
          </a:p>
        </p:txBody>
      </p:sp>
      <p:sp>
        <p:nvSpPr>
          <p:cNvPr id="727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6E0FB186-68D3-E14B-977A-9B158C093EF5}" type="slidenum">
              <a:rPr lang="en-US" sz="1200"/>
              <a:pPr/>
              <a:t>38</a:t>
            </a:fld>
            <a:endParaRPr lang="en-US" sz="120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28015430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6"/>
          <p:cNvSpPr>
            <a:spLocks noGrp="1" noChangeArrowheads="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Sharon Jeroski, Horizon Research  sjeroski@shaw.ca </a:t>
            </a:r>
          </a:p>
        </p:txBody>
      </p:sp>
      <p:sp>
        <p:nvSpPr>
          <p:cNvPr id="12595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6EFFCEC0-2230-DB49-98B7-05DDC9C8ECAB}" type="slidenum">
              <a:rPr lang="en-US" sz="1200"/>
              <a:pPr/>
              <a:t>39</a:t>
            </a:fld>
            <a:endParaRPr lang="en-US" sz="120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24291269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6"/>
          <p:cNvSpPr>
            <a:spLocks noGrp="1" noChangeArrowheads="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Sharon Jeroski, Horizon Research  sjeroski@shaw.ca </a:t>
            </a:r>
          </a:p>
        </p:txBody>
      </p:sp>
      <p:sp>
        <p:nvSpPr>
          <p:cNvPr id="1280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9E4FFD38-0153-2041-88B3-1CEA37535FF1}" type="slidenum">
              <a:rPr lang="en-US" sz="1200"/>
              <a:pPr/>
              <a:t>40</a:t>
            </a:fld>
            <a:endParaRPr lang="en-US" sz="120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2554435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6"/>
          <p:cNvSpPr>
            <a:spLocks noGrp="1" noChangeArrowheads="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Sharon Jeroski, Horizon Research  sjeroski@shaw.ca </a:t>
            </a:r>
          </a:p>
        </p:txBody>
      </p:sp>
      <p:sp>
        <p:nvSpPr>
          <p:cNvPr id="419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50CA28C4-5EA7-E24E-B8A6-EF404D69DC1F}" type="slidenum">
              <a:rPr lang="en-US" sz="1200"/>
              <a:pPr/>
              <a:t>41</a:t>
            </a:fld>
            <a:endParaRPr lang="en-US" sz="12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40689642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6"/>
          <p:cNvSpPr>
            <a:spLocks noGrp="1" noChangeArrowheads="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Sharon Jeroski, Horizon Research  sjeroski@shaw.ca </a:t>
            </a:r>
          </a:p>
        </p:txBody>
      </p:sp>
      <p:sp>
        <p:nvSpPr>
          <p:cNvPr id="768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8BBBBDDD-C254-D647-90A3-ED2F3E842227}" type="slidenum">
              <a:rPr lang="en-US" sz="1200"/>
              <a:pPr/>
              <a:t>42</a:t>
            </a:fld>
            <a:endParaRPr lang="en-US" sz="120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11194156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6"/>
          <p:cNvSpPr>
            <a:spLocks noGrp="1" noChangeArrowheads="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Sharon Jeroski, Horizon Research  sjeroski@shaw.ca </a:t>
            </a:r>
          </a:p>
        </p:txBody>
      </p:sp>
      <p:sp>
        <p:nvSpPr>
          <p:cNvPr id="788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20A33B3A-EF36-A646-83B2-172FBE5EF8B9}" type="slidenum">
              <a:rPr lang="en-US" sz="1200"/>
              <a:pPr/>
              <a:t>43</a:t>
            </a:fld>
            <a:endParaRPr lang="en-US" sz="12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39143765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6"/>
          <p:cNvSpPr>
            <a:spLocks noGrp="1" noChangeArrowheads="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Sharon Jeroski, Horizon Research  sjeroski@shaw.ca </a:t>
            </a:r>
          </a:p>
        </p:txBody>
      </p:sp>
      <p:sp>
        <p:nvSpPr>
          <p:cNvPr id="808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4477CD23-98B8-B446-A358-0C31B834C8C9}" type="slidenum">
              <a:rPr lang="en-US" sz="1200"/>
              <a:pPr/>
              <a:t>44</a:t>
            </a:fld>
            <a:endParaRPr lang="en-US" sz="120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xfrm>
            <a:off x="934720" y="4415790"/>
            <a:ext cx="5140960" cy="418338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278741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6"/>
          <p:cNvSpPr>
            <a:spLocks noGrp="1" noChangeArrowheads="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Sharon Jeroski, Horizon Research  sjeroski@shaw.ca </a:t>
            </a:r>
          </a:p>
        </p:txBody>
      </p:sp>
      <p:sp>
        <p:nvSpPr>
          <p:cNvPr id="256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C0326143-94AF-EF49-BA75-308297B7CA6A}" type="slidenum">
              <a:rPr lang="en-US" sz="1200"/>
              <a:pPr/>
              <a:t>6</a:t>
            </a:fld>
            <a:endParaRPr lang="en-US" sz="1200"/>
          </a:p>
        </p:txBody>
      </p:sp>
      <p:sp>
        <p:nvSpPr>
          <p:cNvPr id="25603" name="Rectangle 2"/>
          <p:cNvSpPr>
            <a:spLocks noGrp="1" noRot="1" noChangeAspect="1" noChangeArrowheads="1" noTextEdit="1"/>
          </p:cNvSpPr>
          <p:nvPr>
            <p:ph type="sldImg"/>
          </p:nvPr>
        </p:nvSpPr>
        <p:spPr>
          <a:solidFill>
            <a:srgbClr val="FFFFFF"/>
          </a:solidFill>
          <a:ln/>
        </p:spPr>
      </p:sp>
      <p:sp>
        <p:nvSpPr>
          <p:cNvPr id="2560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38201591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6"/>
          <p:cNvSpPr>
            <a:spLocks noGrp="1" noChangeArrowheads="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Sharon Jeroski, Horizon Research  sjeroski@shaw.ca </a:t>
            </a:r>
          </a:p>
        </p:txBody>
      </p:sp>
      <p:sp>
        <p:nvSpPr>
          <p:cNvPr id="8294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8FE637B9-4F2E-4F4B-AC04-7BB4AA4E4EE2}" type="slidenum">
              <a:rPr lang="en-US" sz="1200"/>
              <a:pPr/>
              <a:t>45</a:t>
            </a:fld>
            <a:endParaRPr lang="en-US" sz="120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22006496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6"/>
          <p:cNvSpPr>
            <a:spLocks noGrp="1" noChangeArrowheads="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Sharon Jeroski, Horizon Research  sjeroski@shaw.ca </a:t>
            </a:r>
          </a:p>
        </p:txBody>
      </p:sp>
      <p:sp>
        <p:nvSpPr>
          <p:cNvPr id="8499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56AAC3DB-0C5F-9748-81B2-4FF644D7C10B}" type="slidenum">
              <a:rPr lang="en-US" sz="1200"/>
              <a:pPr/>
              <a:t>46</a:t>
            </a:fld>
            <a:endParaRPr lang="en-US" sz="120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1921061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6"/>
          <p:cNvSpPr>
            <a:spLocks noGrp="1" noChangeArrowheads="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Sharon Jeroski, Horizon Research  sjeroski@shaw.ca </a:t>
            </a:r>
          </a:p>
        </p:txBody>
      </p:sp>
      <p:sp>
        <p:nvSpPr>
          <p:cNvPr id="870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BDA9E099-2946-9640-8AEC-DC10B2C500E1}" type="slidenum">
              <a:rPr lang="en-US" sz="1200"/>
              <a:pPr/>
              <a:t>47</a:t>
            </a:fld>
            <a:endParaRPr lang="en-US" sz="120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6747816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6"/>
          <p:cNvSpPr>
            <a:spLocks noGrp="1" noChangeArrowheads="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Sharon Jeroski, Horizon Research  sjeroski@shaw.ca </a:t>
            </a:r>
          </a:p>
        </p:txBody>
      </p:sp>
      <p:sp>
        <p:nvSpPr>
          <p:cNvPr id="9113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E83CE0B7-DC5F-0C45-8AF1-A65F05006A9A}" type="slidenum">
              <a:rPr lang="en-US" sz="1200"/>
              <a:pPr/>
              <a:t>48</a:t>
            </a:fld>
            <a:endParaRPr lang="en-US" sz="120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11137276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6"/>
          <p:cNvSpPr>
            <a:spLocks noGrp="1" noChangeArrowheads="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Sharon Jeroski, Horizon Research  sjeroski@shaw.ca </a:t>
            </a:r>
          </a:p>
        </p:txBody>
      </p:sp>
      <p:sp>
        <p:nvSpPr>
          <p:cNvPr id="931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3146B796-84A7-BC4E-829E-BEA7B43F0BC3}" type="slidenum">
              <a:rPr lang="en-US" sz="1200"/>
              <a:pPr/>
              <a:t>49</a:t>
            </a:fld>
            <a:endParaRPr lang="en-US" sz="12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27022814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6"/>
          <p:cNvSpPr>
            <a:spLocks noGrp="1" noChangeArrowheads="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Sharon Jeroski, Horizon Research  sjeroski@shaw.ca </a:t>
            </a:r>
          </a:p>
        </p:txBody>
      </p:sp>
      <p:sp>
        <p:nvSpPr>
          <p:cNvPr id="952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62FA765C-1E0F-3C48-858C-8FE50A2C7FD4}" type="slidenum">
              <a:rPr lang="en-US" sz="1200"/>
              <a:pPr/>
              <a:t>50</a:t>
            </a:fld>
            <a:endParaRPr lang="en-US" sz="120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1466715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6"/>
          <p:cNvSpPr>
            <a:spLocks noGrp="1" noChangeArrowheads="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Sharon Jeroski, Horizon Research  sjeroski@shaw.ca </a:t>
            </a:r>
          </a:p>
        </p:txBody>
      </p:sp>
      <p:sp>
        <p:nvSpPr>
          <p:cNvPr id="9728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51E61305-02D8-7C43-964E-2939C92958D7}" type="slidenum">
              <a:rPr lang="en-US" sz="1200"/>
              <a:pPr/>
              <a:t>51</a:t>
            </a:fld>
            <a:endParaRPr lang="en-US" sz="120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25768560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6"/>
          <p:cNvSpPr>
            <a:spLocks noGrp="1" noChangeArrowheads="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Sharon Jeroski, Horizon Research  sjeroski@shaw.ca </a:t>
            </a:r>
          </a:p>
        </p:txBody>
      </p:sp>
      <p:sp>
        <p:nvSpPr>
          <p:cNvPr id="993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F55641C8-600A-FE4A-B930-B78C798B35FD}" type="slidenum">
              <a:rPr lang="en-US" sz="1200"/>
              <a:pPr/>
              <a:t>52</a:t>
            </a:fld>
            <a:endParaRPr lang="en-US" sz="120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xfrm>
            <a:off x="934720" y="4415790"/>
            <a:ext cx="5140960" cy="418338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23229976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6"/>
          <p:cNvSpPr>
            <a:spLocks noGrp="1" noChangeArrowheads="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Sharon Jeroski, Horizon Research  sjeroski@shaw.ca </a:t>
            </a:r>
          </a:p>
        </p:txBody>
      </p:sp>
      <p:sp>
        <p:nvSpPr>
          <p:cNvPr id="1013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F2A72522-8870-8441-8613-08954BC9F6A0}" type="slidenum">
              <a:rPr lang="en-US" sz="1200"/>
              <a:pPr/>
              <a:t>53</a:t>
            </a:fld>
            <a:endParaRPr lang="en-US" sz="120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xfrm>
            <a:off x="934720" y="4415790"/>
            <a:ext cx="5140960" cy="418338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5371114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6"/>
          <p:cNvSpPr>
            <a:spLocks noGrp="1" noChangeArrowheads="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Sharon Jeroski, Horizon Research  sjeroski@shaw.ca </a:t>
            </a:r>
          </a:p>
        </p:txBody>
      </p:sp>
      <p:sp>
        <p:nvSpPr>
          <p:cNvPr id="1034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9D6888F4-0AF4-F141-AFFC-DE9D0F27ECE4}" type="slidenum">
              <a:rPr lang="en-US" sz="1200"/>
              <a:pPr/>
              <a:t>54</a:t>
            </a:fld>
            <a:endParaRPr lang="en-US" sz="120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2429188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6"/>
          <p:cNvSpPr>
            <a:spLocks noGrp="1" noChangeArrowheads="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Sharon Jeroski, Horizon Research  sjeroski@shaw.ca </a:t>
            </a:r>
          </a:p>
        </p:txBody>
      </p:sp>
      <p:sp>
        <p:nvSpPr>
          <p:cNvPr id="2355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6A0F1E45-0378-A542-B6B9-A874E4FF9FB5}" type="slidenum">
              <a:rPr lang="en-US" sz="1200"/>
              <a:pPr/>
              <a:t>19</a:t>
            </a:fld>
            <a:endParaRPr lang="en-US" sz="12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1417969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6"/>
          <p:cNvSpPr>
            <a:spLocks noGrp="1" noChangeArrowheads="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Sharon Jeroski, Horizon Research  sjeroski@shaw.ca </a:t>
            </a:r>
          </a:p>
        </p:txBody>
      </p:sp>
      <p:sp>
        <p:nvSpPr>
          <p:cNvPr id="10547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8A20B581-5AAB-284A-8F11-4AD012A5453B}" type="slidenum">
              <a:rPr lang="en-US" sz="1200"/>
              <a:pPr/>
              <a:t>55</a:t>
            </a:fld>
            <a:endParaRPr lang="en-US" sz="120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25822885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6"/>
          <p:cNvSpPr>
            <a:spLocks noGrp="1" noChangeArrowheads="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Sharon Jeroski, Horizon Research  sjeroski@shaw.ca </a:t>
            </a:r>
          </a:p>
        </p:txBody>
      </p:sp>
      <p:sp>
        <p:nvSpPr>
          <p:cNvPr id="1075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9FF5ACFF-100D-B549-8B79-65A18CD28F3B}" type="slidenum">
              <a:rPr lang="en-US" sz="1200"/>
              <a:pPr/>
              <a:t>56</a:t>
            </a:fld>
            <a:endParaRPr lang="en-US" sz="120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16304263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6"/>
          <p:cNvSpPr>
            <a:spLocks noGrp="1" noChangeArrowheads="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Sharon Jeroski, Horizon Research  sjeroski@shaw.ca </a:t>
            </a:r>
          </a:p>
        </p:txBody>
      </p:sp>
      <p:sp>
        <p:nvSpPr>
          <p:cNvPr id="1095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64261AAA-60B4-9E4D-967A-F9D95B66A3B4}" type="slidenum">
              <a:rPr lang="en-US" sz="1200"/>
              <a:pPr/>
              <a:t>57</a:t>
            </a:fld>
            <a:endParaRPr lang="en-US" sz="120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1251364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6"/>
          <p:cNvSpPr>
            <a:spLocks noGrp="1" noChangeArrowheads="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Sharon Jeroski, Horizon Research  sjeroski@shaw.ca </a:t>
            </a:r>
          </a:p>
        </p:txBody>
      </p:sp>
      <p:sp>
        <p:nvSpPr>
          <p:cNvPr id="11161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DDBA4B86-379A-DC43-8C24-F1EAED28E69C}" type="slidenum">
              <a:rPr lang="en-US" sz="1200"/>
              <a:pPr/>
              <a:t>58</a:t>
            </a:fld>
            <a:endParaRPr lang="en-US" sz="120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2313035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6"/>
          <p:cNvSpPr>
            <a:spLocks noGrp="1" noChangeArrowheads="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Sharon Jeroski, Horizon Research  sjeroski@shaw.ca </a:t>
            </a:r>
          </a:p>
        </p:txBody>
      </p:sp>
      <p:sp>
        <p:nvSpPr>
          <p:cNvPr id="11366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E7B02DD7-1704-0246-98B2-60DD673E70C3}" type="slidenum">
              <a:rPr lang="en-US" sz="1200"/>
              <a:pPr/>
              <a:t>59</a:t>
            </a:fld>
            <a:endParaRPr lang="en-US" sz="120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23961769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6"/>
          <p:cNvSpPr>
            <a:spLocks noGrp="1" noChangeArrowheads="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Sharon Jeroski, Horizon Research  sjeroski@shaw.ca </a:t>
            </a:r>
          </a:p>
        </p:txBody>
      </p:sp>
      <p:sp>
        <p:nvSpPr>
          <p:cNvPr id="11571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2F1FBD29-A64B-A04E-9A92-F9FB6F3F1FB2}" type="slidenum">
              <a:rPr lang="en-US" sz="1200"/>
              <a:pPr/>
              <a:t>60</a:t>
            </a:fld>
            <a:endParaRPr lang="en-US" sz="120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16353090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6"/>
          <p:cNvSpPr>
            <a:spLocks noGrp="1" noChangeArrowheads="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Sharon Jeroski, Horizon Research  sjeroski@shaw.ca </a:t>
            </a:r>
          </a:p>
        </p:txBody>
      </p:sp>
      <p:sp>
        <p:nvSpPr>
          <p:cNvPr id="1177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F8D7CD9D-086D-EF4D-8BBE-E7895EB0BA37}" type="slidenum">
              <a:rPr lang="en-US" sz="1200"/>
              <a:pPr/>
              <a:t>61</a:t>
            </a:fld>
            <a:endParaRPr lang="en-US" sz="120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14472028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6"/>
          <p:cNvSpPr>
            <a:spLocks noGrp="1" noChangeArrowheads="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Sharon Jeroski, Horizon Research  sjeroski@shaw.ca </a:t>
            </a:r>
          </a:p>
        </p:txBody>
      </p:sp>
      <p:sp>
        <p:nvSpPr>
          <p:cNvPr id="1198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AAB14D63-D01F-BB4B-AC91-7BC726ED4D66}" type="slidenum">
              <a:rPr lang="en-US" sz="1200"/>
              <a:pPr/>
              <a:t>62</a:t>
            </a:fld>
            <a:endParaRPr lang="en-US" sz="120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14353422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6"/>
          <p:cNvSpPr>
            <a:spLocks noGrp="1" noChangeArrowheads="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Sharon Jeroski, Horizon Research  sjeroski@shaw.ca </a:t>
            </a:r>
          </a:p>
        </p:txBody>
      </p:sp>
      <p:sp>
        <p:nvSpPr>
          <p:cNvPr id="12185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B2A7FC84-F671-C94E-BF2B-65700AC30354}" type="slidenum">
              <a:rPr lang="en-US" sz="1200"/>
              <a:pPr/>
              <a:t>63</a:t>
            </a:fld>
            <a:endParaRPr lang="en-US" sz="120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3753592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6"/>
          <p:cNvSpPr>
            <a:spLocks noGrp="1" noChangeArrowheads="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Sharon Jeroski, Horizon Research  sjeroski@shaw.ca </a:t>
            </a:r>
          </a:p>
        </p:txBody>
      </p:sp>
      <p:sp>
        <p:nvSpPr>
          <p:cNvPr id="419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7DDEFA74-DF00-4A4E-AA61-5F82A3420423}" type="slidenum">
              <a:rPr lang="en-US" sz="1200"/>
              <a:pPr/>
              <a:t>20</a:t>
            </a:fld>
            <a:endParaRPr lang="en-US" sz="12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744961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6"/>
          <p:cNvSpPr>
            <a:spLocks noGrp="1" noChangeArrowheads="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Sharon Jeroski, Horizon Research  sjeroski@shaw.ca </a:t>
            </a:r>
          </a:p>
        </p:txBody>
      </p:sp>
      <p:sp>
        <p:nvSpPr>
          <p:cNvPr id="358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C2DD800D-4E03-524B-8469-D87DB60A8EB4}" type="slidenum">
              <a:rPr lang="en-US" sz="1200"/>
              <a:pPr/>
              <a:t>21</a:t>
            </a:fld>
            <a:endParaRPr lang="en-US" sz="120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1476266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6"/>
          <p:cNvSpPr>
            <a:spLocks noGrp="1" noChangeArrowheads="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Sharon Jeroski, Horizon Research  sjeroski@shaw.ca </a:t>
            </a:r>
          </a:p>
        </p:txBody>
      </p:sp>
      <p:sp>
        <p:nvSpPr>
          <p:cNvPr id="3789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BB03BD9A-43A5-A346-B595-4896BE2B994C}" type="slidenum">
              <a:rPr lang="en-US" sz="1200"/>
              <a:pPr/>
              <a:t>22</a:t>
            </a:fld>
            <a:endParaRPr lang="en-US" sz="120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1595302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6"/>
          <p:cNvSpPr>
            <a:spLocks noGrp="1" noChangeArrowheads="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Sharon Jeroski, Horizon Research  sjeroski@shaw.ca </a:t>
            </a:r>
          </a:p>
        </p:txBody>
      </p:sp>
      <p:sp>
        <p:nvSpPr>
          <p:cNvPr id="3993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67014138-42CC-8847-8A74-FF666B48B5FB}" type="slidenum">
              <a:rPr lang="en-US" sz="1200"/>
              <a:pPr/>
              <a:t>23</a:t>
            </a:fld>
            <a:endParaRPr lang="en-US"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143488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6"/>
          <p:cNvSpPr>
            <a:spLocks noGrp="1" noChangeArrowheads="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Sharon Jeroski, Horizon Research  sjeroski@shaw.ca </a:t>
            </a:r>
          </a:p>
        </p:txBody>
      </p:sp>
      <p:sp>
        <p:nvSpPr>
          <p:cNvPr id="6246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86EF1C15-FE9A-2F49-8556-5D7B177D7AC3}" type="slidenum">
              <a:rPr lang="en-US" sz="1200"/>
              <a:pPr/>
              <a:t>24</a:t>
            </a:fld>
            <a:endParaRPr lang="en-US" sz="120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1947459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097531F-6846-E146-B445-0A35D3FF5A2F}" type="datetime1">
              <a:rPr lang="en-CA" smtClean="0"/>
              <a:t>22/02/2017</a:t>
            </a:fld>
            <a:endParaRPr lang="en-US" dirty="0"/>
          </a:p>
        </p:txBody>
      </p:sp>
      <p:sp>
        <p:nvSpPr>
          <p:cNvPr id="5" name="Footer Placeholder 4"/>
          <p:cNvSpPr>
            <a:spLocks noGrp="1"/>
          </p:cNvSpPr>
          <p:nvPr>
            <p:ph type="ftr" sz="quarter" idx="11"/>
          </p:nvPr>
        </p:nvSpPr>
        <p:spPr/>
        <p:txBody>
          <a:bodyPr/>
          <a:lstStyle/>
          <a:p>
            <a:r>
              <a:rPr lang="en-US" dirty="0" smtClean="0"/>
              <a:t>sjeroski@shaw.ca</a:t>
            </a:r>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034657-AFFA-5E43-A2C2-D29105BD209B}" type="datetime1">
              <a:rPr lang="en-CA" smtClean="0"/>
              <a:t>22/02/2017</a:t>
            </a:fld>
            <a:endParaRPr lang="en-US" dirty="0"/>
          </a:p>
        </p:txBody>
      </p:sp>
      <p:sp>
        <p:nvSpPr>
          <p:cNvPr id="5" name="Footer Placeholder 4"/>
          <p:cNvSpPr>
            <a:spLocks noGrp="1"/>
          </p:cNvSpPr>
          <p:nvPr>
            <p:ph type="ftr" sz="quarter" idx="11"/>
          </p:nvPr>
        </p:nvSpPr>
        <p:spPr/>
        <p:txBody>
          <a:bodyPr/>
          <a:lstStyle/>
          <a:p>
            <a:r>
              <a:rPr lang="en-US" dirty="0" smtClean="0"/>
              <a:t>sjeroski@shaw.ca</a:t>
            </a:r>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3EE7B2-96BE-2148-BA94-D3EDD09CDC9E}" type="datetime1">
              <a:rPr lang="en-CA" smtClean="0"/>
              <a:t>22/02/2017</a:t>
            </a:fld>
            <a:endParaRPr lang="en-US" dirty="0"/>
          </a:p>
        </p:txBody>
      </p:sp>
      <p:sp>
        <p:nvSpPr>
          <p:cNvPr id="5" name="Footer Placeholder 4"/>
          <p:cNvSpPr>
            <a:spLocks noGrp="1"/>
          </p:cNvSpPr>
          <p:nvPr>
            <p:ph type="ftr" sz="quarter" idx="11"/>
          </p:nvPr>
        </p:nvSpPr>
        <p:spPr/>
        <p:txBody>
          <a:bodyPr/>
          <a:lstStyle/>
          <a:p>
            <a:r>
              <a:rPr lang="en-US" dirty="0" smtClean="0"/>
              <a:t>sjeroski@shaw.ca</a:t>
            </a:r>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Sharon Jeroski, Horizon Research      sjeroski@shaw.ca</a:t>
            </a:r>
          </a:p>
        </p:txBody>
      </p:sp>
      <p:sp>
        <p:nvSpPr>
          <p:cNvPr id="7" name="Rectangle 6"/>
          <p:cNvSpPr>
            <a:spLocks noGrp="1" noChangeArrowheads="1"/>
          </p:cNvSpPr>
          <p:nvPr>
            <p:ph type="sldNum" sz="quarter" idx="12"/>
          </p:nvPr>
        </p:nvSpPr>
        <p:spPr>
          <a:ln/>
        </p:spPr>
        <p:txBody>
          <a:bodyPr/>
          <a:lstStyle>
            <a:lvl1pPr>
              <a:defRPr/>
            </a:lvl1pPr>
          </a:lstStyle>
          <a:p>
            <a:pPr>
              <a:defRPr/>
            </a:pPr>
            <a:fld id="{3206F148-26F6-5B41-9B19-B158491F3B02}" type="slidenum">
              <a:rPr lang="en-US"/>
              <a:pPr>
                <a:defRPr/>
              </a:pPr>
              <a:t>‹#›</a:t>
            </a:fld>
            <a:endParaRPr lang="en-US"/>
          </a:p>
        </p:txBody>
      </p:sp>
    </p:spTree>
    <p:extLst>
      <p:ext uri="{BB962C8B-B14F-4D97-AF65-F5344CB8AC3E}">
        <p14:creationId xmlns:p14="http://schemas.microsoft.com/office/powerpoint/2010/main" val="711675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5FF0F5-A96B-3440-97D1-48138E8EC8F0}" type="datetime1">
              <a:rPr lang="en-CA" smtClean="0"/>
              <a:t>22/02/2017</a:t>
            </a:fld>
            <a:endParaRPr lang="en-US" dirty="0"/>
          </a:p>
        </p:txBody>
      </p:sp>
      <p:sp>
        <p:nvSpPr>
          <p:cNvPr id="5" name="Footer Placeholder 4"/>
          <p:cNvSpPr>
            <a:spLocks noGrp="1"/>
          </p:cNvSpPr>
          <p:nvPr>
            <p:ph type="ftr" sz="quarter" idx="11"/>
          </p:nvPr>
        </p:nvSpPr>
        <p:spPr/>
        <p:txBody>
          <a:bodyPr/>
          <a:lstStyle/>
          <a:p>
            <a:r>
              <a:rPr lang="en-US" dirty="0" smtClean="0"/>
              <a:t>sjeroski@shaw.ca</a:t>
            </a:r>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560EEF-BC56-9441-95F9-28E9B0D2A8BD}" type="datetime1">
              <a:rPr lang="en-CA" smtClean="0"/>
              <a:t>22/02/2017</a:t>
            </a:fld>
            <a:endParaRPr lang="en-US" dirty="0"/>
          </a:p>
        </p:txBody>
      </p:sp>
      <p:sp>
        <p:nvSpPr>
          <p:cNvPr id="5" name="Footer Placeholder 4"/>
          <p:cNvSpPr>
            <a:spLocks noGrp="1"/>
          </p:cNvSpPr>
          <p:nvPr>
            <p:ph type="ftr" sz="quarter" idx="11"/>
          </p:nvPr>
        </p:nvSpPr>
        <p:spPr/>
        <p:txBody>
          <a:bodyPr/>
          <a:lstStyle/>
          <a:p>
            <a:r>
              <a:rPr lang="en-US" dirty="0" smtClean="0"/>
              <a:t>sjeroski@shaw.ca</a:t>
            </a:r>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AA64F9A-E330-5D47-A756-4CBE3A4F3837}" type="datetime1">
              <a:rPr lang="en-CA" smtClean="0"/>
              <a:t>22/02/2017</a:t>
            </a:fld>
            <a:endParaRPr lang="en-US" dirty="0"/>
          </a:p>
        </p:txBody>
      </p:sp>
      <p:sp>
        <p:nvSpPr>
          <p:cNvPr id="6" name="Footer Placeholder 5"/>
          <p:cNvSpPr>
            <a:spLocks noGrp="1"/>
          </p:cNvSpPr>
          <p:nvPr>
            <p:ph type="ftr" sz="quarter" idx="11"/>
          </p:nvPr>
        </p:nvSpPr>
        <p:spPr/>
        <p:txBody>
          <a:bodyPr/>
          <a:lstStyle/>
          <a:p>
            <a:r>
              <a:rPr lang="en-US" dirty="0" smtClean="0"/>
              <a:t>sjeroski@shaw.ca</a:t>
            </a:r>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154FEC-2C55-1640-98BE-CF371128188E}" type="datetime1">
              <a:rPr lang="en-CA" smtClean="0"/>
              <a:t>22/02/2017</a:t>
            </a:fld>
            <a:endParaRPr lang="en-US" dirty="0"/>
          </a:p>
        </p:txBody>
      </p:sp>
      <p:sp>
        <p:nvSpPr>
          <p:cNvPr id="8" name="Footer Placeholder 7"/>
          <p:cNvSpPr>
            <a:spLocks noGrp="1"/>
          </p:cNvSpPr>
          <p:nvPr>
            <p:ph type="ftr" sz="quarter" idx="11"/>
          </p:nvPr>
        </p:nvSpPr>
        <p:spPr/>
        <p:txBody>
          <a:bodyPr/>
          <a:lstStyle/>
          <a:p>
            <a:r>
              <a:rPr lang="en-US" dirty="0" smtClean="0"/>
              <a:t>sjeroski@shaw.ca</a:t>
            </a:r>
            <a:endParaRPr lang="en-US" dirty="0"/>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FB58AE-631B-0040-98B3-635DCF0923AA}" type="datetime1">
              <a:rPr lang="en-CA" smtClean="0"/>
              <a:t>22/02/2017</a:t>
            </a:fld>
            <a:endParaRPr lang="en-US" dirty="0"/>
          </a:p>
        </p:txBody>
      </p:sp>
      <p:sp>
        <p:nvSpPr>
          <p:cNvPr id="4" name="Footer Placeholder 3"/>
          <p:cNvSpPr>
            <a:spLocks noGrp="1"/>
          </p:cNvSpPr>
          <p:nvPr>
            <p:ph type="ftr" sz="quarter" idx="11"/>
          </p:nvPr>
        </p:nvSpPr>
        <p:spPr/>
        <p:txBody>
          <a:bodyPr/>
          <a:lstStyle/>
          <a:p>
            <a:r>
              <a:rPr lang="en-US" dirty="0" smtClean="0"/>
              <a:t>sjeroski@shaw.ca</a:t>
            </a:r>
            <a:endParaRPr lang="en-US" dirty="0"/>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268858-DFFB-6C47-B436-E90A181B237F}" type="datetime1">
              <a:rPr lang="en-CA" smtClean="0"/>
              <a:t>22/02/2017</a:t>
            </a:fld>
            <a:endParaRPr lang="en-US" dirty="0"/>
          </a:p>
        </p:txBody>
      </p:sp>
      <p:sp>
        <p:nvSpPr>
          <p:cNvPr id="3" name="Footer Placeholder 2"/>
          <p:cNvSpPr>
            <a:spLocks noGrp="1"/>
          </p:cNvSpPr>
          <p:nvPr>
            <p:ph type="ftr" sz="quarter" idx="11"/>
          </p:nvPr>
        </p:nvSpPr>
        <p:spPr/>
        <p:txBody>
          <a:bodyPr/>
          <a:lstStyle/>
          <a:p>
            <a:r>
              <a:rPr lang="en-US" dirty="0" smtClean="0"/>
              <a:t>sjeroski@shaw.ca</a:t>
            </a: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CDB5DD-51BD-CF49-B8A5-84A524D359E8}" type="datetime1">
              <a:rPr lang="en-CA" smtClean="0"/>
              <a:t>22/02/2017</a:t>
            </a:fld>
            <a:endParaRPr lang="en-US" dirty="0"/>
          </a:p>
        </p:txBody>
      </p:sp>
      <p:sp>
        <p:nvSpPr>
          <p:cNvPr id="6" name="Footer Placeholder 5"/>
          <p:cNvSpPr>
            <a:spLocks noGrp="1"/>
          </p:cNvSpPr>
          <p:nvPr>
            <p:ph type="ftr" sz="quarter" idx="11"/>
          </p:nvPr>
        </p:nvSpPr>
        <p:spPr/>
        <p:txBody>
          <a:bodyPr/>
          <a:lstStyle/>
          <a:p>
            <a:r>
              <a:rPr lang="en-US" dirty="0" smtClean="0"/>
              <a:t>sjeroski@shaw.ca</a:t>
            </a:r>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E0936524-98E1-D347-BF97-764EDD1C9CEE}" type="datetime1">
              <a:rPr lang="en-CA" smtClean="0"/>
              <a:t>22/02/2017</a:t>
            </a:fld>
            <a:endParaRPr lang="en-US" dirty="0"/>
          </a:p>
        </p:txBody>
      </p:sp>
      <p:sp>
        <p:nvSpPr>
          <p:cNvPr id="9" name="Slide Number Placeholder 8"/>
          <p:cNvSpPr>
            <a:spLocks noGrp="1"/>
          </p:cNvSpPr>
          <p:nvPr>
            <p:ph type="sldNum" sz="quarter" idx="11"/>
          </p:nvPr>
        </p:nvSpPr>
        <p:spPr/>
        <p:txBody>
          <a:bodyPr/>
          <a:lstStyle/>
          <a:p>
            <a:fld id="{6E2D2B3B-882E-40F3-A32F-6DD516915044}" type="slidenum">
              <a:rPr lang="en-US" smtClean="0"/>
              <a:pPr/>
              <a:t>‹#›</a:t>
            </a:fld>
            <a:endParaRPr lang="en-US" dirty="0"/>
          </a:p>
        </p:txBody>
      </p:sp>
      <p:sp>
        <p:nvSpPr>
          <p:cNvPr id="10" name="Footer Placeholder 9"/>
          <p:cNvSpPr>
            <a:spLocks noGrp="1"/>
          </p:cNvSpPr>
          <p:nvPr>
            <p:ph type="ftr" sz="quarter" idx="12"/>
          </p:nvPr>
        </p:nvSpPr>
        <p:spPr/>
        <p:txBody>
          <a:bodyPr/>
          <a:lstStyle/>
          <a:p>
            <a:r>
              <a:rPr lang="en-US" dirty="0" smtClean="0"/>
              <a:t>sjeroski@shaw.ca</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E2D2B3B-882E-40F3-A32F-6DD516915044}"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r>
              <a:rPr lang="en-US" dirty="0" smtClean="0"/>
              <a:t>sjeroski@shaw.ca</a:t>
            </a:r>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21FF2623-93E7-1549-8BDE-319AC0E50F0C}" type="datetime1">
              <a:rPr lang="en-CA" smtClean="0"/>
              <a:t>22/02/2017</a:t>
            </a:fld>
            <a:endParaRPr lang="en-US" dirty="0"/>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 id="2147483962" r:id="rId12"/>
  </p:sldLayoutIdLst>
  <p:hf sldNum="0" hdr="0" dt="0"/>
  <p:txStyles>
    <p:titleStyle>
      <a:lvl1pPr algn="l" defTabSz="914400" rtl="0" eaLnBrk="1" latinLnBrk="0" hangingPunct="1">
        <a:spcBef>
          <a:spcPct val="0"/>
        </a:spcBef>
        <a:buNone/>
        <a:defRPr sz="4600" b="0" i="0" u="none"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b="0" i="0" u="none"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4805"/>
            <a:ext cx="7543800" cy="3211915"/>
          </a:xfrm>
        </p:spPr>
        <p:txBody>
          <a:bodyPr/>
          <a:lstStyle/>
          <a:p>
            <a:r>
              <a:rPr lang="en-US" sz="4000" dirty="0" smtClean="0"/>
              <a:t>Dracula Doesn’t reflect </a:t>
            </a:r>
            <a:r>
              <a:rPr lang="mr-IN" sz="4000" dirty="0" smtClean="0"/>
              <a:t>–</a:t>
            </a:r>
            <a:r>
              <a:rPr lang="en-US" sz="4000" dirty="0" smtClean="0"/>
              <a:t/>
            </a:r>
            <a:br>
              <a:rPr lang="en-US" sz="4000" dirty="0" smtClean="0"/>
            </a:br>
            <a:r>
              <a:rPr lang="en-US" sz="4000" dirty="0" smtClean="0"/>
              <a:t>But We Do!</a:t>
            </a:r>
            <a:endParaRPr lang="en-US" sz="4000" dirty="0"/>
          </a:p>
        </p:txBody>
      </p:sp>
      <p:sp>
        <p:nvSpPr>
          <p:cNvPr id="3" name="Subtitle 2"/>
          <p:cNvSpPr>
            <a:spLocks noGrp="1"/>
          </p:cNvSpPr>
          <p:nvPr>
            <p:ph type="subTitle" idx="1"/>
          </p:nvPr>
        </p:nvSpPr>
        <p:spPr>
          <a:xfrm>
            <a:off x="816528" y="4108264"/>
            <a:ext cx="6616327" cy="1998109"/>
          </a:xfrm>
        </p:spPr>
        <p:txBody>
          <a:bodyPr>
            <a:normAutofit/>
          </a:bodyPr>
          <a:lstStyle/>
          <a:p>
            <a:pPr algn="ctr"/>
            <a:r>
              <a:rPr lang="en-US" sz="2800" b="1" dirty="0" smtClean="0"/>
              <a:t>Sharon Jeroski</a:t>
            </a:r>
          </a:p>
          <a:p>
            <a:pPr algn="ctr"/>
            <a:r>
              <a:rPr lang="en-US" sz="2800" b="1" dirty="0" smtClean="0"/>
              <a:t>February 2017</a:t>
            </a:r>
          </a:p>
          <a:p>
            <a:pPr algn="ctr"/>
            <a:r>
              <a:rPr lang="en-US" sz="2800" b="1" dirty="0" smtClean="0"/>
              <a:t>sjeroski@shaw.ca</a:t>
            </a:r>
          </a:p>
          <a:p>
            <a:pPr algn="ctr"/>
            <a:endParaRPr lang="en-US" sz="2800" dirty="0"/>
          </a:p>
          <a:p>
            <a:pPr algn="ctr"/>
            <a:endParaRPr lang="en-US" sz="2800" dirty="0" smtClean="0"/>
          </a:p>
          <a:p>
            <a:endParaRPr lang="en-US" dirty="0"/>
          </a:p>
        </p:txBody>
      </p:sp>
      <p:sp>
        <p:nvSpPr>
          <p:cNvPr id="4" name="Footer Placeholder 3"/>
          <p:cNvSpPr>
            <a:spLocks noGrp="1"/>
          </p:cNvSpPr>
          <p:nvPr>
            <p:ph type="ftr" sz="quarter" idx="11"/>
          </p:nvPr>
        </p:nvSpPr>
        <p:spPr/>
        <p:txBody>
          <a:bodyPr/>
          <a:lstStyle/>
          <a:p>
            <a:r>
              <a:rPr lang="en-US" dirty="0" smtClean="0"/>
              <a:t>sjeroski@shaw.ca</a:t>
            </a:r>
            <a:endParaRPr lang="en-US" dirty="0"/>
          </a:p>
        </p:txBody>
      </p:sp>
    </p:spTree>
    <p:extLst>
      <p:ext uri="{BB962C8B-B14F-4D97-AF65-F5344CB8AC3E}">
        <p14:creationId xmlns:p14="http://schemas.microsoft.com/office/powerpoint/2010/main" val="35343105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25286"/>
            <a:ext cx="7620000" cy="5475514"/>
          </a:xfrm>
        </p:spPr>
        <p:txBody>
          <a:bodyPr>
            <a:normAutofit/>
          </a:bodyPr>
          <a:lstStyle/>
          <a:p>
            <a:r>
              <a:rPr lang="en-US" dirty="0" smtClean="0"/>
              <a:t>Duplicate the page of words and phrases</a:t>
            </a:r>
          </a:p>
          <a:p>
            <a:r>
              <a:rPr lang="en-US" dirty="0" smtClean="0"/>
              <a:t>Cut them apart and make a set for each student (students can do this.)</a:t>
            </a:r>
          </a:p>
          <a:p>
            <a:pPr marL="114300" indent="0">
              <a:buNone/>
            </a:pPr>
            <a:r>
              <a:rPr lang="en-US" b="1" dirty="0" smtClean="0"/>
              <a:t>Have ongoing large and small group discussions</a:t>
            </a:r>
          </a:p>
          <a:p>
            <a:r>
              <a:rPr lang="en-US" dirty="0" smtClean="0"/>
              <a:t>Start with exploration and discussion, e.g.: find ...</a:t>
            </a:r>
          </a:p>
          <a:p>
            <a:pPr lvl="1"/>
            <a:r>
              <a:rPr lang="en-US" dirty="0" smtClean="0"/>
              <a:t>A word or phrase that is sometimes hard to understand</a:t>
            </a:r>
          </a:p>
          <a:p>
            <a:pPr lvl="1"/>
            <a:r>
              <a:rPr lang="en-US" dirty="0" smtClean="0"/>
              <a:t>one that your class frequently talks about</a:t>
            </a:r>
          </a:p>
          <a:p>
            <a:r>
              <a:rPr lang="en-US" dirty="0" smtClean="0"/>
              <a:t>Focus on growth mindset: How does anyone get better at [your topic] What does it take to improve? If you were coaching younger students on [topic] what advice would you give them?</a:t>
            </a:r>
          </a:p>
          <a:p>
            <a:endParaRPr lang="en-US" dirty="0" smtClean="0"/>
          </a:p>
        </p:txBody>
      </p:sp>
      <p:sp>
        <p:nvSpPr>
          <p:cNvPr id="2" name="Footer Placeholder 1"/>
          <p:cNvSpPr>
            <a:spLocks noGrp="1"/>
          </p:cNvSpPr>
          <p:nvPr>
            <p:ph type="ftr" sz="quarter" idx="11"/>
          </p:nvPr>
        </p:nvSpPr>
        <p:spPr/>
        <p:txBody>
          <a:bodyPr/>
          <a:lstStyle/>
          <a:p>
            <a:r>
              <a:rPr lang="en-US" dirty="0" smtClean="0"/>
              <a:t>sjeroski@shaw.ca</a:t>
            </a:r>
            <a:endParaRPr lang="en-US" dirty="0"/>
          </a:p>
        </p:txBody>
      </p:sp>
    </p:spTree>
    <p:extLst>
      <p:ext uri="{BB962C8B-B14F-4D97-AF65-F5344CB8AC3E}">
        <p14:creationId xmlns:p14="http://schemas.microsoft.com/office/powerpoint/2010/main" val="1360812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b="1" dirty="0" smtClean="0">
                <a:latin typeface="+mn-lt"/>
              </a:rPr>
              <a:t>Self-assessment options: Getting started</a:t>
            </a:r>
            <a:endParaRPr lang="en-US" sz="2200" b="1" dirty="0">
              <a:latin typeface="+mn-lt"/>
            </a:endParaRPr>
          </a:p>
        </p:txBody>
      </p:sp>
      <p:sp>
        <p:nvSpPr>
          <p:cNvPr id="3" name="Content Placeholder 2"/>
          <p:cNvSpPr>
            <a:spLocks noGrp="1"/>
          </p:cNvSpPr>
          <p:nvPr>
            <p:ph idx="1"/>
          </p:nvPr>
        </p:nvSpPr>
        <p:spPr>
          <a:xfrm>
            <a:off x="457200" y="1215571"/>
            <a:ext cx="7620000" cy="5185229"/>
          </a:xfrm>
        </p:spPr>
        <p:txBody>
          <a:bodyPr/>
          <a:lstStyle/>
          <a:p>
            <a:pPr marL="114300" indent="0">
              <a:buNone/>
            </a:pPr>
            <a:r>
              <a:rPr lang="en-US" dirty="0" smtClean="0"/>
              <a:t>Use the words and phrases for ongoing self-assessment activities and discussions. For example:</a:t>
            </a:r>
          </a:p>
          <a:p>
            <a:pPr marL="571500" indent="-457200">
              <a:buFont typeface="+mj-lt"/>
              <a:buAutoNum type="arabicPeriod"/>
            </a:pPr>
            <a:r>
              <a:rPr lang="en-US" dirty="0" smtClean="0"/>
              <a:t>Choose two words and phrases that are a lot like you. Give evidence.</a:t>
            </a:r>
          </a:p>
          <a:p>
            <a:pPr marL="571500" indent="-457200">
              <a:buFont typeface="+mj-lt"/>
              <a:buAutoNum type="arabicPeriod"/>
            </a:pPr>
            <a:r>
              <a:rPr lang="en-US" dirty="0" smtClean="0"/>
              <a:t>Choose one word or phrase you would like to understand more about. Get ideas from at least two classmates about what someone might say, do, and think if they were a lot like this word or phrase.</a:t>
            </a:r>
          </a:p>
          <a:p>
            <a:pPr marL="571500" indent="-457200">
              <a:buFont typeface="+mj-lt"/>
              <a:buAutoNum type="arabicPeriod"/>
            </a:pPr>
            <a:r>
              <a:rPr lang="en-US" dirty="0" smtClean="0"/>
              <a:t>Give students three cards:</a:t>
            </a:r>
          </a:p>
          <a:p>
            <a:pPr lvl="1"/>
            <a:r>
              <a:rPr lang="en-US" dirty="0" smtClean="0"/>
              <a:t>A bit like me	Quite Like me       Very much like me</a:t>
            </a:r>
          </a:p>
          <a:p>
            <a:pPr marL="411480" lvl="1" indent="0">
              <a:buNone/>
            </a:pPr>
            <a:r>
              <a:rPr lang="en-US" dirty="0" smtClean="0"/>
              <a:t>-</a:t>
            </a:r>
            <a:r>
              <a:rPr lang="en-US" i="1" dirty="0" smtClean="0"/>
              <a:t>Note; these are from IB self-assessment categories</a:t>
            </a:r>
          </a:p>
          <a:p>
            <a:pPr marL="411480" lvl="1" indent="0">
              <a:buNone/>
            </a:pPr>
            <a:r>
              <a:rPr lang="en-US" dirty="0" smtClean="0"/>
              <a:t>Have students choose one or two words/phrases that fit each category for themselves and share with a partner or the teacher.</a:t>
            </a:r>
          </a:p>
        </p:txBody>
      </p:sp>
      <p:sp>
        <p:nvSpPr>
          <p:cNvPr id="4" name="Footer Placeholder 3"/>
          <p:cNvSpPr>
            <a:spLocks noGrp="1"/>
          </p:cNvSpPr>
          <p:nvPr>
            <p:ph type="ftr" sz="quarter" idx="11"/>
          </p:nvPr>
        </p:nvSpPr>
        <p:spPr/>
        <p:txBody>
          <a:bodyPr/>
          <a:lstStyle/>
          <a:p>
            <a:r>
              <a:rPr lang="en-US" dirty="0" smtClean="0"/>
              <a:t>sjeroski@shaw.ca</a:t>
            </a:r>
            <a:endParaRPr lang="en-US" dirty="0"/>
          </a:p>
        </p:txBody>
      </p:sp>
    </p:spTree>
    <p:extLst>
      <p:ext uri="{BB962C8B-B14F-4D97-AF65-F5344CB8AC3E}">
        <p14:creationId xmlns:p14="http://schemas.microsoft.com/office/powerpoint/2010/main" val="3435912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632505"/>
          </a:xfrm>
        </p:spPr>
        <p:txBody>
          <a:bodyPr/>
          <a:lstStyle/>
          <a:p>
            <a:r>
              <a:rPr lang="en-US" sz="2200" b="1" dirty="0" smtClean="0">
                <a:latin typeface="+mn-lt"/>
              </a:rPr>
              <a:t>More Options</a:t>
            </a:r>
            <a:endParaRPr lang="en-US" sz="2200" b="1" dirty="0">
              <a:latin typeface="+mn-lt"/>
            </a:endParaRPr>
          </a:p>
        </p:txBody>
      </p:sp>
      <p:sp>
        <p:nvSpPr>
          <p:cNvPr id="3" name="Content Placeholder 2"/>
          <p:cNvSpPr>
            <a:spLocks noGrp="1"/>
          </p:cNvSpPr>
          <p:nvPr>
            <p:ph idx="1"/>
          </p:nvPr>
        </p:nvSpPr>
        <p:spPr>
          <a:xfrm>
            <a:off x="457200" y="1215571"/>
            <a:ext cx="7620000" cy="5185229"/>
          </a:xfrm>
        </p:spPr>
        <p:txBody>
          <a:bodyPr>
            <a:normAutofit/>
          </a:bodyPr>
          <a:lstStyle/>
          <a:p>
            <a:r>
              <a:rPr lang="en-US" sz="2400" dirty="0" smtClean="0"/>
              <a:t>Several times during the year, have students work with the words and phrases. For example:	</a:t>
            </a:r>
          </a:p>
          <a:p>
            <a:pPr lvl="1"/>
            <a:r>
              <a:rPr lang="en-US" sz="2400" dirty="0" smtClean="0"/>
              <a:t>Look for opportunities to add new words and phrases as students engage in activities and discussions</a:t>
            </a:r>
          </a:p>
          <a:p>
            <a:pPr lvl="1"/>
            <a:r>
              <a:rPr lang="en-US" sz="2400" dirty="0" smtClean="0"/>
              <a:t>Provide some blank cards so students can add words and phrases of their own that are not on the chart</a:t>
            </a:r>
          </a:p>
          <a:p>
            <a:pPr lvl="1"/>
            <a:r>
              <a:rPr lang="en-US" sz="2400" dirty="0" smtClean="0"/>
              <a:t>Try options: e.g., start with JUST finding words that are “very much like me,” or choosing/creating just 10 word/phrases to work with.</a:t>
            </a:r>
          </a:p>
          <a:p>
            <a:pPr lvl="1"/>
            <a:r>
              <a:rPr lang="en-US" sz="2400" dirty="0" smtClean="0"/>
              <a:t>Take photos of their sorted sets so they can compare from one time to another</a:t>
            </a:r>
          </a:p>
          <a:p>
            <a:pPr lvl="1"/>
            <a:endParaRPr lang="en-US" sz="2400" dirty="0" smtClean="0"/>
          </a:p>
          <a:p>
            <a:pPr marL="777240" lvl="2" indent="0">
              <a:buNone/>
            </a:pPr>
            <a:endParaRPr lang="en-US" dirty="0" smtClean="0"/>
          </a:p>
        </p:txBody>
      </p:sp>
      <p:sp>
        <p:nvSpPr>
          <p:cNvPr id="4" name="Footer Placeholder 3"/>
          <p:cNvSpPr>
            <a:spLocks noGrp="1"/>
          </p:cNvSpPr>
          <p:nvPr>
            <p:ph type="ftr" sz="quarter" idx="11"/>
          </p:nvPr>
        </p:nvSpPr>
        <p:spPr/>
        <p:txBody>
          <a:bodyPr/>
          <a:lstStyle/>
          <a:p>
            <a:r>
              <a:rPr lang="en-US" dirty="0" smtClean="0"/>
              <a:t>sjeroski@shaw.ca</a:t>
            </a:r>
            <a:endParaRPr lang="en-US" dirty="0"/>
          </a:p>
        </p:txBody>
      </p:sp>
    </p:spTree>
    <p:extLst>
      <p:ext uri="{BB962C8B-B14F-4D97-AF65-F5344CB8AC3E}">
        <p14:creationId xmlns:p14="http://schemas.microsoft.com/office/powerpoint/2010/main" val="413915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632505"/>
          </a:xfrm>
        </p:spPr>
        <p:txBody>
          <a:bodyPr/>
          <a:lstStyle/>
          <a:p>
            <a:r>
              <a:rPr lang="en-US" sz="2200" b="1" dirty="0" smtClean="0">
                <a:latin typeface="+mn-lt"/>
              </a:rPr>
              <a:t>More Options</a:t>
            </a:r>
            <a:endParaRPr lang="en-US" sz="2200" b="1" dirty="0">
              <a:latin typeface="+mn-lt"/>
            </a:endParaRPr>
          </a:p>
        </p:txBody>
      </p:sp>
      <p:sp>
        <p:nvSpPr>
          <p:cNvPr id="3" name="Content Placeholder 2"/>
          <p:cNvSpPr>
            <a:spLocks noGrp="1"/>
          </p:cNvSpPr>
          <p:nvPr>
            <p:ph idx="1"/>
          </p:nvPr>
        </p:nvSpPr>
        <p:spPr>
          <a:xfrm>
            <a:off x="457200" y="1215571"/>
            <a:ext cx="7620000" cy="5185229"/>
          </a:xfrm>
        </p:spPr>
        <p:txBody>
          <a:bodyPr>
            <a:normAutofit fontScale="92500" lnSpcReduction="10000"/>
          </a:bodyPr>
          <a:lstStyle/>
          <a:p>
            <a:pPr marL="411480" lvl="1" indent="0">
              <a:buNone/>
            </a:pPr>
            <a:endParaRPr lang="en-US" dirty="0" smtClean="0"/>
          </a:p>
          <a:p>
            <a:pPr lvl="1"/>
            <a:r>
              <a:rPr lang="en-US" sz="2400" dirty="0" smtClean="0"/>
              <a:t>Focus discussions and planning activities on </a:t>
            </a:r>
            <a:r>
              <a:rPr lang="en-US" sz="2400" b="1" dirty="0" smtClean="0"/>
              <a:t>growth </a:t>
            </a:r>
          </a:p>
          <a:p>
            <a:pPr lvl="1"/>
            <a:endParaRPr lang="en-US" sz="2400" dirty="0" smtClean="0"/>
          </a:p>
          <a:p>
            <a:pPr lvl="1"/>
            <a:r>
              <a:rPr lang="en-US" sz="2400" dirty="0" smtClean="0"/>
              <a:t>At some point, have students</a:t>
            </a:r>
          </a:p>
          <a:p>
            <a:pPr lvl="2"/>
            <a:r>
              <a:rPr lang="en-US" sz="2400" dirty="0" smtClean="0"/>
              <a:t> make a summary statement or represent their growth in some way (make the form accessible for all </a:t>
            </a:r>
            <a:r>
              <a:rPr lang="mr-IN" sz="2400" dirty="0" smtClean="0"/>
              <a:t>–</a:t>
            </a:r>
            <a:r>
              <a:rPr lang="en-US" sz="2400" dirty="0" smtClean="0"/>
              <a:t> does not have to be a written response)</a:t>
            </a:r>
          </a:p>
          <a:p>
            <a:pPr marL="777240" lvl="2" indent="0">
              <a:buNone/>
            </a:pPr>
            <a:r>
              <a:rPr lang="en-US" sz="2400" dirty="0" smtClean="0"/>
              <a:t>OR</a:t>
            </a:r>
          </a:p>
          <a:p>
            <a:pPr lvl="2"/>
            <a:r>
              <a:rPr lang="en-US" sz="2400" dirty="0" smtClean="0"/>
              <a:t>Use the final sort of the words as their self-assessment and give some evidence for a few of the words/phrases </a:t>
            </a:r>
          </a:p>
          <a:p>
            <a:pPr lvl="2"/>
            <a:endParaRPr lang="en-US" sz="2000" dirty="0" smtClean="0"/>
          </a:p>
          <a:p>
            <a:pPr marL="411480" lvl="1" indent="0">
              <a:buNone/>
            </a:pPr>
            <a:endParaRPr lang="en-US" sz="2600" b="1" dirty="0" smtClean="0"/>
          </a:p>
          <a:p>
            <a:pPr marL="411480" lvl="1" indent="0">
              <a:buNone/>
            </a:pPr>
            <a:r>
              <a:rPr lang="en-US" sz="2600" b="1" dirty="0" smtClean="0"/>
              <a:t>The process of self-assessment is ALWAYS  more important than the record</a:t>
            </a:r>
          </a:p>
          <a:p>
            <a:pPr marL="777240" lvl="2" indent="0">
              <a:buNone/>
            </a:pPr>
            <a:endParaRPr lang="en-US" dirty="0" smtClean="0"/>
          </a:p>
        </p:txBody>
      </p:sp>
      <p:sp>
        <p:nvSpPr>
          <p:cNvPr id="4" name="Footer Placeholder 3"/>
          <p:cNvSpPr>
            <a:spLocks noGrp="1"/>
          </p:cNvSpPr>
          <p:nvPr>
            <p:ph type="ftr" sz="quarter" idx="11"/>
          </p:nvPr>
        </p:nvSpPr>
        <p:spPr/>
        <p:txBody>
          <a:bodyPr/>
          <a:lstStyle/>
          <a:p>
            <a:r>
              <a:rPr lang="en-US" dirty="0" smtClean="0"/>
              <a:t>sjeroski@shaw.ca</a:t>
            </a:r>
            <a:endParaRPr lang="en-US" dirty="0"/>
          </a:p>
        </p:txBody>
      </p:sp>
    </p:spTree>
    <p:extLst>
      <p:ext uri="{BB962C8B-B14F-4D97-AF65-F5344CB8AC3E}">
        <p14:creationId xmlns:p14="http://schemas.microsoft.com/office/powerpoint/2010/main" val="1209651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6144"/>
            <a:ext cx="7620000" cy="510496"/>
          </a:xfrm>
        </p:spPr>
        <p:txBody>
          <a:bodyPr/>
          <a:lstStyle/>
          <a:p>
            <a:r>
              <a:rPr lang="en-US" sz="2200" b="1" dirty="0" smtClean="0">
                <a:latin typeface="+mn-lt"/>
              </a:rPr>
              <a:t>Examples:  “I CAN ...”</a:t>
            </a:r>
            <a:endParaRPr lang="en-US" sz="2200" b="1"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35808912"/>
              </p:ext>
            </p:extLst>
          </p:nvPr>
        </p:nvGraphicFramePr>
        <p:xfrm>
          <a:off x="1197428" y="1197429"/>
          <a:ext cx="6879771" cy="5352144"/>
        </p:xfrm>
        <a:graphic>
          <a:graphicData uri="http://schemas.openxmlformats.org/drawingml/2006/table">
            <a:tbl>
              <a:tblPr firstRow="1" bandRow="1">
                <a:tableStyleId>{E8B1032C-EA38-4F05-BA0D-38AFFFC7BED3}</a:tableStyleId>
              </a:tblPr>
              <a:tblGrid>
                <a:gridCol w="3069771"/>
                <a:gridCol w="3810000"/>
              </a:tblGrid>
              <a:tr h="764592">
                <a:tc>
                  <a:txBody>
                    <a:bodyPr/>
                    <a:lstStyle/>
                    <a:p>
                      <a:r>
                        <a:rPr lang="en-US" b="0" dirty="0" smtClean="0"/>
                        <a:t>Celebrate my efforts and my work</a:t>
                      </a:r>
                      <a:endParaRPr lang="en-US" b="0" dirty="0"/>
                    </a:p>
                  </a:txBody>
                  <a:tcPr/>
                </a:tc>
                <a:tc>
                  <a:txBody>
                    <a:bodyPr/>
                    <a:lstStyle/>
                    <a:p>
                      <a:r>
                        <a:rPr lang="en-US" b="0" dirty="0" smtClean="0"/>
                        <a:t>Set</a:t>
                      </a:r>
                      <a:r>
                        <a:rPr lang="en-US" b="0" baseline="0" dirty="0" smtClean="0"/>
                        <a:t> goals that match my skills</a:t>
                      </a:r>
                      <a:endParaRPr lang="en-US" b="0" dirty="0"/>
                    </a:p>
                  </a:txBody>
                  <a:tcPr/>
                </a:tc>
              </a:tr>
              <a:tr h="764592">
                <a:tc>
                  <a:txBody>
                    <a:bodyPr/>
                    <a:lstStyle/>
                    <a:p>
                      <a:r>
                        <a:rPr lang="en-US" dirty="0" smtClean="0"/>
                        <a:t>Make healthy choices</a:t>
                      </a:r>
                      <a:endParaRPr lang="en-US" dirty="0"/>
                    </a:p>
                  </a:txBody>
                  <a:tcPr/>
                </a:tc>
                <a:tc>
                  <a:txBody>
                    <a:bodyPr/>
                    <a:lstStyle/>
                    <a:p>
                      <a:r>
                        <a:rPr lang="en-US" dirty="0" smtClean="0"/>
                        <a:t>Make and carry out a plan</a:t>
                      </a:r>
                      <a:endParaRPr lang="en-US" dirty="0"/>
                    </a:p>
                  </a:txBody>
                  <a:tcPr/>
                </a:tc>
              </a:tr>
              <a:tr h="764592">
                <a:tc>
                  <a:txBody>
                    <a:bodyPr/>
                    <a:lstStyle/>
                    <a:p>
                      <a:r>
                        <a:rPr lang="en-US" dirty="0" smtClean="0">
                          <a:latin typeface="Bradley Hand Bold"/>
                          <a:cs typeface="Bradley Hand Bold"/>
                        </a:rPr>
                        <a:t>Tell other people about what I am good at</a:t>
                      </a:r>
                      <a:endParaRPr lang="en-US" dirty="0">
                        <a:latin typeface="Bradley Hand Bold"/>
                        <a:cs typeface="Bradley Hand Bold"/>
                      </a:endParaRPr>
                    </a:p>
                  </a:txBody>
                  <a:tcPr/>
                </a:tc>
                <a:tc>
                  <a:txBody>
                    <a:bodyPr/>
                    <a:lstStyle/>
                    <a:p>
                      <a:r>
                        <a:rPr lang="en-US" dirty="0" smtClean="0"/>
                        <a:t>Use strategies that help keep me calm </a:t>
                      </a:r>
                      <a:endParaRPr lang="en-US" dirty="0"/>
                    </a:p>
                  </a:txBody>
                  <a:tcPr/>
                </a:tc>
              </a:tr>
              <a:tr h="764592">
                <a:tc>
                  <a:txBody>
                    <a:bodyPr/>
                    <a:lstStyle/>
                    <a:p>
                      <a:r>
                        <a:rPr lang="en-US" dirty="0" smtClean="0"/>
                        <a:t>Be focused and determined</a:t>
                      </a:r>
                      <a:endParaRPr lang="en-US" dirty="0"/>
                    </a:p>
                  </a:txBody>
                  <a:tcPr/>
                </a:tc>
                <a:tc>
                  <a:txBody>
                    <a:bodyPr/>
                    <a:lstStyle/>
                    <a:p>
                      <a:r>
                        <a:rPr lang="en-US" dirty="0" smtClean="0"/>
                        <a:t>Show what I want and need</a:t>
                      </a:r>
                      <a:endParaRPr lang="en-US" dirty="0"/>
                    </a:p>
                  </a:txBody>
                  <a:tcPr/>
                </a:tc>
              </a:tr>
              <a:tr h="764592">
                <a:tc>
                  <a:txBody>
                    <a:bodyPr/>
                    <a:lstStyle/>
                    <a:p>
                      <a:r>
                        <a:rPr lang="en-US" dirty="0" smtClean="0"/>
                        <a:t>Stick with tasks that are hard for me</a:t>
                      </a:r>
                      <a:endParaRPr lang="en-US" dirty="0"/>
                    </a:p>
                  </a:txBody>
                  <a:tcPr/>
                </a:tc>
                <a:tc>
                  <a:txBody>
                    <a:bodyPr/>
                    <a:lstStyle/>
                    <a:p>
                      <a:r>
                        <a:rPr lang="en-US" dirty="0" smtClean="0"/>
                        <a:t>Stand up for myself and my ideas</a:t>
                      </a:r>
                      <a:endParaRPr lang="en-US" dirty="0"/>
                    </a:p>
                  </a:txBody>
                  <a:tcPr/>
                </a:tc>
              </a:tr>
              <a:tr h="764592">
                <a:tc>
                  <a:txBody>
                    <a:bodyPr/>
                    <a:lstStyle/>
                    <a:p>
                      <a:r>
                        <a:rPr lang="en-US" dirty="0" smtClean="0"/>
                        <a:t>Take responsibility for my learning</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Bradley Hand Bold"/>
                          <a:cs typeface="Bradley Hand Bold"/>
                        </a:rPr>
                        <a:t>Keep my personal information private when I am online</a:t>
                      </a:r>
                      <a:endParaRPr lang="en-US" dirty="0">
                        <a:latin typeface="Bradley Hand Bold"/>
                        <a:cs typeface="Bradley Hand Bold"/>
                      </a:endParaRPr>
                    </a:p>
                  </a:txBody>
                  <a:tcPr/>
                </a:tc>
              </a:tr>
              <a:tr h="764592">
                <a:tc>
                  <a:txBody>
                    <a:bodyPr/>
                    <a:lstStyle/>
                    <a:p>
                      <a:r>
                        <a:rPr lang="en-US" dirty="0" smtClean="0"/>
                        <a:t>Recognize</a:t>
                      </a:r>
                      <a:r>
                        <a:rPr lang="en-US" baseline="0" dirty="0" smtClean="0"/>
                        <a:t> the consequences my actions have on others</a:t>
                      </a:r>
                      <a:endParaRPr lang="en-US" dirty="0"/>
                    </a:p>
                  </a:txBody>
                  <a:tcPr/>
                </a:tc>
                <a:tc>
                  <a:txBody>
                    <a:bodyPr/>
                    <a:lstStyle/>
                    <a:p>
                      <a:r>
                        <a:rPr lang="en-US" dirty="0" smtClean="0"/>
                        <a:t>Recognize my emotions</a:t>
                      </a:r>
                      <a:endParaRPr lang="en-US" dirty="0"/>
                    </a:p>
                  </a:txBody>
                  <a:tcPr/>
                </a:tc>
              </a:tr>
            </a:tbl>
          </a:graphicData>
        </a:graphic>
      </p:graphicFrame>
      <p:sp>
        <p:nvSpPr>
          <p:cNvPr id="3" name="Footer Placeholder 2"/>
          <p:cNvSpPr>
            <a:spLocks noGrp="1"/>
          </p:cNvSpPr>
          <p:nvPr>
            <p:ph type="ftr" sz="quarter" idx="11"/>
          </p:nvPr>
        </p:nvSpPr>
        <p:spPr/>
        <p:txBody>
          <a:bodyPr/>
          <a:lstStyle/>
          <a:p>
            <a:r>
              <a:rPr lang="en-US" dirty="0" smtClean="0"/>
              <a:t>sjeroski@shaw.ca</a:t>
            </a:r>
            <a:endParaRPr lang="en-US" dirty="0"/>
          </a:p>
        </p:txBody>
      </p:sp>
    </p:spTree>
    <p:extLst>
      <p:ext uri="{BB962C8B-B14F-4D97-AF65-F5344CB8AC3E}">
        <p14:creationId xmlns:p14="http://schemas.microsoft.com/office/powerpoint/2010/main" val="2435646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Questioning to Prompt Reflection</a:t>
            </a:r>
            <a:endParaRPr lang="en-US" sz="4000" dirty="0"/>
          </a:p>
        </p:txBody>
      </p:sp>
      <p:sp>
        <p:nvSpPr>
          <p:cNvPr id="3" name="Content Placeholder 2"/>
          <p:cNvSpPr>
            <a:spLocks noGrp="1"/>
          </p:cNvSpPr>
          <p:nvPr>
            <p:ph idx="1"/>
          </p:nvPr>
        </p:nvSpPr>
        <p:spPr/>
        <p:txBody>
          <a:bodyPr>
            <a:normAutofit/>
          </a:bodyPr>
          <a:lstStyle/>
          <a:p>
            <a:pPr marL="114300" indent="0">
              <a:buNone/>
            </a:pPr>
            <a:r>
              <a:rPr lang="en-US" dirty="0" smtClean="0"/>
              <a:t>Generally, questions most effectively stimulate thinking (including reflective thinking) when they are:</a:t>
            </a:r>
          </a:p>
          <a:p>
            <a:r>
              <a:rPr lang="en-US" dirty="0" smtClean="0"/>
              <a:t>Engaging </a:t>
            </a:r>
            <a:r>
              <a:rPr lang="mr-IN" dirty="0" smtClean="0"/>
              <a:t>–</a:t>
            </a:r>
            <a:r>
              <a:rPr lang="en-US" dirty="0" smtClean="0"/>
              <a:t> interesting to think about answer</a:t>
            </a:r>
          </a:p>
          <a:p>
            <a:r>
              <a:rPr lang="en-US" dirty="0"/>
              <a:t>Authentic </a:t>
            </a:r>
            <a:r>
              <a:rPr lang="mr-IN" dirty="0"/>
              <a:t>–</a:t>
            </a:r>
            <a:r>
              <a:rPr lang="en-US" dirty="0"/>
              <a:t> </a:t>
            </a:r>
            <a:r>
              <a:rPr lang="en-US" dirty="0" smtClean="0"/>
              <a:t>reflecting </a:t>
            </a:r>
            <a:r>
              <a:rPr lang="en-US" dirty="0"/>
              <a:t>genuine curiosity about the </a:t>
            </a:r>
            <a:r>
              <a:rPr lang="en-US" dirty="0" smtClean="0"/>
              <a:t>student’s </a:t>
            </a:r>
            <a:r>
              <a:rPr lang="en-US" dirty="0"/>
              <a:t>thinking and ideas</a:t>
            </a:r>
          </a:p>
          <a:p>
            <a:r>
              <a:rPr lang="en-US" dirty="0" smtClean="0"/>
              <a:t>Open-ended </a:t>
            </a:r>
            <a:r>
              <a:rPr lang="mr-IN" dirty="0" smtClean="0"/>
              <a:t>–</a:t>
            </a:r>
            <a:r>
              <a:rPr lang="en-US" dirty="0" smtClean="0"/>
              <a:t> no predetermined or limiting answer</a:t>
            </a:r>
          </a:p>
          <a:p>
            <a:r>
              <a:rPr lang="en-US" dirty="0" smtClean="0"/>
              <a:t>Accessible to students with a range of experiences and abilities</a:t>
            </a:r>
          </a:p>
          <a:p>
            <a:r>
              <a:rPr lang="en-US" dirty="0" smtClean="0"/>
              <a:t>Strength-based </a:t>
            </a:r>
            <a:r>
              <a:rPr lang="mr-IN" dirty="0" smtClean="0"/>
              <a:t>–</a:t>
            </a:r>
            <a:r>
              <a:rPr lang="en-US" dirty="0" smtClean="0"/>
              <a:t> focused on what the student is able to do</a:t>
            </a:r>
          </a:p>
          <a:p>
            <a:r>
              <a:rPr lang="en-US" dirty="0" smtClean="0"/>
              <a:t>Flexible in form of response - open to responses in a variety of forms</a:t>
            </a:r>
          </a:p>
          <a:p>
            <a:r>
              <a:rPr lang="en-US" dirty="0" smtClean="0"/>
              <a:t>Used frequently, and integrated into a variety of activities</a:t>
            </a:r>
          </a:p>
          <a:p>
            <a:endParaRPr lang="en-US" dirty="0" smtClean="0"/>
          </a:p>
          <a:p>
            <a:endParaRPr lang="en-US" dirty="0"/>
          </a:p>
          <a:p>
            <a:endParaRPr lang="en-US" dirty="0"/>
          </a:p>
        </p:txBody>
      </p:sp>
      <p:sp>
        <p:nvSpPr>
          <p:cNvPr id="4" name="Footer Placeholder 3"/>
          <p:cNvSpPr>
            <a:spLocks noGrp="1"/>
          </p:cNvSpPr>
          <p:nvPr>
            <p:ph type="ftr" sz="quarter" idx="11"/>
          </p:nvPr>
        </p:nvSpPr>
        <p:spPr/>
        <p:txBody>
          <a:bodyPr/>
          <a:lstStyle/>
          <a:p>
            <a:r>
              <a:rPr lang="en-US" dirty="0" smtClean="0"/>
              <a:t>sjeroski@shaw.ca</a:t>
            </a:r>
            <a:endParaRPr lang="en-US" dirty="0"/>
          </a:p>
        </p:txBody>
      </p:sp>
    </p:spTree>
    <p:extLst>
      <p:ext uri="{BB962C8B-B14F-4D97-AF65-F5344CB8AC3E}">
        <p14:creationId xmlns:p14="http://schemas.microsoft.com/office/powerpoint/2010/main" val="853700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Sources of Reflective Questions</a:t>
            </a:r>
            <a:endParaRPr lang="en-US" sz="3600" dirty="0"/>
          </a:p>
        </p:txBody>
      </p:sp>
      <p:sp>
        <p:nvSpPr>
          <p:cNvPr id="3" name="Content Placeholder 2"/>
          <p:cNvSpPr>
            <a:spLocks noGrp="1"/>
          </p:cNvSpPr>
          <p:nvPr>
            <p:ph idx="1"/>
          </p:nvPr>
        </p:nvSpPr>
        <p:spPr/>
        <p:txBody>
          <a:bodyPr/>
          <a:lstStyle/>
          <a:p>
            <a:r>
              <a:rPr lang="en-US" dirty="0" smtClean="0"/>
              <a:t>Tried and true conference and self-assessment questions that work from your files</a:t>
            </a:r>
          </a:p>
          <a:p>
            <a:r>
              <a:rPr lang="en-US" dirty="0" smtClean="0"/>
              <a:t>Student illustrations on Core Competency website</a:t>
            </a:r>
          </a:p>
          <a:p>
            <a:r>
              <a:rPr lang="en-US" dirty="0" smtClean="0"/>
              <a:t>CAN (Curriculum and Assessment Network) charts</a:t>
            </a:r>
          </a:p>
          <a:p>
            <a:r>
              <a:rPr lang="en-US" dirty="0" smtClean="0"/>
              <a:t>Samples of student work on curriculum website</a:t>
            </a:r>
          </a:p>
          <a:p>
            <a:r>
              <a:rPr lang="en-US" dirty="0" smtClean="0"/>
              <a:t>Teacher professional resources; curriculum resources</a:t>
            </a:r>
          </a:p>
          <a:p>
            <a:r>
              <a:rPr lang="en-US" dirty="0" smtClean="0"/>
              <a:t>Colleagues (e.g., twitter; conferences; professional exchanges)</a:t>
            </a:r>
          </a:p>
          <a:p>
            <a:r>
              <a:rPr lang="en-US" dirty="0" smtClean="0"/>
              <a:t>Students (ask them for questions they would like to answer)</a:t>
            </a:r>
          </a:p>
          <a:p>
            <a:r>
              <a:rPr lang="en-US" dirty="0" smtClean="0"/>
              <a:t>Working together as a department, staff, or group</a:t>
            </a:r>
          </a:p>
          <a:p>
            <a:endParaRPr lang="en-US" dirty="0" smtClean="0"/>
          </a:p>
          <a:p>
            <a:endParaRPr lang="en-US" dirty="0" smtClean="0"/>
          </a:p>
          <a:p>
            <a:endParaRPr lang="en-US" dirty="0" smtClean="0"/>
          </a:p>
          <a:p>
            <a:endParaRPr lang="en-US" dirty="0"/>
          </a:p>
        </p:txBody>
      </p:sp>
      <p:sp>
        <p:nvSpPr>
          <p:cNvPr id="4" name="Footer Placeholder 3"/>
          <p:cNvSpPr>
            <a:spLocks noGrp="1"/>
          </p:cNvSpPr>
          <p:nvPr>
            <p:ph type="ftr" sz="quarter" idx="11"/>
          </p:nvPr>
        </p:nvSpPr>
        <p:spPr/>
        <p:txBody>
          <a:bodyPr/>
          <a:lstStyle/>
          <a:p>
            <a:r>
              <a:rPr lang="en-US" dirty="0" smtClean="0"/>
              <a:t>sjeroski@shaw.ca</a:t>
            </a:r>
            <a:endParaRPr lang="en-US" dirty="0"/>
          </a:p>
        </p:txBody>
      </p:sp>
    </p:spTree>
    <p:extLst>
      <p:ext uri="{BB962C8B-B14F-4D97-AF65-F5344CB8AC3E}">
        <p14:creationId xmlns:p14="http://schemas.microsoft.com/office/powerpoint/2010/main" val="2061555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Sample Questions for Reflecting on Core Competencies</a:t>
            </a:r>
            <a:endParaRPr lang="en-US" sz="3600" dirty="0"/>
          </a:p>
        </p:txBody>
      </p:sp>
      <p:sp>
        <p:nvSpPr>
          <p:cNvPr id="3" name="Content Placeholder 2"/>
          <p:cNvSpPr>
            <a:spLocks noGrp="1"/>
          </p:cNvSpPr>
          <p:nvPr>
            <p:ph idx="1"/>
          </p:nvPr>
        </p:nvSpPr>
        <p:spPr>
          <a:xfrm>
            <a:off x="457200" y="1498600"/>
            <a:ext cx="7620000" cy="4902200"/>
          </a:xfrm>
        </p:spPr>
        <p:txBody>
          <a:bodyPr>
            <a:normAutofit fontScale="25000" lnSpcReduction="20000"/>
          </a:bodyPr>
          <a:lstStyle/>
          <a:p>
            <a:pPr marL="114300" indent="0">
              <a:buNone/>
            </a:pPr>
            <a:r>
              <a:rPr lang="en-US" sz="4000" i="1" dirty="0" smtClean="0"/>
              <a:t>Based on Work from the Curriculum and Assessment Network (CAN) . Note: </a:t>
            </a:r>
            <a:r>
              <a:rPr lang="en-US" sz="4000" i="1" smtClean="0"/>
              <a:t>Many questions </a:t>
            </a:r>
            <a:r>
              <a:rPr lang="en-US" sz="4000" i="1" dirty="0" smtClean="0"/>
              <a:t>touch on more than one competency.</a:t>
            </a:r>
          </a:p>
          <a:p>
            <a:pPr marL="114300" indent="0">
              <a:buNone/>
            </a:pPr>
            <a:endParaRPr lang="en-US" sz="4000" i="1" dirty="0" smtClean="0"/>
          </a:p>
          <a:p>
            <a:pPr marL="114300" indent="0">
              <a:buNone/>
            </a:pPr>
            <a:r>
              <a:rPr lang="en-US" sz="4400" b="1" dirty="0" smtClean="0"/>
              <a:t>Communication</a:t>
            </a:r>
          </a:p>
          <a:p>
            <a:pPr marL="411480" lvl="1" indent="0">
              <a:buNone/>
            </a:pPr>
            <a:r>
              <a:rPr lang="en-US" sz="4800" dirty="0" smtClean="0"/>
              <a:t>How did you show you were listening thoughtfully? In what ways did your listening contribute to the group’s understanding? </a:t>
            </a:r>
          </a:p>
          <a:p>
            <a:pPr marL="411480" lvl="1" indent="0">
              <a:buNone/>
            </a:pPr>
            <a:endParaRPr lang="en-US" sz="4800" dirty="0"/>
          </a:p>
          <a:p>
            <a:pPr marL="411480" lvl="1" indent="0">
              <a:buNone/>
            </a:pPr>
            <a:r>
              <a:rPr lang="en-US" sz="4800" dirty="0" smtClean="0"/>
              <a:t>What are some ways you like to show your learning? What makes [name a form they identified] work for you?</a:t>
            </a:r>
          </a:p>
          <a:p>
            <a:pPr marL="411480" lvl="1" indent="0">
              <a:buNone/>
            </a:pPr>
            <a:endParaRPr lang="en-US" sz="4800" dirty="0"/>
          </a:p>
          <a:p>
            <a:pPr marL="411480" lvl="1" indent="0">
              <a:buNone/>
            </a:pPr>
            <a:r>
              <a:rPr lang="en-US" sz="4800" dirty="0" smtClean="0"/>
              <a:t>What do you do when you disagree with someone in your group or discussion? How did you learn/develop that strategy? </a:t>
            </a:r>
          </a:p>
          <a:p>
            <a:pPr marL="114300" indent="0">
              <a:buNone/>
            </a:pPr>
            <a:endParaRPr lang="en-US" sz="4800" b="1" dirty="0" smtClean="0"/>
          </a:p>
          <a:p>
            <a:pPr marL="114300" indent="0">
              <a:buNone/>
            </a:pPr>
            <a:r>
              <a:rPr lang="en-US" sz="4800" b="1" dirty="0" smtClean="0"/>
              <a:t>Critical Thinking</a:t>
            </a:r>
          </a:p>
          <a:p>
            <a:pPr marL="411480" lvl="1" indent="0">
              <a:buNone/>
            </a:pPr>
            <a:r>
              <a:rPr lang="en-US" sz="4800" dirty="0" smtClean="0"/>
              <a:t>[After some experiences with a topic or question]  How has your thinking about .... changed? What made it change?</a:t>
            </a:r>
          </a:p>
          <a:p>
            <a:pPr marL="411480" lvl="1" indent="0">
              <a:buNone/>
            </a:pPr>
            <a:endParaRPr lang="en-US" sz="4800" dirty="0" smtClean="0"/>
          </a:p>
          <a:p>
            <a:pPr marL="411480" lvl="1" indent="0">
              <a:buNone/>
            </a:pPr>
            <a:r>
              <a:rPr lang="en-US" sz="4800" dirty="0" smtClean="0"/>
              <a:t>What strategies do you use to decide whether to believe something you read/on a social media site? How did you develop those strategies? What advice would you give a younger student about figuring out what is true?</a:t>
            </a:r>
          </a:p>
          <a:p>
            <a:pPr marL="411480" lvl="1" indent="0">
              <a:buNone/>
            </a:pPr>
            <a:endParaRPr lang="en-US" sz="4800" dirty="0"/>
          </a:p>
          <a:p>
            <a:pPr marL="411480" lvl="1" indent="0">
              <a:buNone/>
            </a:pPr>
            <a:r>
              <a:rPr lang="en-US" sz="4800" dirty="0" smtClean="0"/>
              <a:t>[In response to reading/hearing/offering an opinion] Who might have the same opinion about [this issue]?  Who can you think of that might disagree? What reasons might they have for seeing things differently? </a:t>
            </a:r>
          </a:p>
          <a:p>
            <a:pPr marL="114300" indent="0">
              <a:buNone/>
            </a:pPr>
            <a:endParaRPr lang="en-US" sz="4800" b="1" dirty="0" smtClean="0"/>
          </a:p>
          <a:p>
            <a:pPr marL="114300" indent="0">
              <a:buNone/>
            </a:pPr>
            <a:r>
              <a:rPr lang="en-US" sz="4800" b="1" dirty="0" smtClean="0"/>
              <a:t>Creative thinking</a:t>
            </a:r>
          </a:p>
          <a:p>
            <a:pPr marL="411480" lvl="1" indent="0">
              <a:buNone/>
            </a:pPr>
            <a:r>
              <a:rPr lang="en-US" sz="4800" dirty="0" smtClean="0"/>
              <a:t>How do you come with ideas when you want to make something new </a:t>
            </a:r>
            <a:r>
              <a:rPr lang="mr-IN" sz="4800" dirty="0" smtClean="0"/>
              <a:t>–</a:t>
            </a:r>
            <a:r>
              <a:rPr lang="en-US" sz="4800" dirty="0" smtClean="0"/>
              <a:t> at school or at home? Tell me about a time when you felt really good about a new idea you had?</a:t>
            </a:r>
          </a:p>
          <a:p>
            <a:pPr marL="411480" lvl="1" indent="0">
              <a:buNone/>
            </a:pPr>
            <a:endParaRPr lang="en-US" sz="4800" dirty="0"/>
          </a:p>
          <a:p>
            <a:pPr marL="411480" lvl="1" indent="0">
              <a:buNone/>
            </a:pPr>
            <a:r>
              <a:rPr lang="en-US" sz="4800" dirty="0" smtClean="0"/>
              <a:t>What helps you get new ideas?</a:t>
            </a:r>
          </a:p>
          <a:p>
            <a:pPr marL="411480" lvl="1" indent="0">
              <a:buNone/>
            </a:pPr>
            <a:endParaRPr lang="en-US" sz="4800" dirty="0"/>
          </a:p>
          <a:p>
            <a:pPr marL="411480" lvl="1" indent="0">
              <a:buNone/>
            </a:pPr>
            <a:r>
              <a:rPr lang="en-US" sz="4800" dirty="0" smtClean="0"/>
              <a:t>What makes you want to think of new ideas or try something new? </a:t>
            </a:r>
          </a:p>
          <a:p>
            <a:endParaRPr lang="en-US" dirty="0" smtClean="0"/>
          </a:p>
          <a:p>
            <a:endParaRPr lang="en-US" dirty="0" smtClean="0"/>
          </a:p>
          <a:p>
            <a:pPr marL="411480" lvl="1" indent="0">
              <a:buNone/>
            </a:pPr>
            <a:endParaRPr lang="en-US" dirty="0"/>
          </a:p>
        </p:txBody>
      </p:sp>
      <p:sp>
        <p:nvSpPr>
          <p:cNvPr id="4" name="Footer Placeholder 3"/>
          <p:cNvSpPr>
            <a:spLocks noGrp="1"/>
          </p:cNvSpPr>
          <p:nvPr>
            <p:ph type="ftr" sz="quarter" idx="11"/>
          </p:nvPr>
        </p:nvSpPr>
        <p:spPr/>
        <p:txBody>
          <a:bodyPr/>
          <a:lstStyle/>
          <a:p>
            <a:r>
              <a:rPr lang="en-US" dirty="0" smtClean="0"/>
              <a:t>sjeroski@shaw.ca</a:t>
            </a:r>
            <a:endParaRPr lang="en-US" dirty="0"/>
          </a:p>
        </p:txBody>
      </p:sp>
    </p:spTree>
    <p:extLst>
      <p:ext uri="{BB962C8B-B14F-4D97-AF65-F5344CB8AC3E}">
        <p14:creationId xmlns:p14="http://schemas.microsoft.com/office/powerpoint/2010/main" val="8645779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597429"/>
          </a:xfrm>
        </p:spPr>
        <p:txBody>
          <a:bodyPr/>
          <a:lstStyle/>
          <a:p>
            <a:r>
              <a:rPr lang="en-US" sz="3200" dirty="0" smtClean="0"/>
              <a:t>Sample questions (continued)</a:t>
            </a:r>
            <a:endParaRPr lang="en-US" sz="3200" dirty="0"/>
          </a:p>
        </p:txBody>
      </p:sp>
      <p:sp>
        <p:nvSpPr>
          <p:cNvPr id="3" name="Content Placeholder 2"/>
          <p:cNvSpPr>
            <a:spLocks noGrp="1"/>
          </p:cNvSpPr>
          <p:nvPr>
            <p:ph idx="1"/>
          </p:nvPr>
        </p:nvSpPr>
        <p:spPr>
          <a:xfrm>
            <a:off x="457200" y="1049867"/>
            <a:ext cx="7620000" cy="5350933"/>
          </a:xfrm>
        </p:spPr>
        <p:txBody>
          <a:bodyPr>
            <a:noAutofit/>
          </a:bodyPr>
          <a:lstStyle/>
          <a:p>
            <a:pPr marL="114300" indent="0">
              <a:buNone/>
            </a:pPr>
            <a:r>
              <a:rPr lang="en-US" sz="1200" b="1" dirty="0"/>
              <a:t>Social Responsibility</a:t>
            </a:r>
          </a:p>
          <a:p>
            <a:pPr marL="411480" lvl="1" indent="0">
              <a:buNone/>
            </a:pPr>
            <a:r>
              <a:rPr lang="en-US" sz="1200" dirty="0"/>
              <a:t>How do you use words and actions to encourage other students who might </a:t>
            </a:r>
            <a:r>
              <a:rPr lang="en-US" sz="1200" dirty="0" smtClean="0"/>
              <a:t>be </a:t>
            </a:r>
            <a:r>
              <a:rPr lang="en-US" sz="1200" dirty="0"/>
              <a:t>feeling a bit </a:t>
            </a:r>
            <a:r>
              <a:rPr lang="en-US" sz="1200" dirty="0" smtClean="0"/>
              <a:t>sad or discouraged</a:t>
            </a:r>
            <a:r>
              <a:rPr lang="en-US" sz="1200" dirty="0"/>
              <a:t>? (What are some words and phrases you </a:t>
            </a:r>
            <a:r>
              <a:rPr lang="en-US" sz="1200" dirty="0" smtClean="0"/>
              <a:t>use?)</a:t>
            </a:r>
            <a:endParaRPr lang="en-US" sz="1200" dirty="0"/>
          </a:p>
          <a:p>
            <a:pPr marL="411480" lvl="1" indent="0">
              <a:buNone/>
            </a:pPr>
            <a:endParaRPr lang="en-US" sz="1200" dirty="0"/>
          </a:p>
          <a:p>
            <a:pPr marL="411480" lvl="1" indent="0">
              <a:buNone/>
            </a:pPr>
            <a:r>
              <a:rPr lang="en-US" sz="1200" dirty="0"/>
              <a:t>What </a:t>
            </a:r>
            <a:r>
              <a:rPr lang="en-US" sz="1200" dirty="0" smtClean="0"/>
              <a:t>contribution to our school do you feel good about? How did you get started doing that?</a:t>
            </a:r>
          </a:p>
          <a:p>
            <a:pPr marL="411480" lvl="1" indent="0">
              <a:buNone/>
            </a:pPr>
            <a:endParaRPr lang="en-US" sz="1200" dirty="0"/>
          </a:p>
          <a:p>
            <a:pPr marL="411480" lvl="1" indent="0">
              <a:buNone/>
            </a:pPr>
            <a:r>
              <a:rPr lang="en-US" sz="1200" dirty="0" smtClean="0"/>
              <a:t>What are some ways you are a good friend? What strategies are you good at for making and keeping friends?</a:t>
            </a:r>
            <a:endParaRPr lang="en-US" sz="1200" dirty="0"/>
          </a:p>
          <a:p>
            <a:pPr marL="114300" indent="0">
              <a:buNone/>
            </a:pPr>
            <a:r>
              <a:rPr lang="en-US" sz="1200" b="1" dirty="0"/>
              <a:t>PPC Identity</a:t>
            </a:r>
          </a:p>
          <a:p>
            <a:pPr marL="411480" lvl="1" indent="0">
              <a:buNone/>
            </a:pPr>
            <a:r>
              <a:rPr lang="en-US" sz="1200" dirty="0"/>
              <a:t>What are your strengths as a learner? </a:t>
            </a:r>
          </a:p>
          <a:p>
            <a:pPr marL="411480" lvl="1" indent="0">
              <a:buNone/>
            </a:pPr>
            <a:endParaRPr lang="en-US" sz="1200" dirty="0"/>
          </a:p>
          <a:p>
            <a:pPr marL="411480" lvl="1" indent="0">
              <a:buNone/>
            </a:pPr>
            <a:r>
              <a:rPr lang="en-US" sz="1200" dirty="0"/>
              <a:t>How do your learn best?</a:t>
            </a:r>
          </a:p>
          <a:p>
            <a:pPr marL="411480" lvl="1" indent="0">
              <a:buNone/>
            </a:pPr>
            <a:endParaRPr lang="en-US" sz="1200" dirty="0"/>
          </a:p>
          <a:p>
            <a:pPr marL="411480" lvl="1" indent="0">
              <a:buNone/>
            </a:pPr>
            <a:r>
              <a:rPr lang="en-US" sz="1200" dirty="0" smtClean="0"/>
              <a:t>What's </a:t>
            </a:r>
            <a:r>
              <a:rPr lang="en-US" sz="1200" dirty="0"/>
              <a:t>most important to you? (Can be anything at school, home, community ...)</a:t>
            </a:r>
          </a:p>
          <a:p>
            <a:pPr marL="411480" lvl="1" indent="0">
              <a:buNone/>
            </a:pPr>
            <a:endParaRPr lang="en-US" sz="1200" dirty="0"/>
          </a:p>
          <a:p>
            <a:pPr marL="411480" lvl="1" indent="0">
              <a:buNone/>
            </a:pPr>
            <a:r>
              <a:rPr lang="en-US" sz="1200" dirty="0"/>
              <a:t>Tell me about one or two people or groups that influence your thinking and your actions. Why are they important to you? How do they influence you? How do you influence </a:t>
            </a:r>
            <a:r>
              <a:rPr lang="en-US" sz="1200" dirty="0" smtClean="0"/>
              <a:t>them?</a:t>
            </a:r>
            <a:endParaRPr lang="en-US" sz="1200" dirty="0"/>
          </a:p>
          <a:p>
            <a:pPr marL="114300" indent="0">
              <a:buNone/>
            </a:pPr>
            <a:r>
              <a:rPr lang="en-US" sz="1200" b="1" dirty="0"/>
              <a:t>Personal Awareness and Responsibility</a:t>
            </a:r>
          </a:p>
          <a:p>
            <a:pPr marL="411480" lvl="1" indent="0">
              <a:buNone/>
            </a:pPr>
            <a:r>
              <a:rPr lang="en-US" sz="1200" dirty="0" smtClean="0"/>
              <a:t>Tell </a:t>
            </a:r>
            <a:r>
              <a:rPr lang="en-US" sz="1200" dirty="0"/>
              <a:t>me about one your learning goals. [prompt: Something you want to get better at or learn how to do.] How did </a:t>
            </a:r>
            <a:r>
              <a:rPr lang="en-US" sz="1200" dirty="0" smtClean="0"/>
              <a:t>you come </a:t>
            </a:r>
            <a:r>
              <a:rPr lang="en-US" sz="1200" dirty="0"/>
              <a:t>to choose that goal? Tell me about something you are doing to help you work on that goal.</a:t>
            </a:r>
          </a:p>
          <a:p>
            <a:pPr marL="411480" lvl="1" indent="0">
              <a:buNone/>
            </a:pPr>
            <a:endParaRPr lang="en-US" sz="1000" dirty="0"/>
          </a:p>
          <a:p>
            <a:pPr marL="411480" lvl="1" indent="0">
              <a:buNone/>
            </a:pPr>
            <a:r>
              <a:rPr lang="en-US" sz="1200" dirty="0"/>
              <a:t>What do you do to help yourself when you are feeling a bit discouraged about </a:t>
            </a:r>
            <a:r>
              <a:rPr lang="en-US" sz="1200" dirty="0" smtClean="0"/>
              <a:t>your </a:t>
            </a:r>
            <a:r>
              <a:rPr lang="en-US" sz="1200" dirty="0"/>
              <a:t>work? </a:t>
            </a:r>
          </a:p>
          <a:p>
            <a:pPr marL="411480" lvl="1" indent="0">
              <a:buNone/>
            </a:pPr>
            <a:endParaRPr lang="en-US" sz="1000" dirty="0"/>
          </a:p>
          <a:p>
            <a:pPr marL="411480" lvl="1" indent="0">
              <a:buNone/>
            </a:pPr>
            <a:r>
              <a:rPr lang="en-US" sz="1200" dirty="0"/>
              <a:t>Think of times when you have to wait.  What strategies do you use when you are feeling impatient? How did you develop that strategy? (Prompt: When did you start? How does it work?</a:t>
            </a:r>
            <a:r>
              <a:rPr lang="en-US" sz="1200" dirty="0" smtClean="0"/>
              <a:t>)</a:t>
            </a:r>
            <a:endParaRPr lang="en-US" sz="1200" dirty="0"/>
          </a:p>
          <a:p>
            <a:pPr marL="411480" lvl="1" indent="0">
              <a:buNone/>
            </a:pPr>
            <a:endParaRPr lang="en-US" sz="1200" dirty="0"/>
          </a:p>
          <a:p>
            <a:endParaRPr lang="en-US" sz="1200" dirty="0"/>
          </a:p>
        </p:txBody>
      </p:sp>
      <p:sp>
        <p:nvSpPr>
          <p:cNvPr id="4" name="Footer Placeholder 3"/>
          <p:cNvSpPr>
            <a:spLocks noGrp="1"/>
          </p:cNvSpPr>
          <p:nvPr>
            <p:ph type="ftr" sz="quarter" idx="11"/>
          </p:nvPr>
        </p:nvSpPr>
        <p:spPr/>
        <p:txBody>
          <a:bodyPr/>
          <a:lstStyle/>
          <a:p>
            <a:r>
              <a:rPr lang="en-US" dirty="0" smtClean="0"/>
              <a:t>sjeroski@shaw.ca</a:t>
            </a:r>
            <a:endParaRPr lang="en-US" dirty="0"/>
          </a:p>
        </p:txBody>
      </p:sp>
    </p:spTree>
    <p:extLst>
      <p:ext uri="{BB962C8B-B14F-4D97-AF65-F5344CB8AC3E}">
        <p14:creationId xmlns:p14="http://schemas.microsoft.com/office/powerpoint/2010/main" val="2935155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Sharon Jeroski, Horizon Research      sjeroski@shaw.ca</a:t>
            </a:r>
          </a:p>
        </p:txBody>
      </p:sp>
      <p:sp>
        <p:nvSpPr>
          <p:cNvPr id="103426" name="Rectangle 2"/>
          <p:cNvSpPr>
            <a:spLocks noGrp="1" noChangeArrowheads="1"/>
          </p:cNvSpPr>
          <p:nvPr>
            <p:ph type="title"/>
          </p:nvPr>
        </p:nvSpPr>
        <p:spPr/>
        <p:txBody>
          <a:bodyPr/>
          <a:lstStyle/>
          <a:p>
            <a:pPr eaLnBrk="1" hangingPunct="1">
              <a:defRPr/>
            </a:pPr>
            <a:r>
              <a:rPr lang="en-US" sz="3800" dirty="0">
                <a:effectLst>
                  <a:outerShdw blurRad="38100" dist="38100" dir="2700000" algn="tl">
                    <a:srgbClr val="DDDDDD"/>
                  </a:outerShdw>
                </a:effectLst>
                <a:latin typeface="Arial" charset="0"/>
                <a:cs typeface="+mj-cs"/>
              </a:rPr>
              <a:t>Place in the learning cycle: Before</a:t>
            </a:r>
          </a:p>
        </p:txBody>
      </p:sp>
      <p:sp>
        <p:nvSpPr>
          <p:cNvPr id="22531" name="Rectangle 3"/>
          <p:cNvSpPr>
            <a:spLocks noGrp="1" noChangeArrowheads="1"/>
          </p:cNvSpPr>
          <p:nvPr>
            <p:ph type="body" idx="1"/>
          </p:nvPr>
        </p:nvSpPr>
        <p:spPr>
          <a:xfrm>
            <a:off x="457200" y="1524000"/>
            <a:ext cx="7924800" cy="4343400"/>
          </a:xfrm>
        </p:spPr>
        <p:txBody>
          <a:bodyPr/>
          <a:lstStyle/>
          <a:p>
            <a:pPr eaLnBrk="1" hangingPunct="1">
              <a:lnSpc>
                <a:spcPct val="90000"/>
              </a:lnSpc>
            </a:pPr>
            <a:r>
              <a:rPr lang="en-US" dirty="0">
                <a:latin typeface="Arial" charset="0"/>
              </a:rPr>
              <a:t>Parallels diagnostic assessment.</a:t>
            </a:r>
          </a:p>
          <a:p>
            <a:pPr lvl="1" eaLnBrk="1" hangingPunct="1">
              <a:lnSpc>
                <a:spcPct val="90000"/>
              </a:lnSpc>
            </a:pPr>
            <a:r>
              <a:rPr lang="en-US" sz="3200" dirty="0">
                <a:latin typeface="Arial" charset="0"/>
              </a:rPr>
              <a:t>What do you already know?</a:t>
            </a:r>
          </a:p>
          <a:p>
            <a:pPr lvl="1" eaLnBrk="1" hangingPunct="1">
              <a:lnSpc>
                <a:spcPct val="90000"/>
              </a:lnSpc>
            </a:pPr>
            <a:r>
              <a:rPr lang="en-US" sz="3200" dirty="0">
                <a:latin typeface="Arial" charset="0"/>
              </a:rPr>
              <a:t>How can that help you?</a:t>
            </a:r>
          </a:p>
          <a:p>
            <a:pPr lvl="1" eaLnBrk="1" hangingPunct="1">
              <a:lnSpc>
                <a:spcPct val="90000"/>
              </a:lnSpc>
            </a:pPr>
            <a:r>
              <a:rPr lang="en-US" sz="3200" dirty="0">
                <a:latin typeface="Arial" charset="0"/>
              </a:rPr>
              <a:t>What has worked best for you in similar situations? </a:t>
            </a:r>
          </a:p>
          <a:p>
            <a:pPr lvl="1" eaLnBrk="1" hangingPunct="1">
              <a:lnSpc>
                <a:spcPct val="90000"/>
              </a:lnSpc>
            </a:pPr>
            <a:r>
              <a:rPr lang="en-US" sz="3200" dirty="0">
                <a:latin typeface="Arial" charset="0"/>
              </a:rPr>
              <a:t>What will you need help with?</a:t>
            </a:r>
          </a:p>
          <a:p>
            <a:pPr lvl="1" eaLnBrk="1" hangingPunct="1">
              <a:lnSpc>
                <a:spcPct val="90000"/>
              </a:lnSpc>
            </a:pPr>
            <a:r>
              <a:rPr lang="en-US" sz="3200" dirty="0">
                <a:latin typeface="Arial" charset="0"/>
              </a:rPr>
              <a:t>What should I know? </a:t>
            </a:r>
          </a:p>
          <a:p>
            <a:pPr lvl="1">
              <a:lnSpc>
                <a:spcPct val="90000"/>
              </a:lnSpc>
            </a:pPr>
            <a:r>
              <a:rPr lang="en-US" sz="3200" dirty="0" err="1">
                <a:latin typeface="Arial" charset="0"/>
              </a:rPr>
              <a:t>Goalsetting</a:t>
            </a:r>
            <a:endParaRPr lang="en-US" sz="3200" dirty="0">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Self-assessment: Overview</a:t>
            </a:r>
            <a:endParaRPr lang="en-US" dirty="0"/>
          </a:p>
        </p:txBody>
      </p:sp>
      <p:sp>
        <p:nvSpPr>
          <p:cNvPr id="3" name="Content Placeholder 2"/>
          <p:cNvSpPr>
            <a:spLocks noGrp="1"/>
          </p:cNvSpPr>
          <p:nvPr>
            <p:ph idx="1"/>
          </p:nvPr>
        </p:nvSpPr>
        <p:spPr/>
        <p:txBody>
          <a:bodyPr>
            <a:normAutofit/>
          </a:bodyPr>
          <a:lstStyle/>
          <a:p>
            <a:r>
              <a:rPr lang="en-US" dirty="0" smtClean="0"/>
              <a:t>Research suggests that reflection/self-assessment is the most powerful instructional strategy.</a:t>
            </a:r>
          </a:p>
          <a:p>
            <a:r>
              <a:rPr lang="en-US" dirty="0" smtClean="0"/>
              <a:t> The purpose of self-assessment/reflection is to enable students to understand the processes and products of their learning.</a:t>
            </a:r>
          </a:p>
          <a:p>
            <a:r>
              <a:rPr lang="en-US" dirty="0" smtClean="0"/>
              <a:t>This understanding is the foundation of new learning.</a:t>
            </a:r>
          </a:p>
          <a:p>
            <a:r>
              <a:rPr lang="en-US" dirty="0" smtClean="0"/>
              <a:t>The process of self-assessment is what matters; the form/record is less important</a:t>
            </a:r>
          </a:p>
          <a:p>
            <a:r>
              <a:rPr lang="en-US" dirty="0" smtClean="0"/>
              <a:t>Student self-assessment is not a “substitute” for teacher assessment – it is not about matching the teacher’s thinking unless you are only interested in fixed content.</a:t>
            </a:r>
          </a:p>
        </p:txBody>
      </p:sp>
      <p:sp>
        <p:nvSpPr>
          <p:cNvPr id="4" name="Footer Placeholder 3"/>
          <p:cNvSpPr>
            <a:spLocks noGrp="1"/>
          </p:cNvSpPr>
          <p:nvPr>
            <p:ph type="ftr" sz="quarter" idx="11"/>
          </p:nvPr>
        </p:nvSpPr>
        <p:spPr/>
        <p:txBody>
          <a:bodyPr/>
          <a:lstStyle/>
          <a:p>
            <a:r>
              <a:rPr lang="en-US" dirty="0" smtClean="0"/>
              <a:t>sjeroski@shaw.ca</a:t>
            </a:r>
            <a:endParaRPr lang="en-US" dirty="0"/>
          </a:p>
        </p:txBody>
      </p:sp>
    </p:spTree>
    <p:extLst>
      <p:ext uri="{BB962C8B-B14F-4D97-AF65-F5344CB8AC3E}">
        <p14:creationId xmlns:p14="http://schemas.microsoft.com/office/powerpoint/2010/main" val="1369803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Sharon Jeroski, Horizon Research      sjeroski@shaw.ca</a:t>
            </a:r>
          </a:p>
        </p:txBody>
      </p:sp>
      <p:sp>
        <p:nvSpPr>
          <p:cNvPr id="106498" name="Rectangle 2"/>
          <p:cNvSpPr>
            <a:spLocks noGrp="1" noChangeArrowheads="1"/>
          </p:cNvSpPr>
          <p:nvPr>
            <p:ph type="title"/>
          </p:nvPr>
        </p:nvSpPr>
        <p:spPr/>
        <p:txBody>
          <a:bodyPr/>
          <a:lstStyle/>
          <a:p>
            <a:pPr eaLnBrk="1" hangingPunct="1">
              <a:defRPr/>
            </a:pPr>
            <a:r>
              <a:rPr lang="en-US" sz="3800" dirty="0">
                <a:effectLst>
                  <a:outerShdw blurRad="38100" dist="38100" dir="2700000" algn="tl">
                    <a:srgbClr val="DDDDDD"/>
                  </a:outerShdw>
                </a:effectLst>
                <a:latin typeface="Arial" charset="0"/>
                <a:cs typeface="+mj-cs"/>
              </a:rPr>
              <a:t>Place in the learning cycle: During</a:t>
            </a:r>
          </a:p>
        </p:txBody>
      </p:sp>
      <p:sp>
        <p:nvSpPr>
          <p:cNvPr id="40963" name="Rectangle 3"/>
          <p:cNvSpPr>
            <a:spLocks noGrp="1" noChangeArrowheads="1"/>
          </p:cNvSpPr>
          <p:nvPr>
            <p:ph type="body" idx="1"/>
          </p:nvPr>
        </p:nvSpPr>
        <p:spPr>
          <a:xfrm>
            <a:off x="457200" y="1371600"/>
            <a:ext cx="7924800" cy="4724400"/>
          </a:xfrm>
        </p:spPr>
        <p:txBody>
          <a:bodyPr/>
          <a:lstStyle/>
          <a:p>
            <a:pPr eaLnBrk="1" hangingPunct="1"/>
            <a:r>
              <a:rPr lang="en-US" sz="3600">
                <a:latin typeface="Arial" charset="0"/>
              </a:rPr>
              <a:t>Key aspect of assessment for learning</a:t>
            </a:r>
          </a:p>
          <a:p>
            <a:pPr eaLnBrk="1" hangingPunct="1"/>
            <a:r>
              <a:rPr lang="en-US" sz="3600">
                <a:latin typeface="Arial" charset="0"/>
              </a:rPr>
              <a:t>Part of all activities:</a:t>
            </a:r>
          </a:p>
          <a:p>
            <a:pPr lvl="1" eaLnBrk="1" hangingPunct="1"/>
            <a:r>
              <a:rPr lang="en-US" sz="3200">
                <a:latin typeface="Arial" charset="0"/>
              </a:rPr>
              <a:t>What are you learning?</a:t>
            </a:r>
          </a:p>
          <a:p>
            <a:pPr lvl="1" eaLnBrk="1" hangingPunct="1"/>
            <a:r>
              <a:rPr lang="en-US" sz="3200">
                <a:latin typeface="Arial" charset="0"/>
              </a:rPr>
              <a:t>How does that match the learning goals or objectives? (or criteria/samples)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Sharon Jeroski, Horizon Research      sjeroski@shaw.ca</a:t>
            </a:r>
          </a:p>
        </p:txBody>
      </p:sp>
      <p:sp>
        <p:nvSpPr>
          <p:cNvPr id="184322" name="Rectangle 2"/>
          <p:cNvSpPr>
            <a:spLocks noGrp="1" noChangeArrowheads="1"/>
          </p:cNvSpPr>
          <p:nvPr>
            <p:ph type="title"/>
          </p:nvPr>
        </p:nvSpPr>
        <p:spPr/>
        <p:txBody>
          <a:bodyPr/>
          <a:lstStyle/>
          <a:p>
            <a:pPr eaLnBrk="1" hangingPunct="1">
              <a:defRPr/>
            </a:pPr>
            <a:r>
              <a:rPr lang="en-US" sz="4000" b="1">
                <a:effectLst>
                  <a:outerShdw blurRad="38100" dist="38100" dir="2700000" algn="tl">
                    <a:srgbClr val="FFFFFF"/>
                  </a:outerShdw>
                </a:effectLst>
                <a:latin typeface="Arial" charset="0"/>
                <a:cs typeface="+mj-cs"/>
              </a:rPr>
              <a:t>Example: Reading Assessment</a:t>
            </a:r>
          </a:p>
        </p:txBody>
      </p:sp>
      <p:sp>
        <p:nvSpPr>
          <p:cNvPr id="34820" name="Rectangle 3"/>
          <p:cNvSpPr>
            <a:spLocks noGrp="1" noChangeArrowheads="1"/>
          </p:cNvSpPr>
          <p:nvPr>
            <p:ph type="body" idx="1"/>
          </p:nvPr>
        </p:nvSpPr>
        <p:spPr>
          <a:xfrm>
            <a:off x="457200" y="1524000"/>
            <a:ext cx="8229600" cy="4602163"/>
          </a:xfrm>
        </p:spPr>
        <p:txBody>
          <a:bodyPr/>
          <a:lstStyle/>
          <a:p>
            <a:pPr marL="457200" indent="-457200" eaLnBrk="1" hangingPunct="1">
              <a:lnSpc>
                <a:spcPct val="90000"/>
              </a:lnSpc>
              <a:spcBef>
                <a:spcPct val="0"/>
              </a:spcBef>
              <a:buFontTx/>
              <a:buNone/>
            </a:pPr>
            <a:r>
              <a:rPr lang="en-US" sz="2800">
                <a:latin typeface="Arial" charset="0"/>
              </a:rPr>
              <a:t>Good readers know how to solve problems and</a:t>
            </a:r>
          </a:p>
          <a:p>
            <a:pPr marL="457200" indent="-457200" eaLnBrk="1" hangingPunct="1">
              <a:lnSpc>
                <a:spcPct val="90000"/>
              </a:lnSpc>
              <a:spcBef>
                <a:spcPct val="0"/>
              </a:spcBef>
              <a:buFontTx/>
              <a:buNone/>
            </a:pPr>
            <a:r>
              <a:rPr lang="en-US" sz="2800">
                <a:latin typeface="Arial" charset="0"/>
              </a:rPr>
              <a:t>understand what they read. Here are some</a:t>
            </a:r>
          </a:p>
          <a:p>
            <a:pPr marL="457200" indent="-457200" eaLnBrk="1" hangingPunct="1">
              <a:lnSpc>
                <a:spcPct val="90000"/>
              </a:lnSpc>
              <a:spcBef>
                <a:spcPct val="0"/>
              </a:spcBef>
              <a:buFontTx/>
              <a:buNone/>
            </a:pPr>
            <a:r>
              <a:rPr lang="en-US" sz="2800">
                <a:latin typeface="Arial" charset="0"/>
              </a:rPr>
              <a:t>strategies they use:</a:t>
            </a:r>
            <a:endParaRPr lang="en-US" sz="2800">
              <a:latin typeface="Arial" charset="0"/>
              <a:sym typeface="Wingdings" charset="0"/>
            </a:endParaRPr>
          </a:p>
          <a:p>
            <a:pPr marL="457200" indent="-457200" eaLnBrk="1" hangingPunct="1">
              <a:lnSpc>
                <a:spcPct val="90000"/>
              </a:lnSpc>
              <a:spcBef>
                <a:spcPct val="0"/>
              </a:spcBef>
              <a:buFontTx/>
              <a:buNone/>
            </a:pPr>
            <a:r>
              <a:rPr lang="en-US" sz="2800">
                <a:latin typeface="Arial" charset="0"/>
                <a:sym typeface="Wingdings" charset="0"/>
              </a:rPr>
              <a:t></a:t>
            </a:r>
            <a:r>
              <a:rPr lang="en-US" sz="2800">
                <a:latin typeface="Arial" charset="0"/>
              </a:rPr>
              <a:t> reread			</a:t>
            </a:r>
            <a:r>
              <a:rPr lang="en-US" sz="2800">
                <a:latin typeface="Arial" charset="0"/>
                <a:sym typeface="Wingdings" charset="0"/>
              </a:rPr>
              <a:t></a:t>
            </a:r>
            <a:r>
              <a:rPr lang="en-US" sz="2800">
                <a:latin typeface="Arial" charset="0"/>
              </a:rPr>
              <a:t> ask questions</a:t>
            </a:r>
          </a:p>
          <a:p>
            <a:pPr marL="457200" indent="-457200" eaLnBrk="1" hangingPunct="1">
              <a:lnSpc>
                <a:spcPct val="90000"/>
              </a:lnSpc>
              <a:spcBef>
                <a:spcPct val="0"/>
              </a:spcBef>
              <a:buFont typeface="Wingdings" charset="0"/>
              <a:buChar char="q"/>
            </a:pPr>
            <a:r>
              <a:rPr lang="en-US" sz="2800">
                <a:latin typeface="Arial" charset="0"/>
              </a:rPr>
              <a:t>make predictions	</a:t>
            </a:r>
            <a:r>
              <a:rPr lang="en-US" sz="2800">
                <a:latin typeface="Arial" charset="0"/>
                <a:sym typeface="Wingdings" charset="0"/>
              </a:rPr>
              <a:t></a:t>
            </a:r>
            <a:r>
              <a:rPr lang="en-US" sz="2800">
                <a:latin typeface="Arial" charset="0"/>
              </a:rPr>
              <a:t> read more slowly</a:t>
            </a:r>
          </a:p>
          <a:p>
            <a:pPr marL="457200" indent="-457200" eaLnBrk="1" hangingPunct="1">
              <a:lnSpc>
                <a:spcPct val="90000"/>
              </a:lnSpc>
              <a:spcBef>
                <a:spcPct val="0"/>
              </a:spcBef>
              <a:buFont typeface="Wingdings" charset="0"/>
              <a:buChar char="q"/>
            </a:pPr>
            <a:r>
              <a:rPr lang="en-US" sz="2800">
                <a:latin typeface="Arial" charset="0"/>
              </a:rPr>
              <a:t>think about what they already know</a:t>
            </a:r>
            <a:endParaRPr lang="en-US" sz="2800">
              <a:latin typeface="Arial" charset="0"/>
              <a:sym typeface="Wingdings" charset="0"/>
            </a:endParaRPr>
          </a:p>
          <a:p>
            <a:pPr marL="457200" indent="-457200" eaLnBrk="1" hangingPunct="1">
              <a:lnSpc>
                <a:spcPct val="90000"/>
              </a:lnSpc>
              <a:spcBef>
                <a:spcPct val="0"/>
              </a:spcBef>
              <a:buFont typeface="Wingdings" charset="0"/>
              <a:buChar char="q"/>
            </a:pPr>
            <a:r>
              <a:rPr lang="en-US" sz="2800">
                <a:latin typeface="Arial" charset="0"/>
              </a:rPr>
              <a:t>make pictures in their minds</a:t>
            </a:r>
          </a:p>
          <a:p>
            <a:pPr marL="457200" indent="-457200" eaLnBrk="1" hangingPunct="1">
              <a:lnSpc>
                <a:spcPct val="90000"/>
              </a:lnSpc>
              <a:spcBef>
                <a:spcPct val="0"/>
              </a:spcBef>
              <a:buFont typeface="Wingdings" charset="0"/>
              <a:buNone/>
            </a:pPr>
            <a:r>
              <a:rPr lang="en-US" sz="2800">
                <a:latin typeface="Arial" charset="0"/>
              </a:rPr>
              <a:t>		</a:t>
            </a:r>
          </a:p>
          <a:p>
            <a:pPr marL="457200" indent="-457200" eaLnBrk="1" hangingPunct="1">
              <a:lnSpc>
                <a:spcPct val="90000"/>
              </a:lnSpc>
              <a:spcBef>
                <a:spcPct val="0"/>
              </a:spcBef>
              <a:buFontTx/>
              <a:buNone/>
            </a:pPr>
            <a:r>
              <a:rPr lang="en-US" sz="2800">
                <a:latin typeface="Arial" charset="0"/>
              </a:rPr>
              <a:t>Look back at the selection. Find</a:t>
            </a:r>
          </a:p>
          <a:p>
            <a:pPr marL="457200" indent="-457200" eaLnBrk="1" hangingPunct="1">
              <a:lnSpc>
                <a:spcPct val="90000"/>
              </a:lnSpc>
              <a:spcBef>
                <a:spcPct val="0"/>
              </a:spcBef>
              <a:buFontTx/>
              <a:buNone/>
            </a:pPr>
            <a:r>
              <a:rPr lang="en-US" sz="2800">
                <a:latin typeface="Arial" charset="0"/>
              </a:rPr>
              <a:t>a place where you used a reading</a:t>
            </a:r>
          </a:p>
          <a:p>
            <a:pPr marL="457200" indent="-457200" eaLnBrk="1" hangingPunct="1">
              <a:lnSpc>
                <a:spcPct val="90000"/>
              </a:lnSpc>
              <a:spcBef>
                <a:spcPct val="0"/>
              </a:spcBef>
              <a:buFontTx/>
              <a:buNone/>
            </a:pPr>
            <a:r>
              <a:rPr lang="en-US" sz="2800">
                <a:latin typeface="Arial" charset="0"/>
              </a:rPr>
              <a:t>strategy. Tell how it helped you.</a:t>
            </a:r>
            <a:endParaRPr lang="en-GB" sz="2800">
              <a:latin typeface="Arial" charset="0"/>
            </a:endParaRPr>
          </a:p>
        </p:txBody>
      </p:sp>
    </p:spTree>
    <p:extLst>
      <p:ext uri="{BB962C8B-B14F-4D97-AF65-F5344CB8AC3E}">
        <p14:creationId xmlns:p14="http://schemas.microsoft.com/office/powerpoint/2010/main" val="37260262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Sharon Jeroski, Horizon Research      sjeroski@shaw.ca</a:t>
            </a:r>
          </a:p>
        </p:txBody>
      </p:sp>
      <p:sp>
        <p:nvSpPr>
          <p:cNvPr id="185346" name="Rectangle 2"/>
          <p:cNvSpPr>
            <a:spLocks noGrp="1" noChangeArrowheads="1"/>
          </p:cNvSpPr>
          <p:nvPr>
            <p:ph type="title"/>
          </p:nvPr>
        </p:nvSpPr>
        <p:spPr/>
        <p:txBody>
          <a:bodyPr/>
          <a:lstStyle/>
          <a:p>
            <a:pPr eaLnBrk="1" hangingPunct="1">
              <a:defRPr/>
            </a:pPr>
            <a:r>
              <a:rPr lang="en-US" sz="4000" b="1">
                <a:effectLst>
                  <a:outerShdw blurRad="38100" dist="38100" dir="2700000" algn="tl">
                    <a:srgbClr val="FFFFFF"/>
                  </a:outerShdw>
                </a:effectLst>
                <a:latin typeface="Arial" charset="0"/>
                <a:cs typeface="+mj-cs"/>
              </a:rPr>
              <a:t>Example: Reading Assessment</a:t>
            </a:r>
          </a:p>
        </p:txBody>
      </p:sp>
      <p:sp>
        <p:nvSpPr>
          <p:cNvPr id="36868" name="Rectangle 3"/>
          <p:cNvSpPr>
            <a:spLocks noGrp="1" noChangeArrowheads="1"/>
          </p:cNvSpPr>
          <p:nvPr>
            <p:ph type="body" idx="1"/>
          </p:nvPr>
        </p:nvSpPr>
        <p:spPr>
          <a:xfrm>
            <a:off x="457200" y="1524000"/>
            <a:ext cx="8229600" cy="4602163"/>
          </a:xfrm>
        </p:spPr>
        <p:txBody>
          <a:bodyPr/>
          <a:lstStyle/>
          <a:p>
            <a:pPr marL="457200" indent="-457200" eaLnBrk="1" hangingPunct="1">
              <a:lnSpc>
                <a:spcPct val="90000"/>
              </a:lnSpc>
              <a:spcBef>
                <a:spcPct val="0"/>
              </a:spcBef>
              <a:buFont typeface="Wingdings" charset="0"/>
              <a:buNone/>
            </a:pPr>
            <a:r>
              <a:rPr lang="en-GB" sz="2800" i="1">
                <a:latin typeface="Arial" charset="0"/>
              </a:rPr>
              <a:t>“The first paragraph confused me because it talked about building extra rail lines and housing for soldiers. I didn’t understand what this had to do with the Halifax Explosion. I read the paragraph over a few times and noticed that it was talking about WWI, so I thought Halifax must be a place where soldiers and war materials were delivered so they could be sent to</a:t>
            </a:r>
          </a:p>
          <a:p>
            <a:pPr marL="457200" indent="-457200" eaLnBrk="1" hangingPunct="1">
              <a:lnSpc>
                <a:spcPct val="90000"/>
              </a:lnSpc>
              <a:spcBef>
                <a:spcPct val="0"/>
              </a:spcBef>
              <a:buFont typeface="Wingdings" charset="0"/>
              <a:buNone/>
            </a:pPr>
            <a:r>
              <a:rPr lang="en-GB" sz="2800" i="1">
                <a:latin typeface="Arial" charset="0"/>
              </a:rPr>
              <a:t>    	the war in Europe. That’s why the </a:t>
            </a:r>
          </a:p>
          <a:p>
            <a:pPr marL="457200" indent="-457200" eaLnBrk="1" hangingPunct="1">
              <a:lnSpc>
                <a:spcPct val="90000"/>
              </a:lnSpc>
              <a:spcBef>
                <a:spcPct val="0"/>
              </a:spcBef>
              <a:buFont typeface="Wingdings" charset="0"/>
              <a:buNone/>
            </a:pPr>
            <a:r>
              <a:rPr lang="en-GB" sz="2800" i="1">
                <a:latin typeface="Arial" charset="0"/>
              </a:rPr>
              <a:t>    Mont Blanc was carrying 3000 </a:t>
            </a:r>
          </a:p>
          <a:p>
            <a:pPr marL="457200" indent="-457200" eaLnBrk="1" hangingPunct="1">
              <a:lnSpc>
                <a:spcPct val="90000"/>
              </a:lnSpc>
              <a:spcBef>
                <a:spcPct val="0"/>
              </a:spcBef>
              <a:buFont typeface="Wingdings" charset="0"/>
              <a:buNone/>
            </a:pPr>
            <a:r>
              <a:rPr lang="en-GB" sz="2800" i="1">
                <a:latin typeface="Arial" charset="0"/>
              </a:rPr>
              <a:t>    tonnes of explosives. (Gr. 7)</a:t>
            </a:r>
          </a:p>
        </p:txBody>
      </p:sp>
    </p:spTree>
    <p:extLst>
      <p:ext uri="{BB962C8B-B14F-4D97-AF65-F5344CB8AC3E}">
        <p14:creationId xmlns:p14="http://schemas.microsoft.com/office/powerpoint/2010/main" val="20858842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5"/>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Sharon Jeroski, Horizon Research      sjeroski@shaw.ca</a:t>
            </a:r>
          </a:p>
        </p:txBody>
      </p:sp>
      <p:sp>
        <p:nvSpPr>
          <p:cNvPr id="186370" name="Rectangle 2"/>
          <p:cNvSpPr>
            <a:spLocks noGrp="1" noChangeArrowheads="1"/>
          </p:cNvSpPr>
          <p:nvPr>
            <p:ph type="title"/>
          </p:nvPr>
        </p:nvSpPr>
        <p:spPr/>
        <p:txBody>
          <a:bodyPr/>
          <a:lstStyle/>
          <a:p>
            <a:pPr eaLnBrk="1" hangingPunct="1">
              <a:defRPr/>
            </a:pPr>
            <a:r>
              <a:rPr lang="en-US" sz="4000" b="1">
                <a:effectLst>
                  <a:outerShdw blurRad="38100" dist="38100" dir="2700000" algn="tl">
                    <a:srgbClr val="FFFFFF"/>
                  </a:outerShdw>
                </a:effectLst>
                <a:latin typeface="Arial" charset="0"/>
                <a:cs typeface="+mj-cs"/>
              </a:rPr>
              <a:t>Example: Reading Assessment</a:t>
            </a:r>
          </a:p>
        </p:txBody>
      </p:sp>
      <p:sp>
        <p:nvSpPr>
          <p:cNvPr id="38916" name="Rectangle 3"/>
          <p:cNvSpPr>
            <a:spLocks noGrp="1" noChangeArrowheads="1"/>
          </p:cNvSpPr>
          <p:nvPr>
            <p:ph type="body" sz="half" idx="1"/>
          </p:nvPr>
        </p:nvSpPr>
        <p:spPr>
          <a:xfrm>
            <a:off x="457200" y="1447800"/>
            <a:ext cx="9067800" cy="4678363"/>
          </a:xfrm>
        </p:spPr>
        <p:txBody>
          <a:bodyPr/>
          <a:lstStyle/>
          <a:p>
            <a:pPr marL="457200" indent="-457200" eaLnBrk="1" hangingPunct="1">
              <a:lnSpc>
                <a:spcPct val="90000"/>
              </a:lnSpc>
              <a:spcBef>
                <a:spcPct val="0"/>
              </a:spcBef>
              <a:buFont typeface="Wingdings" charset="0"/>
              <a:buNone/>
            </a:pPr>
            <a:r>
              <a:rPr lang="en-GB" sz="2400" b="1" i="1">
                <a:latin typeface="Arial" charset="0"/>
              </a:rPr>
              <a:t>Part of assessment rubric:</a:t>
            </a:r>
          </a:p>
          <a:p>
            <a:pPr marL="457200" indent="-457200" eaLnBrk="1" hangingPunct="1">
              <a:lnSpc>
                <a:spcPct val="90000"/>
              </a:lnSpc>
              <a:spcBef>
                <a:spcPct val="0"/>
              </a:spcBef>
              <a:buFont typeface="Wingdings" charset="0"/>
              <a:buNone/>
            </a:pPr>
            <a:endParaRPr lang="en-GB" sz="2400" i="1">
              <a:latin typeface="Arial" charset="0"/>
            </a:endParaRPr>
          </a:p>
          <a:p>
            <a:pPr marL="457200" indent="-457200" eaLnBrk="1" hangingPunct="1">
              <a:lnSpc>
                <a:spcPct val="90000"/>
              </a:lnSpc>
              <a:spcBef>
                <a:spcPct val="0"/>
              </a:spcBef>
              <a:buFont typeface="Wingdings" charset="0"/>
              <a:buNone/>
            </a:pPr>
            <a:endParaRPr lang="en-GB" sz="2400" i="1">
              <a:latin typeface="Arial" charset="0"/>
            </a:endParaRPr>
          </a:p>
        </p:txBody>
      </p:sp>
      <p:graphicFrame>
        <p:nvGraphicFramePr>
          <p:cNvPr id="186373" name="Group 5"/>
          <p:cNvGraphicFramePr>
            <a:graphicFrameLocks noGrp="1"/>
          </p:cNvGraphicFramePr>
          <p:nvPr>
            <p:ph sz="half" idx="2"/>
          </p:nvPr>
        </p:nvGraphicFramePr>
        <p:xfrm>
          <a:off x="457200" y="1905000"/>
          <a:ext cx="8229600" cy="3405188"/>
        </p:xfrm>
        <a:graphic>
          <a:graphicData uri="http://schemas.openxmlformats.org/drawingml/2006/table">
            <a:tbl>
              <a:tblPr/>
              <a:tblGrid>
                <a:gridCol w="1766888"/>
                <a:gridCol w="1614487"/>
                <a:gridCol w="1612900"/>
                <a:gridCol w="1622425"/>
                <a:gridCol w="1612900"/>
              </a:tblGrid>
              <a:tr h="8604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152400" algn="l"/>
                        </a:tabLst>
                      </a:pPr>
                      <a:r>
                        <a:rPr kumimoji="0" lang="en-US" sz="1800" b="0" i="0" u="none" strike="noStrike" cap="none" normalizeH="0" baseline="0" smtClean="0">
                          <a:ln>
                            <a:noFill/>
                          </a:ln>
                          <a:solidFill>
                            <a:schemeClr val="tx1"/>
                          </a:solidFill>
                          <a:effectLst/>
                          <a:latin typeface="Arial" charset="0"/>
                        </a:rPr>
                        <a:t>Metacognition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152400" algn="l"/>
                        </a:tabLst>
                      </a:pPr>
                      <a:r>
                        <a:rPr kumimoji="0" lang="en-US" sz="1800" b="0" i="0" u="none" strike="noStrike" cap="none" normalizeH="0" baseline="0" smtClean="0">
                          <a:ln>
                            <a:noFill/>
                          </a:ln>
                          <a:solidFill>
                            <a:schemeClr val="tx1"/>
                          </a:solidFill>
                          <a:effectLst/>
                          <a:latin typeface="Arial" charset="0"/>
                        </a:rPr>
                        <a:t>Not yet within</a:t>
                      </a:r>
                    </a:p>
                    <a:p>
                      <a:pPr marL="342900" marR="0" lvl="0" indent="-342900" algn="l" defTabSz="914400" rtl="0" eaLnBrk="1" fontAlgn="base" latinLnBrk="0" hangingPunct="1">
                        <a:lnSpc>
                          <a:spcPct val="100000"/>
                        </a:lnSpc>
                        <a:spcBef>
                          <a:spcPct val="0"/>
                        </a:spcBef>
                        <a:spcAft>
                          <a:spcPct val="0"/>
                        </a:spcAft>
                        <a:buClrTx/>
                        <a:buSzTx/>
                        <a:buFontTx/>
                        <a:buNone/>
                        <a:tabLst>
                          <a:tab pos="152400" algn="l"/>
                        </a:tabLst>
                      </a:pPr>
                      <a:r>
                        <a:rPr kumimoji="0" lang="en-US" sz="1800" b="0" i="0" u="none" strike="noStrike" cap="none" normalizeH="0" baseline="0" smtClean="0">
                          <a:ln>
                            <a:noFill/>
                          </a:ln>
                          <a:solidFill>
                            <a:schemeClr val="tx1"/>
                          </a:solidFill>
                          <a:effectLst/>
                          <a:latin typeface="Arial" charset="0"/>
                        </a:rPr>
                        <a:t>expectations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152400" algn="l"/>
                        </a:tabLst>
                      </a:pPr>
                      <a:r>
                        <a:rPr kumimoji="0" lang="en-US" sz="1800" b="0" i="0" u="none" strike="noStrike" cap="none" normalizeH="0" baseline="0" smtClean="0">
                          <a:ln>
                            <a:noFill/>
                          </a:ln>
                          <a:solidFill>
                            <a:schemeClr val="tx1"/>
                          </a:solidFill>
                          <a:effectLst/>
                          <a:latin typeface="Arial" charset="0"/>
                        </a:rPr>
                        <a:t>Meets </a:t>
                      </a:r>
                    </a:p>
                    <a:p>
                      <a:pPr marL="342900" marR="0" lvl="0" indent="-342900" algn="l" defTabSz="914400" rtl="0" eaLnBrk="1" fontAlgn="base" latinLnBrk="0" hangingPunct="1">
                        <a:lnSpc>
                          <a:spcPct val="100000"/>
                        </a:lnSpc>
                        <a:spcBef>
                          <a:spcPct val="0"/>
                        </a:spcBef>
                        <a:spcAft>
                          <a:spcPct val="0"/>
                        </a:spcAft>
                        <a:buClrTx/>
                        <a:buSzTx/>
                        <a:buFontTx/>
                        <a:buNone/>
                        <a:tabLst>
                          <a:tab pos="152400" algn="l"/>
                        </a:tabLst>
                      </a:pPr>
                      <a:r>
                        <a:rPr kumimoji="0" lang="en-US" sz="1800" b="0" i="0" u="none" strike="noStrike" cap="none" normalizeH="0" baseline="0" smtClean="0">
                          <a:ln>
                            <a:noFill/>
                          </a:ln>
                          <a:solidFill>
                            <a:schemeClr val="tx1"/>
                          </a:solidFill>
                          <a:effectLst/>
                          <a:latin typeface="Arial" charset="0"/>
                        </a:rPr>
                        <a:t>Expectations</a:t>
                      </a:r>
                    </a:p>
                    <a:p>
                      <a:pPr marL="342900" marR="0" lvl="0" indent="-342900" algn="l" defTabSz="914400" rtl="0" eaLnBrk="1" fontAlgn="base" latinLnBrk="0" hangingPunct="1">
                        <a:lnSpc>
                          <a:spcPct val="100000"/>
                        </a:lnSpc>
                        <a:spcBef>
                          <a:spcPct val="0"/>
                        </a:spcBef>
                        <a:spcAft>
                          <a:spcPct val="0"/>
                        </a:spcAft>
                        <a:buClrTx/>
                        <a:buSzTx/>
                        <a:buFontTx/>
                        <a:buNone/>
                        <a:tabLst>
                          <a:tab pos="152400" algn="l"/>
                        </a:tabLst>
                      </a:pPr>
                      <a:r>
                        <a:rPr kumimoji="0" lang="en-US" sz="1200" b="0" i="0" u="none" strike="noStrike" cap="none" normalizeH="0" baseline="0" smtClean="0">
                          <a:ln>
                            <a:noFill/>
                          </a:ln>
                          <a:solidFill>
                            <a:schemeClr val="tx1"/>
                          </a:solidFill>
                          <a:effectLst/>
                          <a:latin typeface="Arial" charset="0"/>
                        </a:rPr>
                        <a:t>(minimal-moderate)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152400" algn="l"/>
                        </a:tabLst>
                      </a:pPr>
                      <a:r>
                        <a:rPr kumimoji="0" lang="en-US" sz="1800" b="0" i="0" u="none" strike="noStrike" cap="none" normalizeH="0" baseline="0" smtClean="0">
                          <a:ln>
                            <a:noFill/>
                          </a:ln>
                          <a:solidFill>
                            <a:schemeClr val="tx1"/>
                          </a:solidFill>
                          <a:effectLst/>
                          <a:latin typeface="Arial" charset="0"/>
                        </a:rPr>
                        <a:t>Fully meets</a:t>
                      </a:r>
                    </a:p>
                    <a:p>
                      <a:pPr marL="342900" marR="0" lvl="0" indent="-342900" algn="l" defTabSz="914400" rtl="0" eaLnBrk="1" fontAlgn="base" latinLnBrk="0" hangingPunct="1">
                        <a:lnSpc>
                          <a:spcPct val="100000"/>
                        </a:lnSpc>
                        <a:spcBef>
                          <a:spcPct val="0"/>
                        </a:spcBef>
                        <a:spcAft>
                          <a:spcPct val="0"/>
                        </a:spcAft>
                        <a:buClrTx/>
                        <a:buSzTx/>
                        <a:buFontTx/>
                        <a:buNone/>
                        <a:tabLst>
                          <a:tab pos="152400" algn="l"/>
                        </a:tabLst>
                      </a:pPr>
                      <a:r>
                        <a:rPr kumimoji="0" lang="en-US" sz="1800" b="0" i="0" u="none" strike="noStrike" cap="none" normalizeH="0" baseline="0" smtClean="0">
                          <a:ln>
                            <a:noFill/>
                          </a:ln>
                          <a:solidFill>
                            <a:schemeClr val="tx1"/>
                          </a:solidFill>
                          <a:effectLst/>
                          <a:latin typeface="Arial" charset="0"/>
                        </a:rPr>
                        <a:t>expectations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152400" algn="l"/>
                        </a:tabLst>
                      </a:pPr>
                      <a:r>
                        <a:rPr kumimoji="0" lang="en-US" sz="1800" b="0" i="0" u="none" strike="noStrike" cap="none" normalizeH="0" baseline="0" smtClean="0">
                          <a:ln>
                            <a:noFill/>
                          </a:ln>
                          <a:solidFill>
                            <a:schemeClr val="tx1"/>
                          </a:solidFill>
                          <a:effectLst/>
                          <a:latin typeface="Arial" charset="0"/>
                        </a:rPr>
                        <a:t>Exceeds</a:t>
                      </a:r>
                    </a:p>
                    <a:p>
                      <a:pPr marL="342900" marR="0" lvl="0" indent="-342900" algn="l" defTabSz="914400" rtl="0" eaLnBrk="1" fontAlgn="base" latinLnBrk="0" hangingPunct="1">
                        <a:lnSpc>
                          <a:spcPct val="100000"/>
                        </a:lnSpc>
                        <a:spcBef>
                          <a:spcPct val="0"/>
                        </a:spcBef>
                        <a:spcAft>
                          <a:spcPct val="0"/>
                        </a:spcAft>
                        <a:buClrTx/>
                        <a:buSzTx/>
                        <a:buFontTx/>
                        <a:buNone/>
                        <a:tabLst>
                          <a:tab pos="152400" algn="l"/>
                        </a:tabLst>
                      </a:pPr>
                      <a:r>
                        <a:rPr kumimoji="0" lang="en-US" sz="1800" b="0" i="0" u="none" strike="noStrike" cap="none" normalizeH="0" baseline="0" smtClean="0">
                          <a:ln>
                            <a:noFill/>
                          </a:ln>
                          <a:solidFill>
                            <a:schemeClr val="tx1"/>
                          </a:solidFill>
                          <a:effectLst/>
                          <a:latin typeface="Arial" charset="0"/>
                        </a:rPr>
                        <a:t> expectations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447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152400" algn="l"/>
                        </a:tabLst>
                      </a:pPr>
                      <a:r>
                        <a:rPr kumimoji="0" lang="en-US" sz="1400" b="0" i="0" u="none" strike="noStrike" cap="none" normalizeH="0" baseline="0" smtClean="0">
                          <a:ln>
                            <a:noFill/>
                          </a:ln>
                          <a:solidFill>
                            <a:schemeClr val="tx1"/>
                          </a:solidFill>
                          <a:effectLst/>
                          <a:latin typeface="Arial" charset="0"/>
                          <a:ea typeface="Times New Roman" pitchFamily="28" charset="0"/>
                          <a:cs typeface="Times New Roman" pitchFamily="28" charset="0"/>
                        </a:rPr>
                        <a:t>Reflects on own </a:t>
                      </a:r>
                    </a:p>
                    <a:p>
                      <a:pPr marL="342900" marR="0" lvl="0" indent="-342900" algn="l" defTabSz="914400" rtl="0" eaLnBrk="1" fontAlgn="base" latinLnBrk="0" hangingPunct="1">
                        <a:lnSpc>
                          <a:spcPct val="100000"/>
                        </a:lnSpc>
                        <a:spcBef>
                          <a:spcPct val="0"/>
                        </a:spcBef>
                        <a:spcAft>
                          <a:spcPct val="0"/>
                        </a:spcAft>
                        <a:buClrTx/>
                        <a:buSzTx/>
                        <a:buFontTx/>
                        <a:buNone/>
                        <a:tabLst>
                          <a:tab pos="152400" algn="l"/>
                        </a:tabLst>
                      </a:pPr>
                      <a:r>
                        <a:rPr kumimoji="0" lang="en-US" sz="1400" b="0" i="0" u="none" strike="noStrike" cap="none" normalizeH="0" baseline="0" smtClean="0">
                          <a:ln>
                            <a:noFill/>
                          </a:ln>
                          <a:solidFill>
                            <a:schemeClr val="tx1"/>
                          </a:solidFill>
                          <a:effectLst/>
                          <a:latin typeface="Arial" charset="0"/>
                          <a:ea typeface="Times New Roman" pitchFamily="28" charset="0"/>
                          <a:cs typeface="Times New Roman" pitchFamily="28" charset="0"/>
                        </a:rPr>
                        <a:t>reading processes.</a:t>
                      </a:r>
                    </a:p>
                    <a:p>
                      <a:pPr marL="342900" marR="0" lvl="0" indent="-342900" algn="l" defTabSz="914400" rtl="0" eaLnBrk="1" fontAlgn="base" latinLnBrk="0" hangingPunct="1">
                        <a:lnSpc>
                          <a:spcPct val="100000"/>
                        </a:lnSpc>
                        <a:spcBef>
                          <a:spcPct val="0"/>
                        </a:spcBef>
                        <a:spcAft>
                          <a:spcPct val="0"/>
                        </a:spcAft>
                        <a:buClrTx/>
                        <a:buSzTx/>
                        <a:buFontTx/>
                        <a:buNone/>
                        <a:tabLst>
                          <a:tab pos="152400" algn="l"/>
                        </a:tabLst>
                      </a:pPr>
                      <a:r>
                        <a:rPr kumimoji="0" lang="en-US" sz="1400" b="0" i="0" u="none" strike="noStrike" cap="none" normalizeH="0" baseline="0" smtClean="0">
                          <a:ln>
                            <a:noFill/>
                          </a:ln>
                          <a:solidFill>
                            <a:schemeClr val="tx1"/>
                          </a:solidFill>
                          <a:effectLst/>
                          <a:latin typeface="Arial" charset="0"/>
                          <a:ea typeface="Times New Roman" pitchFamily="28" charset="0"/>
                          <a:cs typeface="Times New Roman" pitchFamily="28" charset="0"/>
                        </a:rPr>
                        <a:t>Describes</a:t>
                      </a:r>
                      <a:r>
                        <a:rPr kumimoji="0" lang="en-US" sz="1400" b="0" i="1" u="none" strike="noStrike" cap="none" normalizeH="0" baseline="0" smtClean="0">
                          <a:ln>
                            <a:noFill/>
                          </a:ln>
                          <a:solidFill>
                            <a:schemeClr val="tx1"/>
                          </a:solidFill>
                          <a:effectLst/>
                          <a:latin typeface="Arial" charset="0"/>
                          <a:ea typeface="Times New Roman" pitchFamily="28" charset="0"/>
                          <a:cs typeface="Times New Roman" pitchFamily="28" charset="0"/>
                        </a:rPr>
                        <a:t> </a:t>
                      </a:r>
                      <a:r>
                        <a:rPr kumimoji="0" lang="en-US" sz="1400" b="0" i="0" u="none" strike="noStrike" cap="none" normalizeH="0" baseline="0" smtClean="0">
                          <a:ln>
                            <a:noFill/>
                          </a:ln>
                          <a:solidFill>
                            <a:schemeClr val="tx1"/>
                          </a:solidFill>
                          <a:effectLst/>
                          <a:latin typeface="Arial" charset="0"/>
                          <a:ea typeface="Times New Roman" pitchFamily="28" charset="0"/>
                          <a:cs typeface="Times New Roman" pitchFamily="28" charset="0"/>
                        </a:rPr>
                        <a:t>a</a:t>
                      </a:r>
                    </a:p>
                    <a:p>
                      <a:pPr marL="342900" marR="0" lvl="0" indent="-342900" algn="l" defTabSz="914400" rtl="0" eaLnBrk="1" fontAlgn="base" latinLnBrk="0" hangingPunct="1">
                        <a:lnSpc>
                          <a:spcPct val="100000"/>
                        </a:lnSpc>
                        <a:spcBef>
                          <a:spcPct val="0"/>
                        </a:spcBef>
                        <a:spcAft>
                          <a:spcPct val="0"/>
                        </a:spcAft>
                        <a:buClrTx/>
                        <a:buSzTx/>
                        <a:buFontTx/>
                        <a:buNone/>
                        <a:tabLst>
                          <a:tab pos="152400" algn="l"/>
                        </a:tabLst>
                      </a:pPr>
                      <a:r>
                        <a:rPr kumimoji="0" lang="en-US" sz="1400" b="0" i="0" u="none" strike="noStrike" cap="none" normalizeH="0" baseline="0" smtClean="0">
                          <a:ln>
                            <a:noFill/>
                          </a:ln>
                          <a:solidFill>
                            <a:schemeClr val="tx1"/>
                          </a:solidFill>
                          <a:effectLst/>
                          <a:latin typeface="Arial" charset="0"/>
                          <a:ea typeface="Times New Roman" pitchFamily="28" charset="0"/>
                          <a:cs typeface="Times New Roman" pitchFamily="28" charset="0"/>
                        </a:rPr>
                        <a:t>strategy and how it</a:t>
                      </a:r>
                    </a:p>
                    <a:p>
                      <a:pPr marL="342900" marR="0" lvl="0" indent="-342900" algn="l" defTabSz="914400" rtl="0" eaLnBrk="1" fontAlgn="base" latinLnBrk="0" hangingPunct="1">
                        <a:lnSpc>
                          <a:spcPct val="100000"/>
                        </a:lnSpc>
                        <a:spcBef>
                          <a:spcPct val="0"/>
                        </a:spcBef>
                        <a:spcAft>
                          <a:spcPct val="0"/>
                        </a:spcAft>
                        <a:buClrTx/>
                        <a:buSzTx/>
                        <a:buFontTx/>
                        <a:buNone/>
                        <a:tabLst>
                          <a:tab pos="152400" algn="l"/>
                        </a:tabLst>
                      </a:pPr>
                      <a:r>
                        <a:rPr kumimoji="0" lang="en-US" sz="1400" b="0" i="0" u="none" strike="noStrike" cap="none" normalizeH="0" baseline="0" smtClean="0">
                          <a:ln>
                            <a:noFill/>
                          </a:ln>
                          <a:solidFill>
                            <a:schemeClr val="tx1"/>
                          </a:solidFill>
                          <a:effectLst/>
                          <a:latin typeface="Arial" charset="0"/>
                          <a:ea typeface="Times New Roman" pitchFamily="28" charset="0"/>
                          <a:cs typeface="Times New Roman" pitchFamily="28" charset="0"/>
                        </a:rPr>
                        <a:t>worked</a:t>
                      </a:r>
                      <a:endParaRPr kumimoji="0" lang="en-US" sz="1400" b="0" i="0" u="none" strike="noStrike" cap="none" normalizeH="0" baseline="0" smtClean="0">
                        <a:ln>
                          <a:noFill/>
                        </a:ln>
                        <a:solidFill>
                          <a:schemeClr val="tx1"/>
                        </a:solidFill>
                        <a:effectLst/>
                        <a:latin typeface="Times New Roman" pitchFamily="28" charset="0"/>
                        <a:ea typeface="Times New Roman" pitchFamily="28" charset="0"/>
                        <a:cs typeface="Times New Roman" pitchFamily="2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152400" algn="l"/>
                        </a:tabLst>
                      </a:pPr>
                      <a:r>
                        <a:rPr kumimoji="0" lang="en-US" sz="1400" b="0" i="0" u="none" strike="noStrike" cap="none" normalizeH="0" baseline="0" smtClean="0">
                          <a:ln>
                            <a:noFill/>
                          </a:ln>
                          <a:solidFill>
                            <a:schemeClr val="tx1"/>
                          </a:solidFill>
                          <a:effectLst/>
                          <a:latin typeface="Arial" charset="0"/>
                          <a:ea typeface="Times New Roman" pitchFamily="28" charset="0"/>
                          <a:cs typeface="Times New Roman" pitchFamily="28" charset="0"/>
                        </a:rPr>
                        <a:t>Limited: lacks</a:t>
                      </a:r>
                    </a:p>
                    <a:p>
                      <a:pPr marL="342900" marR="0" lvl="0" indent="-342900" algn="l" defTabSz="914400" rtl="0" eaLnBrk="1" fontAlgn="base" latinLnBrk="0" hangingPunct="1">
                        <a:lnSpc>
                          <a:spcPct val="100000"/>
                        </a:lnSpc>
                        <a:spcBef>
                          <a:spcPct val="0"/>
                        </a:spcBef>
                        <a:spcAft>
                          <a:spcPct val="0"/>
                        </a:spcAft>
                        <a:buClrTx/>
                        <a:buSzTx/>
                        <a:buFontTx/>
                        <a:buNone/>
                        <a:tabLst>
                          <a:tab pos="152400" algn="l"/>
                        </a:tabLst>
                      </a:pPr>
                      <a:r>
                        <a:rPr kumimoji="0" lang="en-US" sz="1400" b="0" i="0" u="none" strike="noStrike" cap="none" normalizeH="0" baseline="0" smtClean="0">
                          <a:ln>
                            <a:noFill/>
                          </a:ln>
                          <a:solidFill>
                            <a:schemeClr val="tx1"/>
                          </a:solidFill>
                          <a:effectLst/>
                          <a:latin typeface="Arial" charset="0"/>
                          <a:ea typeface="Times New Roman" pitchFamily="28" charset="0"/>
                          <a:cs typeface="Times New Roman" pitchFamily="28" charset="0"/>
                        </a:rPr>
                        <a:t>awareness of own</a:t>
                      </a:r>
                    </a:p>
                    <a:p>
                      <a:pPr marL="342900" marR="0" lvl="0" indent="-342900" algn="l" defTabSz="914400" rtl="0" eaLnBrk="1" fontAlgn="base" latinLnBrk="0" hangingPunct="1">
                        <a:lnSpc>
                          <a:spcPct val="100000"/>
                        </a:lnSpc>
                        <a:spcBef>
                          <a:spcPct val="0"/>
                        </a:spcBef>
                        <a:spcAft>
                          <a:spcPct val="0"/>
                        </a:spcAft>
                        <a:buClrTx/>
                        <a:buSzTx/>
                        <a:buFontTx/>
                        <a:buNone/>
                        <a:tabLst>
                          <a:tab pos="152400" algn="l"/>
                        </a:tabLst>
                      </a:pPr>
                      <a:r>
                        <a:rPr kumimoji="0" lang="en-US" sz="1400" b="0" i="0" u="none" strike="noStrike" cap="none" normalizeH="0" baseline="0" smtClean="0">
                          <a:ln>
                            <a:noFill/>
                          </a:ln>
                          <a:solidFill>
                            <a:schemeClr val="tx1"/>
                          </a:solidFill>
                          <a:effectLst/>
                          <a:latin typeface="Arial" charset="0"/>
                          <a:ea typeface="Times New Roman" pitchFamily="28" charset="0"/>
                          <a:cs typeface="Times New Roman" pitchFamily="28" charset="0"/>
                        </a:rPr>
                        <a:t>reading</a:t>
                      </a:r>
                    </a:p>
                    <a:p>
                      <a:pPr marL="342900" marR="0" lvl="0" indent="-342900" algn="l" defTabSz="914400" rtl="0" eaLnBrk="1" fontAlgn="base" latinLnBrk="0" hangingPunct="1">
                        <a:lnSpc>
                          <a:spcPct val="100000"/>
                        </a:lnSpc>
                        <a:spcBef>
                          <a:spcPct val="0"/>
                        </a:spcBef>
                        <a:spcAft>
                          <a:spcPct val="0"/>
                        </a:spcAft>
                        <a:buClrTx/>
                        <a:buSzTx/>
                        <a:buFontTx/>
                        <a:buNone/>
                        <a:tabLst>
                          <a:tab pos="152400" algn="l"/>
                        </a:tabLst>
                      </a:pPr>
                      <a:r>
                        <a:rPr kumimoji="0" lang="en-US" sz="1400" b="0" i="0" u="none" strike="noStrike" cap="none" normalizeH="0" baseline="0" smtClean="0">
                          <a:ln>
                            <a:noFill/>
                          </a:ln>
                          <a:solidFill>
                            <a:schemeClr val="tx1"/>
                          </a:solidFill>
                          <a:effectLst/>
                          <a:latin typeface="Arial" charset="0"/>
                          <a:ea typeface="Times New Roman" pitchFamily="28" charset="0"/>
                          <a:cs typeface="Times New Roman" pitchFamily="28" charset="0"/>
                        </a:rPr>
                        <a:t>processes and</a:t>
                      </a:r>
                    </a:p>
                    <a:p>
                      <a:pPr marL="342900" marR="0" lvl="0" indent="-342900" algn="l" defTabSz="914400" rtl="0" eaLnBrk="1" fontAlgn="base" latinLnBrk="0" hangingPunct="1">
                        <a:lnSpc>
                          <a:spcPct val="100000"/>
                        </a:lnSpc>
                        <a:spcBef>
                          <a:spcPct val="0"/>
                        </a:spcBef>
                        <a:spcAft>
                          <a:spcPct val="0"/>
                        </a:spcAft>
                        <a:buClrTx/>
                        <a:buSzTx/>
                        <a:buFontTx/>
                        <a:buNone/>
                        <a:tabLst>
                          <a:tab pos="152400" algn="l"/>
                        </a:tabLst>
                      </a:pPr>
                      <a:r>
                        <a:rPr kumimoji="0" lang="en-US" sz="1400" b="0" i="0" u="none" strike="noStrike" cap="none" normalizeH="0" baseline="0" smtClean="0">
                          <a:ln>
                            <a:noFill/>
                          </a:ln>
                          <a:solidFill>
                            <a:schemeClr val="tx1"/>
                          </a:solidFill>
                          <a:effectLst/>
                          <a:latin typeface="Arial" charset="0"/>
                          <a:ea typeface="Times New Roman" pitchFamily="28" charset="0"/>
                          <a:cs typeface="Times New Roman" pitchFamily="28" charset="0"/>
                        </a:rPr>
                        <a:t>Comprehension</a:t>
                      </a:r>
                    </a:p>
                    <a:p>
                      <a:pPr marL="342900" marR="0" lvl="0" indent="-342900" algn="l" defTabSz="914400" rtl="0" eaLnBrk="1" fontAlgn="base" latinLnBrk="0" hangingPunct="1">
                        <a:lnSpc>
                          <a:spcPct val="100000"/>
                        </a:lnSpc>
                        <a:spcBef>
                          <a:spcPct val="0"/>
                        </a:spcBef>
                        <a:spcAft>
                          <a:spcPct val="0"/>
                        </a:spcAft>
                        <a:buClrTx/>
                        <a:buSzTx/>
                        <a:buFontTx/>
                        <a:buNone/>
                        <a:tabLst>
                          <a:tab pos="152400" algn="l"/>
                        </a:tabLst>
                      </a:pPr>
                      <a:r>
                        <a:rPr kumimoji="0" lang="en-US" sz="1400" b="0" i="0" u="none" strike="noStrike" cap="none" normalizeH="0" baseline="0" smtClean="0">
                          <a:ln>
                            <a:noFill/>
                          </a:ln>
                          <a:solidFill>
                            <a:schemeClr val="tx1"/>
                          </a:solidFill>
                          <a:effectLst/>
                          <a:latin typeface="Arial" charset="0"/>
                          <a:ea typeface="Times New Roman" pitchFamily="28" charset="0"/>
                          <a:cs typeface="Times New Roman" pitchFamily="28" charset="0"/>
                        </a:rPr>
                        <a:t>strategies; does</a:t>
                      </a:r>
                    </a:p>
                    <a:p>
                      <a:pPr marL="342900" marR="0" lvl="0" indent="-342900" algn="l" defTabSz="914400" rtl="0" eaLnBrk="1" fontAlgn="base" latinLnBrk="0" hangingPunct="1">
                        <a:lnSpc>
                          <a:spcPct val="100000"/>
                        </a:lnSpc>
                        <a:spcBef>
                          <a:spcPct val="0"/>
                        </a:spcBef>
                        <a:spcAft>
                          <a:spcPct val="0"/>
                        </a:spcAft>
                        <a:buClrTx/>
                        <a:buSzTx/>
                        <a:buFontTx/>
                        <a:buNone/>
                        <a:tabLst>
                          <a:tab pos="152400" algn="l"/>
                        </a:tabLst>
                      </a:pPr>
                      <a:r>
                        <a:rPr kumimoji="0" lang="en-US" sz="1400" b="0" i="0" u="none" strike="noStrike" cap="none" normalizeH="0" baseline="0" smtClean="0">
                          <a:ln>
                            <a:noFill/>
                          </a:ln>
                          <a:solidFill>
                            <a:schemeClr val="tx1"/>
                          </a:solidFill>
                          <a:effectLst/>
                          <a:latin typeface="Arial" charset="0"/>
                          <a:ea typeface="Times New Roman" pitchFamily="28" charset="0"/>
                          <a:cs typeface="Times New Roman" pitchFamily="28" charset="0"/>
                        </a:rPr>
                        <a:t>not describe or</a:t>
                      </a:r>
                    </a:p>
                    <a:p>
                      <a:pPr marL="342900" marR="0" lvl="0" indent="-342900" algn="l" defTabSz="914400" rtl="0" eaLnBrk="1" fontAlgn="base" latinLnBrk="0" hangingPunct="1">
                        <a:lnSpc>
                          <a:spcPct val="100000"/>
                        </a:lnSpc>
                        <a:spcBef>
                          <a:spcPct val="0"/>
                        </a:spcBef>
                        <a:spcAft>
                          <a:spcPct val="0"/>
                        </a:spcAft>
                        <a:buClrTx/>
                        <a:buSzTx/>
                        <a:buFontTx/>
                        <a:buNone/>
                        <a:tabLst>
                          <a:tab pos="152400" algn="l"/>
                        </a:tabLst>
                      </a:pPr>
                      <a:r>
                        <a:rPr kumimoji="0" lang="en-US" sz="1400" b="0" i="0" u="none" strike="noStrike" cap="none" normalizeH="0" baseline="0" smtClean="0">
                          <a:ln>
                            <a:noFill/>
                          </a:ln>
                          <a:solidFill>
                            <a:schemeClr val="tx1"/>
                          </a:solidFill>
                          <a:effectLst/>
                          <a:latin typeface="Arial" charset="0"/>
                          <a:ea typeface="Times New Roman" pitchFamily="28" charset="0"/>
                          <a:cs typeface="Times New Roman" pitchFamily="28" charset="0"/>
                        </a:rPr>
                        <a:t>explain thinking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152400" algn="l"/>
                        </a:tabLst>
                      </a:pPr>
                      <a:r>
                        <a:rPr kumimoji="0" lang="en-US" sz="1400" b="0" i="0" u="none" strike="noStrike" cap="none" normalizeH="0" baseline="0" smtClean="0">
                          <a:ln>
                            <a:noFill/>
                          </a:ln>
                          <a:solidFill>
                            <a:schemeClr val="tx1"/>
                          </a:solidFill>
                          <a:effectLst/>
                          <a:latin typeface="Arial" charset="0"/>
                          <a:ea typeface="Times New Roman" pitchFamily="28" charset="0"/>
                          <a:cs typeface="Times New Roman" pitchFamily="28" charset="0"/>
                        </a:rPr>
                        <a:t>Somewhat </a:t>
                      </a:r>
                    </a:p>
                    <a:p>
                      <a:pPr marL="342900" marR="0" lvl="0" indent="-342900" algn="l" defTabSz="914400" rtl="0" eaLnBrk="1" fontAlgn="base" latinLnBrk="0" hangingPunct="1">
                        <a:lnSpc>
                          <a:spcPct val="100000"/>
                        </a:lnSpc>
                        <a:spcBef>
                          <a:spcPct val="0"/>
                        </a:spcBef>
                        <a:spcAft>
                          <a:spcPct val="0"/>
                        </a:spcAft>
                        <a:buClrTx/>
                        <a:buSzTx/>
                        <a:buFontTx/>
                        <a:buNone/>
                        <a:tabLst>
                          <a:tab pos="152400" algn="l"/>
                        </a:tabLst>
                      </a:pPr>
                      <a:r>
                        <a:rPr kumimoji="0" lang="en-US" sz="1400" b="0" i="0" u="none" strike="noStrike" cap="none" normalizeH="0" baseline="0" smtClean="0">
                          <a:ln>
                            <a:noFill/>
                          </a:ln>
                          <a:solidFill>
                            <a:schemeClr val="tx1"/>
                          </a:solidFill>
                          <a:effectLst/>
                          <a:latin typeface="Arial" charset="0"/>
                          <a:ea typeface="Times New Roman" pitchFamily="28" charset="0"/>
                          <a:cs typeface="Times New Roman" pitchFamily="28" charset="0"/>
                        </a:rPr>
                        <a:t>effective: has </a:t>
                      </a:r>
                    </a:p>
                    <a:p>
                      <a:pPr marL="342900" marR="0" lvl="0" indent="-342900" algn="l" defTabSz="914400" rtl="0" eaLnBrk="1" fontAlgn="base" latinLnBrk="0" hangingPunct="1">
                        <a:lnSpc>
                          <a:spcPct val="100000"/>
                        </a:lnSpc>
                        <a:spcBef>
                          <a:spcPct val="0"/>
                        </a:spcBef>
                        <a:spcAft>
                          <a:spcPct val="0"/>
                        </a:spcAft>
                        <a:buClrTx/>
                        <a:buSzTx/>
                        <a:buFontTx/>
                        <a:buNone/>
                        <a:tabLst>
                          <a:tab pos="152400" algn="l"/>
                        </a:tabLst>
                      </a:pPr>
                      <a:r>
                        <a:rPr kumimoji="0" lang="en-US" sz="1400" b="0" i="0" u="none" strike="noStrike" cap="none" normalizeH="0" baseline="0" smtClean="0">
                          <a:ln>
                            <a:noFill/>
                          </a:ln>
                          <a:solidFill>
                            <a:schemeClr val="tx1"/>
                          </a:solidFill>
                          <a:effectLst/>
                          <a:latin typeface="Arial" charset="0"/>
                          <a:ea typeface="Times New Roman" pitchFamily="28" charset="0"/>
                          <a:cs typeface="Times New Roman" pitchFamily="28" charset="0"/>
                        </a:rPr>
                        <a:t>some basic </a:t>
                      </a:r>
                    </a:p>
                    <a:p>
                      <a:pPr marL="342900" marR="0" lvl="0" indent="-342900" algn="l" defTabSz="914400" rtl="0" eaLnBrk="1" fontAlgn="base" latinLnBrk="0" hangingPunct="1">
                        <a:lnSpc>
                          <a:spcPct val="100000"/>
                        </a:lnSpc>
                        <a:spcBef>
                          <a:spcPct val="0"/>
                        </a:spcBef>
                        <a:spcAft>
                          <a:spcPct val="0"/>
                        </a:spcAft>
                        <a:buClrTx/>
                        <a:buSzTx/>
                        <a:buFontTx/>
                        <a:buNone/>
                        <a:tabLst>
                          <a:tab pos="152400" algn="l"/>
                        </a:tabLst>
                      </a:pPr>
                      <a:r>
                        <a:rPr kumimoji="0" lang="en-US" sz="1400" b="0" i="0" u="none" strike="noStrike" cap="none" normalizeH="0" baseline="0" smtClean="0">
                          <a:ln>
                            <a:noFill/>
                          </a:ln>
                          <a:solidFill>
                            <a:schemeClr val="tx1"/>
                          </a:solidFill>
                          <a:effectLst/>
                          <a:latin typeface="Arial" charset="0"/>
                          <a:ea typeface="Times New Roman" pitchFamily="28" charset="0"/>
                          <a:cs typeface="Times New Roman" pitchFamily="28" charset="0"/>
                        </a:rPr>
                        <a:t>awareness of own</a:t>
                      </a:r>
                    </a:p>
                    <a:p>
                      <a:pPr marL="342900" marR="0" lvl="0" indent="-342900" algn="l" defTabSz="914400" rtl="0" eaLnBrk="1" fontAlgn="base" latinLnBrk="0" hangingPunct="1">
                        <a:lnSpc>
                          <a:spcPct val="100000"/>
                        </a:lnSpc>
                        <a:spcBef>
                          <a:spcPct val="0"/>
                        </a:spcBef>
                        <a:spcAft>
                          <a:spcPct val="0"/>
                        </a:spcAft>
                        <a:buClrTx/>
                        <a:buSzTx/>
                        <a:buFontTx/>
                        <a:buNone/>
                        <a:tabLst>
                          <a:tab pos="152400" algn="l"/>
                        </a:tabLst>
                      </a:pPr>
                      <a:r>
                        <a:rPr kumimoji="0" lang="en-US" sz="1400" b="0" i="0" u="none" strike="noStrike" cap="none" normalizeH="0" baseline="0" smtClean="0">
                          <a:ln>
                            <a:noFill/>
                          </a:ln>
                          <a:solidFill>
                            <a:schemeClr val="tx1"/>
                          </a:solidFill>
                          <a:effectLst/>
                          <a:latin typeface="Arial" charset="0"/>
                          <a:ea typeface="Times New Roman" pitchFamily="28" charset="0"/>
                          <a:cs typeface="Times New Roman" pitchFamily="28" charset="0"/>
                        </a:rPr>
                        <a:t>reading</a:t>
                      </a:r>
                    </a:p>
                    <a:p>
                      <a:pPr marL="342900" marR="0" lvl="0" indent="-342900" algn="l" defTabSz="914400" rtl="0" eaLnBrk="1" fontAlgn="base" latinLnBrk="0" hangingPunct="1">
                        <a:lnSpc>
                          <a:spcPct val="100000"/>
                        </a:lnSpc>
                        <a:spcBef>
                          <a:spcPct val="0"/>
                        </a:spcBef>
                        <a:spcAft>
                          <a:spcPct val="0"/>
                        </a:spcAft>
                        <a:buClrTx/>
                        <a:buSzTx/>
                        <a:buFontTx/>
                        <a:buNone/>
                        <a:tabLst>
                          <a:tab pos="152400" algn="l"/>
                        </a:tabLst>
                      </a:pPr>
                      <a:r>
                        <a:rPr kumimoji="0" lang="en-US" sz="1400" b="0" i="0" u="none" strike="noStrike" cap="none" normalizeH="0" baseline="0" smtClean="0">
                          <a:ln>
                            <a:noFill/>
                          </a:ln>
                          <a:solidFill>
                            <a:schemeClr val="tx1"/>
                          </a:solidFill>
                          <a:effectLst/>
                          <a:latin typeface="Arial" charset="0"/>
                          <a:ea typeface="Times New Roman" pitchFamily="28" charset="0"/>
                          <a:cs typeface="Times New Roman" pitchFamily="28" charset="0"/>
                        </a:rPr>
                        <a:t>processes and</a:t>
                      </a:r>
                    </a:p>
                    <a:p>
                      <a:pPr marL="342900" marR="0" lvl="0" indent="-342900" algn="l" defTabSz="914400" rtl="0" eaLnBrk="1" fontAlgn="base" latinLnBrk="0" hangingPunct="1">
                        <a:lnSpc>
                          <a:spcPct val="100000"/>
                        </a:lnSpc>
                        <a:spcBef>
                          <a:spcPct val="0"/>
                        </a:spcBef>
                        <a:spcAft>
                          <a:spcPct val="0"/>
                        </a:spcAft>
                        <a:buClrTx/>
                        <a:buSzTx/>
                        <a:buFontTx/>
                        <a:buNone/>
                        <a:tabLst>
                          <a:tab pos="152400" algn="l"/>
                        </a:tabLst>
                      </a:pPr>
                      <a:r>
                        <a:rPr kumimoji="0" lang="en-US" sz="1400" b="0" i="0" u="none" strike="noStrike" cap="none" normalizeH="0" baseline="0" smtClean="0">
                          <a:ln>
                            <a:noFill/>
                          </a:ln>
                          <a:solidFill>
                            <a:schemeClr val="tx1"/>
                          </a:solidFill>
                          <a:effectLst/>
                          <a:latin typeface="Arial" charset="0"/>
                          <a:ea typeface="Times New Roman" pitchFamily="28" charset="0"/>
                          <a:cs typeface="Times New Roman" pitchFamily="28" charset="0"/>
                        </a:rPr>
                        <a:t>comprehension</a:t>
                      </a:r>
                    </a:p>
                    <a:p>
                      <a:pPr marL="342900" marR="0" lvl="0" indent="-342900" algn="l" defTabSz="914400" rtl="0" eaLnBrk="1" fontAlgn="base" latinLnBrk="0" hangingPunct="1">
                        <a:lnSpc>
                          <a:spcPct val="100000"/>
                        </a:lnSpc>
                        <a:spcBef>
                          <a:spcPct val="0"/>
                        </a:spcBef>
                        <a:spcAft>
                          <a:spcPct val="0"/>
                        </a:spcAft>
                        <a:buClrTx/>
                        <a:buSzTx/>
                        <a:buFontTx/>
                        <a:buNone/>
                        <a:tabLst>
                          <a:tab pos="152400" algn="l"/>
                        </a:tabLst>
                      </a:pPr>
                      <a:r>
                        <a:rPr kumimoji="0" lang="en-US" sz="1400" b="0" i="0" u="none" strike="noStrike" cap="none" normalizeH="0" baseline="0" smtClean="0">
                          <a:ln>
                            <a:noFill/>
                          </a:ln>
                          <a:solidFill>
                            <a:schemeClr val="tx1"/>
                          </a:solidFill>
                          <a:effectLst/>
                          <a:latin typeface="Arial" charset="0"/>
                          <a:ea typeface="Times New Roman" pitchFamily="28" charset="0"/>
                          <a:cs typeface="Times New Roman" pitchFamily="28" charset="0"/>
                        </a:rPr>
                        <a:t>strategies;</a:t>
                      </a:r>
                    </a:p>
                    <a:p>
                      <a:pPr marL="342900" marR="0" lvl="0" indent="-342900" algn="l" defTabSz="914400" rtl="0" eaLnBrk="1" fontAlgn="base" latinLnBrk="0" hangingPunct="1">
                        <a:lnSpc>
                          <a:spcPct val="100000"/>
                        </a:lnSpc>
                        <a:spcBef>
                          <a:spcPct val="0"/>
                        </a:spcBef>
                        <a:spcAft>
                          <a:spcPct val="0"/>
                        </a:spcAft>
                        <a:buClrTx/>
                        <a:buSzTx/>
                        <a:buFontTx/>
                        <a:buNone/>
                        <a:tabLst>
                          <a:tab pos="152400" algn="l"/>
                        </a:tabLst>
                      </a:pPr>
                      <a:r>
                        <a:rPr kumimoji="0" lang="en-US" sz="1400" b="0" i="0" u="none" strike="noStrike" cap="none" normalizeH="0" baseline="0" smtClean="0">
                          <a:ln>
                            <a:noFill/>
                          </a:ln>
                          <a:solidFill>
                            <a:schemeClr val="tx1"/>
                          </a:solidFill>
                          <a:effectLst/>
                          <a:latin typeface="Arial" charset="0"/>
                          <a:ea typeface="Times New Roman" pitchFamily="28" charset="0"/>
                          <a:cs typeface="Times New Roman" pitchFamily="28" charset="0"/>
                        </a:rPr>
                        <a:t>attempts to</a:t>
                      </a:r>
                    </a:p>
                    <a:p>
                      <a:pPr marL="342900" marR="0" lvl="0" indent="-342900" algn="l" defTabSz="914400" rtl="0" eaLnBrk="1" fontAlgn="base" latinLnBrk="0" hangingPunct="1">
                        <a:lnSpc>
                          <a:spcPct val="100000"/>
                        </a:lnSpc>
                        <a:spcBef>
                          <a:spcPct val="0"/>
                        </a:spcBef>
                        <a:spcAft>
                          <a:spcPct val="0"/>
                        </a:spcAft>
                        <a:buClrTx/>
                        <a:buSzTx/>
                        <a:buFontTx/>
                        <a:buNone/>
                        <a:tabLst>
                          <a:tab pos="152400" algn="l"/>
                        </a:tabLst>
                      </a:pPr>
                      <a:r>
                        <a:rPr kumimoji="0" lang="en-US" sz="1400" b="0" i="0" u="none" strike="noStrike" cap="none" normalizeH="0" baseline="0" smtClean="0">
                          <a:ln>
                            <a:noFill/>
                          </a:ln>
                          <a:solidFill>
                            <a:schemeClr val="tx1"/>
                          </a:solidFill>
                          <a:effectLst/>
                          <a:latin typeface="Arial" charset="0"/>
                          <a:ea typeface="Times New Roman" pitchFamily="28" charset="0"/>
                          <a:cs typeface="Times New Roman" pitchFamily="28" charset="0"/>
                        </a:rPr>
                        <a:t> describe thinking</a:t>
                      </a:r>
                    </a:p>
                    <a:p>
                      <a:pPr marL="342900" marR="0" lvl="0" indent="-342900" algn="l" defTabSz="914400" rtl="0" eaLnBrk="1" fontAlgn="base" latinLnBrk="0" hangingPunct="1">
                        <a:lnSpc>
                          <a:spcPct val="100000"/>
                        </a:lnSpc>
                        <a:spcBef>
                          <a:spcPct val="0"/>
                        </a:spcBef>
                        <a:spcAft>
                          <a:spcPct val="0"/>
                        </a:spcAft>
                        <a:buClrTx/>
                        <a:buSzTx/>
                        <a:buFontTx/>
                        <a:buNone/>
                        <a:tabLst>
                          <a:tab pos="152400" algn="l"/>
                        </a:tabLst>
                      </a:pPr>
                      <a:r>
                        <a:rPr kumimoji="0" lang="en-US" sz="1400" b="0" i="0" u="none" strike="noStrike" cap="none" normalizeH="0" baseline="0" smtClean="0">
                          <a:ln>
                            <a:noFill/>
                          </a:ln>
                          <a:solidFill>
                            <a:schemeClr val="tx1"/>
                          </a:solidFill>
                          <a:effectLst/>
                          <a:latin typeface="Arial" charset="0"/>
                          <a:ea typeface="Times New Roman" pitchFamily="28" charset="0"/>
                          <a:cs typeface="Times New Roman" pitchFamily="28" charset="0"/>
                        </a:rPr>
                        <a:t>(basic)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152400" algn="l"/>
                        </a:tabLst>
                      </a:pPr>
                      <a:r>
                        <a:rPr kumimoji="0" lang="en-US" sz="1400" b="0" i="0" u="none" strike="noStrike" cap="none" normalizeH="0" baseline="0" smtClean="0">
                          <a:ln>
                            <a:noFill/>
                          </a:ln>
                          <a:solidFill>
                            <a:schemeClr val="tx1"/>
                          </a:solidFill>
                          <a:effectLst/>
                          <a:latin typeface="Arial" charset="0"/>
                          <a:ea typeface="Times New Roman" pitchFamily="28" charset="0"/>
                          <a:cs typeface="Times New Roman" pitchFamily="28" charset="0"/>
                        </a:rPr>
                        <a:t>Considerably </a:t>
                      </a:r>
                    </a:p>
                    <a:p>
                      <a:pPr marL="342900" marR="0" lvl="0" indent="-342900" algn="l" defTabSz="914400" rtl="0" eaLnBrk="1" fontAlgn="base" latinLnBrk="0" hangingPunct="1">
                        <a:lnSpc>
                          <a:spcPct val="100000"/>
                        </a:lnSpc>
                        <a:spcBef>
                          <a:spcPct val="0"/>
                        </a:spcBef>
                        <a:spcAft>
                          <a:spcPct val="0"/>
                        </a:spcAft>
                        <a:buClrTx/>
                        <a:buSzTx/>
                        <a:buFontTx/>
                        <a:buNone/>
                        <a:tabLst>
                          <a:tab pos="152400" algn="l"/>
                        </a:tabLst>
                      </a:pPr>
                      <a:r>
                        <a:rPr kumimoji="0" lang="en-US" sz="1400" b="0" i="0" u="none" strike="noStrike" cap="none" normalizeH="0" baseline="0" smtClean="0">
                          <a:ln>
                            <a:noFill/>
                          </a:ln>
                          <a:solidFill>
                            <a:schemeClr val="tx1"/>
                          </a:solidFill>
                          <a:effectLst/>
                          <a:latin typeface="Arial" charset="0"/>
                          <a:ea typeface="Times New Roman" pitchFamily="28" charset="0"/>
                          <a:cs typeface="Times New Roman" pitchFamily="28" charset="0"/>
                        </a:rPr>
                        <a:t>effective: shows </a:t>
                      </a:r>
                    </a:p>
                    <a:p>
                      <a:pPr marL="342900" marR="0" lvl="0" indent="-342900" algn="l" defTabSz="914400" rtl="0" eaLnBrk="1" fontAlgn="base" latinLnBrk="0" hangingPunct="1">
                        <a:lnSpc>
                          <a:spcPct val="100000"/>
                        </a:lnSpc>
                        <a:spcBef>
                          <a:spcPct val="0"/>
                        </a:spcBef>
                        <a:spcAft>
                          <a:spcPct val="0"/>
                        </a:spcAft>
                        <a:buClrTx/>
                        <a:buSzTx/>
                        <a:buFontTx/>
                        <a:buNone/>
                        <a:tabLst>
                          <a:tab pos="152400" algn="l"/>
                        </a:tabLst>
                      </a:pPr>
                      <a:r>
                        <a:rPr kumimoji="0" lang="en-US" sz="1400" b="0" i="0" u="none" strike="noStrike" cap="none" normalizeH="0" baseline="0" smtClean="0">
                          <a:ln>
                            <a:noFill/>
                          </a:ln>
                          <a:solidFill>
                            <a:schemeClr val="tx1"/>
                          </a:solidFill>
                          <a:effectLst/>
                          <a:latin typeface="Arial" charset="0"/>
                          <a:ea typeface="Times New Roman" pitchFamily="28" charset="0"/>
                          <a:cs typeface="Times New Roman" pitchFamily="28" charset="0"/>
                        </a:rPr>
                        <a:t>awareness of own</a:t>
                      </a:r>
                    </a:p>
                    <a:p>
                      <a:pPr marL="342900" marR="0" lvl="0" indent="-342900" algn="l" defTabSz="914400" rtl="0" eaLnBrk="1" fontAlgn="base" latinLnBrk="0" hangingPunct="1">
                        <a:lnSpc>
                          <a:spcPct val="100000"/>
                        </a:lnSpc>
                        <a:spcBef>
                          <a:spcPct val="0"/>
                        </a:spcBef>
                        <a:spcAft>
                          <a:spcPct val="0"/>
                        </a:spcAft>
                        <a:buClrTx/>
                        <a:buSzTx/>
                        <a:buFontTx/>
                        <a:buNone/>
                        <a:tabLst>
                          <a:tab pos="152400" algn="l"/>
                        </a:tabLst>
                      </a:pPr>
                      <a:r>
                        <a:rPr kumimoji="0" lang="en-US" sz="1400" b="0" i="0" u="none" strike="noStrike" cap="none" normalizeH="0" baseline="0" smtClean="0">
                          <a:ln>
                            <a:noFill/>
                          </a:ln>
                          <a:solidFill>
                            <a:schemeClr val="tx1"/>
                          </a:solidFill>
                          <a:effectLst/>
                          <a:latin typeface="Arial" charset="0"/>
                          <a:ea typeface="Times New Roman" pitchFamily="28" charset="0"/>
                          <a:cs typeface="Times New Roman" pitchFamily="28" charset="0"/>
                        </a:rPr>
                        <a:t>reading</a:t>
                      </a:r>
                    </a:p>
                    <a:p>
                      <a:pPr marL="342900" marR="0" lvl="0" indent="-342900" algn="l" defTabSz="914400" rtl="0" eaLnBrk="1" fontAlgn="base" latinLnBrk="0" hangingPunct="1">
                        <a:lnSpc>
                          <a:spcPct val="100000"/>
                        </a:lnSpc>
                        <a:spcBef>
                          <a:spcPct val="0"/>
                        </a:spcBef>
                        <a:spcAft>
                          <a:spcPct val="0"/>
                        </a:spcAft>
                        <a:buClrTx/>
                        <a:buSzTx/>
                        <a:buFontTx/>
                        <a:buNone/>
                        <a:tabLst>
                          <a:tab pos="152400" algn="l"/>
                        </a:tabLst>
                      </a:pPr>
                      <a:r>
                        <a:rPr kumimoji="0" lang="en-US" sz="1400" b="0" i="0" u="none" strike="noStrike" cap="none" normalizeH="0" baseline="0" smtClean="0">
                          <a:ln>
                            <a:noFill/>
                          </a:ln>
                          <a:solidFill>
                            <a:schemeClr val="tx1"/>
                          </a:solidFill>
                          <a:effectLst/>
                          <a:latin typeface="Arial" charset="0"/>
                          <a:ea typeface="Times New Roman" pitchFamily="28" charset="0"/>
                          <a:cs typeface="Times New Roman" pitchFamily="28" charset="0"/>
                        </a:rPr>
                        <a:t>processes and</a:t>
                      </a:r>
                    </a:p>
                    <a:p>
                      <a:pPr marL="342900" marR="0" lvl="0" indent="-342900" algn="l" defTabSz="914400" rtl="0" eaLnBrk="1" fontAlgn="base" latinLnBrk="0" hangingPunct="1">
                        <a:lnSpc>
                          <a:spcPct val="100000"/>
                        </a:lnSpc>
                        <a:spcBef>
                          <a:spcPct val="0"/>
                        </a:spcBef>
                        <a:spcAft>
                          <a:spcPct val="0"/>
                        </a:spcAft>
                        <a:buClrTx/>
                        <a:buSzTx/>
                        <a:buFontTx/>
                        <a:buNone/>
                        <a:tabLst>
                          <a:tab pos="152400" algn="l"/>
                        </a:tabLst>
                      </a:pPr>
                      <a:r>
                        <a:rPr kumimoji="0" lang="en-US" sz="1400" b="0" i="0" u="none" strike="noStrike" cap="none" normalizeH="0" baseline="0" smtClean="0">
                          <a:ln>
                            <a:noFill/>
                          </a:ln>
                          <a:solidFill>
                            <a:schemeClr val="tx1"/>
                          </a:solidFill>
                          <a:effectLst/>
                          <a:latin typeface="Arial" charset="0"/>
                          <a:ea typeface="Times New Roman" pitchFamily="28" charset="0"/>
                          <a:cs typeface="Times New Roman" pitchFamily="28" charset="0"/>
                        </a:rPr>
                        <a:t>comprehension</a:t>
                      </a:r>
                    </a:p>
                    <a:p>
                      <a:pPr marL="342900" marR="0" lvl="0" indent="-342900" algn="l" defTabSz="914400" rtl="0" eaLnBrk="1" fontAlgn="base" latinLnBrk="0" hangingPunct="1">
                        <a:lnSpc>
                          <a:spcPct val="100000"/>
                        </a:lnSpc>
                        <a:spcBef>
                          <a:spcPct val="0"/>
                        </a:spcBef>
                        <a:spcAft>
                          <a:spcPct val="0"/>
                        </a:spcAft>
                        <a:buClrTx/>
                        <a:buSzTx/>
                        <a:buFontTx/>
                        <a:buNone/>
                        <a:tabLst>
                          <a:tab pos="152400" algn="l"/>
                        </a:tabLst>
                      </a:pPr>
                      <a:r>
                        <a:rPr kumimoji="0" lang="en-US" sz="1400" b="0" i="0" u="none" strike="noStrike" cap="none" normalizeH="0" baseline="0" smtClean="0">
                          <a:ln>
                            <a:noFill/>
                          </a:ln>
                          <a:solidFill>
                            <a:schemeClr val="tx1"/>
                          </a:solidFill>
                          <a:effectLst/>
                          <a:latin typeface="Arial" charset="0"/>
                          <a:ea typeface="Times New Roman" pitchFamily="28" charset="0"/>
                          <a:cs typeface="Times New Roman" pitchFamily="28" charset="0"/>
                        </a:rPr>
                        <a:t>strategies;</a:t>
                      </a:r>
                    </a:p>
                    <a:p>
                      <a:pPr marL="342900" marR="0" lvl="0" indent="-342900" algn="l" defTabSz="914400" rtl="0" eaLnBrk="1" fontAlgn="base" latinLnBrk="0" hangingPunct="1">
                        <a:lnSpc>
                          <a:spcPct val="100000"/>
                        </a:lnSpc>
                        <a:spcBef>
                          <a:spcPct val="0"/>
                        </a:spcBef>
                        <a:spcAft>
                          <a:spcPct val="0"/>
                        </a:spcAft>
                        <a:buClrTx/>
                        <a:buSzTx/>
                        <a:buFontTx/>
                        <a:buNone/>
                        <a:tabLst>
                          <a:tab pos="152400" algn="l"/>
                        </a:tabLst>
                      </a:pPr>
                      <a:r>
                        <a:rPr kumimoji="0" lang="en-US" sz="1400" b="0" i="0" u="none" strike="noStrike" cap="none" normalizeH="0" baseline="0" smtClean="0">
                          <a:ln>
                            <a:noFill/>
                          </a:ln>
                          <a:solidFill>
                            <a:schemeClr val="tx1"/>
                          </a:solidFill>
                          <a:effectLst/>
                          <a:latin typeface="Arial" charset="0"/>
                          <a:ea typeface="Times New Roman" pitchFamily="28" charset="0"/>
                          <a:cs typeface="Times New Roman" pitchFamily="28" charset="0"/>
                        </a:rPr>
                        <a:t>explains thinking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152400" algn="l"/>
                        </a:tabLst>
                      </a:pPr>
                      <a:r>
                        <a:rPr kumimoji="0" lang="en-US" sz="1400" b="0" i="0" u="none" strike="noStrike" cap="none" normalizeH="0" baseline="0" smtClean="0">
                          <a:ln>
                            <a:noFill/>
                          </a:ln>
                          <a:solidFill>
                            <a:schemeClr val="tx1"/>
                          </a:solidFill>
                          <a:effectLst/>
                          <a:latin typeface="Arial" charset="0"/>
                          <a:ea typeface="Times New Roman" pitchFamily="28" charset="0"/>
                          <a:cs typeface="Times New Roman" pitchFamily="28" charset="0"/>
                        </a:rPr>
                        <a:t>Highly effective: </a:t>
                      </a:r>
                    </a:p>
                    <a:p>
                      <a:pPr marL="342900" marR="0" lvl="0" indent="-342900" algn="l" defTabSz="914400" rtl="0" eaLnBrk="1" fontAlgn="base" latinLnBrk="0" hangingPunct="1">
                        <a:lnSpc>
                          <a:spcPct val="100000"/>
                        </a:lnSpc>
                        <a:spcBef>
                          <a:spcPct val="0"/>
                        </a:spcBef>
                        <a:spcAft>
                          <a:spcPct val="0"/>
                        </a:spcAft>
                        <a:buClrTx/>
                        <a:buSzTx/>
                        <a:buFontTx/>
                        <a:buNone/>
                        <a:tabLst>
                          <a:tab pos="152400" algn="l"/>
                        </a:tabLst>
                      </a:pPr>
                      <a:r>
                        <a:rPr kumimoji="0" lang="en-US" sz="1400" b="0" i="0" u="none" strike="noStrike" cap="none" normalizeH="0" baseline="0" smtClean="0">
                          <a:ln>
                            <a:noFill/>
                          </a:ln>
                          <a:solidFill>
                            <a:schemeClr val="tx1"/>
                          </a:solidFill>
                          <a:effectLst/>
                          <a:latin typeface="Arial" charset="0"/>
                          <a:ea typeface="Times New Roman" pitchFamily="28" charset="0"/>
                          <a:cs typeface="Times New Roman" pitchFamily="28" charset="0"/>
                        </a:rPr>
                        <a:t>shows insight into</a:t>
                      </a:r>
                    </a:p>
                    <a:p>
                      <a:pPr marL="342900" marR="0" lvl="0" indent="-342900" algn="l" defTabSz="914400" rtl="0" eaLnBrk="1" fontAlgn="base" latinLnBrk="0" hangingPunct="1">
                        <a:lnSpc>
                          <a:spcPct val="100000"/>
                        </a:lnSpc>
                        <a:spcBef>
                          <a:spcPct val="0"/>
                        </a:spcBef>
                        <a:spcAft>
                          <a:spcPct val="0"/>
                        </a:spcAft>
                        <a:buClrTx/>
                        <a:buSzTx/>
                        <a:buFontTx/>
                        <a:buNone/>
                        <a:tabLst>
                          <a:tab pos="152400" algn="l"/>
                        </a:tabLst>
                      </a:pPr>
                      <a:r>
                        <a:rPr kumimoji="0" lang="en-US" sz="1400" b="0" i="0" u="none" strike="noStrike" cap="none" normalizeH="0" baseline="0" smtClean="0">
                          <a:ln>
                            <a:noFill/>
                          </a:ln>
                          <a:solidFill>
                            <a:schemeClr val="tx1"/>
                          </a:solidFill>
                          <a:effectLst/>
                          <a:latin typeface="Arial" charset="0"/>
                          <a:ea typeface="Times New Roman" pitchFamily="28" charset="0"/>
                          <a:cs typeface="Times New Roman" pitchFamily="28" charset="0"/>
                        </a:rPr>
                        <a:t>own reading</a:t>
                      </a:r>
                    </a:p>
                    <a:p>
                      <a:pPr marL="342900" marR="0" lvl="0" indent="-342900" algn="l" defTabSz="914400" rtl="0" eaLnBrk="1" fontAlgn="base" latinLnBrk="0" hangingPunct="1">
                        <a:lnSpc>
                          <a:spcPct val="100000"/>
                        </a:lnSpc>
                        <a:spcBef>
                          <a:spcPct val="0"/>
                        </a:spcBef>
                        <a:spcAft>
                          <a:spcPct val="0"/>
                        </a:spcAft>
                        <a:buClrTx/>
                        <a:buSzTx/>
                        <a:buFontTx/>
                        <a:buNone/>
                        <a:tabLst>
                          <a:tab pos="152400" algn="l"/>
                        </a:tabLst>
                      </a:pPr>
                      <a:r>
                        <a:rPr kumimoji="0" lang="en-US" sz="1400" b="0" i="0" u="none" strike="noStrike" cap="none" normalizeH="0" baseline="0" smtClean="0">
                          <a:ln>
                            <a:noFill/>
                          </a:ln>
                          <a:solidFill>
                            <a:schemeClr val="tx1"/>
                          </a:solidFill>
                          <a:effectLst/>
                          <a:latin typeface="Arial" charset="0"/>
                          <a:ea typeface="Times New Roman" pitchFamily="28" charset="0"/>
                          <a:cs typeface="Times New Roman" pitchFamily="28" charset="0"/>
                        </a:rPr>
                        <a:t>processes and</a:t>
                      </a:r>
                    </a:p>
                    <a:p>
                      <a:pPr marL="342900" marR="0" lvl="0" indent="-342900" algn="l" defTabSz="914400" rtl="0" eaLnBrk="1" fontAlgn="base" latinLnBrk="0" hangingPunct="1">
                        <a:lnSpc>
                          <a:spcPct val="100000"/>
                        </a:lnSpc>
                        <a:spcBef>
                          <a:spcPct val="0"/>
                        </a:spcBef>
                        <a:spcAft>
                          <a:spcPct val="0"/>
                        </a:spcAft>
                        <a:buClrTx/>
                        <a:buSzTx/>
                        <a:buFontTx/>
                        <a:buNone/>
                        <a:tabLst>
                          <a:tab pos="152400" algn="l"/>
                        </a:tabLst>
                      </a:pPr>
                      <a:r>
                        <a:rPr kumimoji="0" lang="en-US" sz="1400" b="0" i="0" u="none" strike="noStrike" cap="none" normalizeH="0" baseline="0" smtClean="0">
                          <a:ln>
                            <a:noFill/>
                          </a:ln>
                          <a:solidFill>
                            <a:schemeClr val="tx1"/>
                          </a:solidFill>
                          <a:effectLst/>
                          <a:latin typeface="Arial" charset="0"/>
                          <a:ea typeface="Times New Roman" pitchFamily="28" charset="0"/>
                          <a:cs typeface="Times New Roman" pitchFamily="28" charset="0"/>
                        </a:rPr>
                        <a:t>comprehension</a:t>
                      </a:r>
                    </a:p>
                    <a:p>
                      <a:pPr marL="342900" marR="0" lvl="0" indent="-342900" algn="l" defTabSz="914400" rtl="0" eaLnBrk="1" fontAlgn="base" latinLnBrk="0" hangingPunct="1">
                        <a:lnSpc>
                          <a:spcPct val="100000"/>
                        </a:lnSpc>
                        <a:spcBef>
                          <a:spcPct val="0"/>
                        </a:spcBef>
                        <a:spcAft>
                          <a:spcPct val="0"/>
                        </a:spcAft>
                        <a:buClrTx/>
                        <a:buSzTx/>
                        <a:buFontTx/>
                        <a:buNone/>
                        <a:tabLst>
                          <a:tab pos="152400" algn="l"/>
                        </a:tabLst>
                      </a:pPr>
                      <a:r>
                        <a:rPr kumimoji="0" lang="en-US" sz="1400" b="0" i="0" u="none" strike="noStrike" cap="none" normalizeH="0" baseline="0" smtClean="0">
                          <a:ln>
                            <a:noFill/>
                          </a:ln>
                          <a:solidFill>
                            <a:schemeClr val="tx1"/>
                          </a:solidFill>
                          <a:effectLst/>
                          <a:latin typeface="Arial" charset="0"/>
                          <a:ea typeface="Times New Roman" pitchFamily="28" charset="0"/>
                          <a:cs typeface="Times New Roman" pitchFamily="28" charset="0"/>
                        </a:rPr>
                        <a:t>strategies; clearly</a:t>
                      </a:r>
                    </a:p>
                    <a:p>
                      <a:pPr marL="342900" marR="0" lvl="0" indent="-342900" algn="l" defTabSz="914400" rtl="0" eaLnBrk="1" fontAlgn="base" latinLnBrk="0" hangingPunct="1">
                        <a:lnSpc>
                          <a:spcPct val="100000"/>
                        </a:lnSpc>
                        <a:spcBef>
                          <a:spcPct val="0"/>
                        </a:spcBef>
                        <a:spcAft>
                          <a:spcPct val="0"/>
                        </a:spcAft>
                        <a:buClrTx/>
                        <a:buSzTx/>
                        <a:buFontTx/>
                        <a:buNone/>
                        <a:tabLst>
                          <a:tab pos="152400" algn="l"/>
                        </a:tabLst>
                      </a:pPr>
                      <a:r>
                        <a:rPr kumimoji="0" lang="en-US" sz="1400" b="0" i="0" u="none" strike="noStrike" cap="none" normalizeH="0" baseline="0" smtClean="0">
                          <a:ln>
                            <a:noFill/>
                          </a:ln>
                          <a:solidFill>
                            <a:schemeClr val="tx1"/>
                          </a:solidFill>
                          <a:effectLst/>
                          <a:latin typeface="Arial" charset="0"/>
                          <a:ea typeface="Times New Roman" pitchFamily="28" charset="0"/>
                          <a:cs typeface="Times New Roman" pitchFamily="28" charset="0"/>
                        </a:rPr>
                        <a:t>articulates</a:t>
                      </a:r>
                    </a:p>
                    <a:p>
                      <a:pPr marL="342900" marR="0" lvl="0" indent="-342900" algn="l" defTabSz="914400" rtl="0" eaLnBrk="1" fontAlgn="base" latinLnBrk="0" hangingPunct="1">
                        <a:lnSpc>
                          <a:spcPct val="100000"/>
                        </a:lnSpc>
                        <a:spcBef>
                          <a:spcPct val="0"/>
                        </a:spcBef>
                        <a:spcAft>
                          <a:spcPct val="0"/>
                        </a:spcAft>
                        <a:buClrTx/>
                        <a:buSzTx/>
                        <a:buFontTx/>
                        <a:buNone/>
                        <a:tabLst>
                          <a:tab pos="152400" algn="l"/>
                        </a:tabLst>
                      </a:pPr>
                      <a:r>
                        <a:rPr kumimoji="0" lang="en-US" sz="1400" b="0" i="0" u="none" strike="noStrike" cap="none" normalizeH="0" baseline="0" smtClean="0">
                          <a:ln>
                            <a:noFill/>
                          </a:ln>
                          <a:solidFill>
                            <a:schemeClr val="tx1"/>
                          </a:solidFill>
                          <a:effectLst/>
                          <a:latin typeface="Arial" charset="0"/>
                          <a:ea typeface="Times New Roman" pitchFamily="28" charset="0"/>
                          <a:cs typeface="Times New Roman" pitchFamily="28" charset="0"/>
                        </a:rPr>
                        <a:t> thinking</a:t>
                      </a:r>
                      <a:endParaRPr kumimoji="0" lang="en-US" sz="1400" b="0" i="0" u="none" strike="noStrike" cap="none" normalizeH="0" baseline="0" smtClean="0">
                        <a:ln>
                          <a:noFill/>
                        </a:ln>
                        <a:solidFill>
                          <a:schemeClr val="tx1"/>
                        </a:solidFill>
                        <a:effectLst/>
                        <a:latin typeface="Times New Roman" pitchFamily="28" charset="0"/>
                        <a:ea typeface="Times New Roman" pitchFamily="28" charset="0"/>
                        <a:cs typeface="Times New Roman" pitchFamily="2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650853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Sharon Jeroski, Horizon Research      sjeroski@shaw.ca</a:t>
            </a:r>
          </a:p>
        </p:txBody>
      </p:sp>
      <p:sp>
        <p:nvSpPr>
          <p:cNvPr id="104450" name="Rectangle 2"/>
          <p:cNvSpPr>
            <a:spLocks noGrp="1" noChangeArrowheads="1"/>
          </p:cNvSpPr>
          <p:nvPr>
            <p:ph type="title"/>
          </p:nvPr>
        </p:nvSpPr>
        <p:spPr/>
        <p:txBody>
          <a:bodyPr/>
          <a:lstStyle/>
          <a:p>
            <a:pPr eaLnBrk="1" hangingPunct="1">
              <a:defRPr/>
            </a:pPr>
            <a:r>
              <a:rPr lang="en-US" sz="3800" b="1">
                <a:effectLst>
                  <a:outerShdw blurRad="38100" dist="38100" dir="2700000" algn="tl">
                    <a:srgbClr val="DDDDDD"/>
                  </a:outerShdw>
                </a:effectLst>
                <a:latin typeface="Arial" charset="0"/>
                <a:cs typeface="+mj-cs"/>
              </a:rPr>
              <a:t>Place in the learning cycle: After</a:t>
            </a:r>
          </a:p>
        </p:txBody>
      </p:sp>
      <p:sp>
        <p:nvSpPr>
          <p:cNvPr id="61443" name="Rectangle 3"/>
          <p:cNvSpPr>
            <a:spLocks noGrp="1" noChangeArrowheads="1"/>
          </p:cNvSpPr>
          <p:nvPr>
            <p:ph type="body" idx="1"/>
          </p:nvPr>
        </p:nvSpPr>
        <p:spPr>
          <a:xfrm>
            <a:off x="457200" y="1447800"/>
            <a:ext cx="7924800" cy="4648200"/>
          </a:xfrm>
        </p:spPr>
        <p:txBody>
          <a:bodyPr>
            <a:normAutofit fontScale="92500" lnSpcReduction="20000"/>
          </a:bodyPr>
          <a:lstStyle/>
          <a:p>
            <a:pPr eaLnBrk="1" hangingPunct="1"/>
            <a:r>
              <a:rPr lang="en-US" sz="2800" dirty="0">
                <a:latin typeface="Arial" charset="0"/>
              </a:rPr>
              <a:t>Focus still on improving learning, but </a:t>
            </a:r>
            <a:r>
              <a:rPr lang="en-US" sz="2800" dirty="0" smtClean="0">
                <a:latin typeface="Arial" charset="0"/>
              </a:rPr>
              <a:t>becoming </a:t>
            </a:r>
            <a:r>
              <a:rPr lang="en-US" sz="2800" dirty="0">
                <a:latin typeface="Arial" charset="0"/>
              </a:rPr>
              <a:t>more summative</a:t>
            </a:r>
          </a:p>
          <a:p>
            <a:pPr eaLnBrk="1" hangingPunct="1"/>
            <a:r>
              <a:rPr lang="en-US" sz="2800" dirty="0">
                <a:latin typeface="Arial" charset="0"/>
              </a:rPr>
              <a:t>Often involves reviewing collections or demonstrations of learning:</a:t>
            </a:r>
          </a:p>
          <a:p>
            <a:pPr lvl="1" eaLnBrk="1" hangingPunct="1"/>
            <a:r>
              <a:rPr lang="en-US" dirty="0">
                <a:latin typeface="Arial" charset="0"/>
              </a:rPr>
              <a:t>Choose work that demonstrates something important about your learning (or that shows how you met your goal or the</a:t>
            </a:r>
          </a:p>
          <a:p>
            <a:pPr lvl="1" eaLnBrk="1" hangingPunct="1">
              <a:spcBef>
                <a:spcPct val="0"/>
              </a:spcBef>
              <a:buFontTx/>
              <a:buNone/>
            </a:pPr>
            <a:r>
              <a:rPr lang="en-US" dirty="0">
                <a:latin typeface="Arial" charset="0"/>
              </a:rPr>
              <a:t>   objectives.) </a:t>
            </a:r>
          </a:p>
          <a:p>
            <a:pPr lvl="1" eaLnBrk="1" hangingPunct="1">
              <a:spcBef>
                <a:spcPct val="0"/>
              </a:spcBef>
              <a:buFontTx/>
              <a:buNone/>
            </a:pPr>
            <a:r>
              <a:rPr lang="en-US" dirty="0">
                <a:latin typeface="Arial" charset="0"/>
              </a:rPr>
              <a:t>   Explain your choice</a:t>
            </a:r>
            <a:r>
              <a:rPr lang="en-US" dirty="0" smtClean="0">
                <a:latin typeface="Arial" charset="0"/>
              </a:rPr>
              <a:t>.</a:t>
            </a:r>
            <a:endParaRPr lang="en-US" dirty="0">
              <a:latin typeface="Arial" charset="0"/>
            </a:endParaRPr>
          </a:p>
          <a:p>
            <a:r>
              <a:rPr lang="en-US" sz="2800" dirty="0">
                <a:latin typeface="Arial" charset="0"/>
              </a:rPr>
              <a:t>Includes reflecting on processes:</a:t>
            </a:r>
          </a:p>
          <a:p>
            <a:pPr lvl="1"/>
            <a:r>
              <a:rPr lang="en-US" dirty="0">
                <a:latin typeface="Arial" charset="0"/>
              </a:rPr>
              <a:t>What worked best for you?</a:t>
            </a:r>
          </a:p>
          <a:p>
            <a:pPr lvl="1"/>
            <a:r>
              <a:rPr lang="en-US" dirty="0">
                <a:latin typeface="Arial" charset="0"/>
              </a:rPr>
              <a:t>How can use what you learned to</a:t>
            </a:r>
          </a:p>
          <a:p>
            <a:pPr lvl="1">
              <a:buNone/>
            </a:pPr>
            <a:r>
              <a:rPr lang="en-US" dirty="0">
                <a:latin typeface="Arial" charset="0"/>
              </a:rPr>
              <a:t> 	help you with new topics/units?</a:t>
            </a:r>
          </a:p>
          <a:p>
            <a:pPr lvl="1"/>
            <a:r>
              <a:rPr lang="en-US" dirty="0">
                <a:latin typeface="Arial" charset="0"/>
              </a:rPr>
              <a:t>What was most challenging? </a:t>
            </a:r>
          </a:p>
          <a:p>
            <a:pPr lvl="1"/>
            <a:r>
              <a:rPr lang="en-US" dirty="0">
                <a:latin typeface="Arial" charset="0"/>
              </a:rPr>
              <a:t>What did you learn about </a:t>
            </a:r>
          </a:p>
          <a:p>
            <a:pPr lvl="1">
              <a:spcBef>
                <a:spcPct val="0"/>
              </a:spcBef>
              <a:buNone/>
            </a:pPr>
            <a:r>
              <a:rPr lang="en-US" dirty="0">
                <a:latin typeface="Arial" charset="0"/>
              </a:rPr>
              <a:t>  overcoming challenges?</a:t>
            </a:r>
          </a:p>
          <a:p>
            <a:pPr lvl="1" eaLnBrk="1" hangingPunct="1">
              <a:spcBef>
                <a:spcPct val="0"/>
              </a:spcBef>
              <a:buFontTx/>
              <a:buNone/>
            </a:pPr>
            <a:endParaRPr lang="en-US" dirty="0">
              <a:latin typeface="Arial"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Sharon Jeroski, Horizon Research      sjeroski@shaw.ca</a:t>
            </a:r>
          </a:p>
        </p:txBody>
      </p:sp>
      <p:sp>
        <p:nvSpPr>
          <p:cNvPr id="310274" name="Rectangle 2"/>
          <p:cNvSpPr>
            <a:spLocks noGrp="1" noChangeArrowheads="1"/>
          </p:cNvSpPr>
          <p:nvPr>
            <p:ph type="title"/>
          </p:nvPr>
        </p:nvSpPr>
        <p:spPr/>
        <p:txBody>
          <a:bodyPr/>
          <a:lstStyle/>
          <a:p>
            <a:pPr eaLnBrk="1" hangingPunct="1">
              <a:defRPr/>
            </a:pPr>
            <a:r>
              <a:rPr lang="en-US" sz="4800" b="1">
                <a:effectLst>
                  <a:outerShdw blurRad="38100" dist="38100" dir="2700000" algn="tl">
                    <a:srgbClr val="FFFFFF"/>
                  </a:outerShdw>
                </a:effectLst>
                <a:latin typeface="Arial" charset="0"/>
                <a:cs typeface="+mj-cs"/>
              </a:rPr>
              <a:t>Gr 3 Science Challenge</a:t>
            </a:r>
            <a:r>
              <a:rPr lang="en-US">
                <a:latin typeface="Arial" charset="0"/>
                <a:cs typeface="+mj-cs"/>
              </a:rPr>
              <a:t>…</a:t>
            </a:r>
          </a:p>
        </p:txBody>
      </p:sp>
      <p:sp>
        <p:nvSpPr>
          <p:cNvPr id="43012" name="Rectangle 3"/>
          <p:cNvSpPr>
            <a:spLocks noGrp="1" noChangeArrowheads="1"/>
          </p:cNvSpPr>
          <p:nvPr>
            <p:ph type="body" idx="1"/>
          </p:nvPr>
        </p:nvSpPr>
        <p:spPr/>
        <p:txBody>
          <a:bodyPr/>
          <a:lstStyle/>
          <a:p>
            <a:pPr eaLnBrk="1" hangingPunct="1"/>
            <a:r>
              <a:rPr lang="en-US" b="1">
                <a:latin typeface="Times New Roman" charset="0"/>
              </a:rPr>
              <a:t>Strength and stability of structures</a:t>
            </a:r>
          </a:p>
          <a:p>
            <a:pPr eaLnBrk="1" hangingPunct="1"/>
            <a:endParaRPr lang="en-US">
              <a:latin typeface="Times New Roman" charset="0"/>
            </a:endParaRPr>
          </a:p>
          <a:p>
            <a:pPr eaLnBrk="1" hangingPunct="1"/>
            <a:r>
              <a:rPr lang="en-US">
                <a:latin typeface="Times New Roman" charset="0"/>
              </a:rPr>
              <a:t>Design a bridge using one piece of paper and two books that will support the weight of a Hot Wheels car.</a:t>
            </a:r>
          </a:p>
          <a:p>
            <a:pPr eaLnBrk="1" hangingPunct="1"/>
            <a:endParaRPr lang="en-US">
              <a:latin typeface="Arial" charset="0"/>
            </a:endParaRPr>
          </a:p>
          <a:p>
            <a:pPr eaLnBrk="1" hangingPunct="1"/>
            <a:endParaRPr lang="en-US">
              <a:latin typeface="Arial" charset="0"/>
            </a:endParaRPr>
          </a:p>
        </p:txBody>
      </p:sp>
    </p:spTree>
    <p:extLst>
      <p:ext uri="{BB962C8B-B14F-4D97-AF65-F5344CB8AC3E}">
        <p14:creationId xmlns:p14="http://schemas.microsoft.com/office/powerpoint/2010/main" val="20576189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Sharon Jeroski, Horizon Research      sjeroski@shaw.ca</a:t>
            </a:r>
          </a:p>
        </p:txBody>
      </p:sp>
      <p:sp>
        <p:nvSpPr>
          <p:cNvPr id="284674" name="Rectangle 2"/>
          <p:cNvSpPr>
            <a:spLocks noGrp="1" noChangeArrowheads="1"/>
          </p:cNvSpPr>
          <p:nvPr>
            <p:ph type="title"/>
          </p:nvPr>
        </p:nvSpPr>
        <p:spPr/>
        <p:txBody>
          <a:bodyPr/>
          <a:lstStyle/>
          <a:p>
            <a:pPr eaLnBrk="1" hangingPunct="1">
              <a:defRPr/>
            </a:pPr>
            <a:r>
              <a:rPr lang="en-US" sz="4800" b="1">
                <a:effectLst>
                  <a:outerShdw blurRad="38100" dist="38100" dir="2700000" algn="tl">
                    <a:srgbClr val="FFFFFF"/>
                  </a:outerShdw>
                </a:effectLst>
                <a:latin typeface="Arial" charset="0"/>
                <a:cs typeface="+mj-cs"/>
              </a:rPr>
              <a:t>Gr 3 Science Challenge</a:t>
            </a:r>
            <a:r>
              <a:rPr lang="en-US">
                <a:latin typeface="Arial" charset="0"/>
                <a:cs typeface="+mj-cs"/>
              </a:rPr>
              <a:t>…</a:t>
            </a:r>
          </a:p>
        </p:txBody>
      </p:sp>
      <p:sp>
        <p:nvSpPr>
          <p:cNvPr id="45060" name="Rectangle 3"/>
          <p:cNvSpPr>
            <a:spLocks noGrp="1" noChangeArrowheads="1"/>
          </p:cNvSpPr>
          <p:nvPr>
            <p:ph type="body" idx="1"/>
          </p:nvPr>
        </p:nvSpPr>
        <p:spPr/>
        <p:txBody>
          <a:bodyPr/>
          <a:lstStyle/>
          <a:p>
            <a:pPr eaLnBrk="1" hangingPunct="1">
              <a:lnSpc>
                <a:spcPct val="90000"/>
              </a:lnSpc>
              <a:buFontTx/>
              <a:buNone/>
            </a:pPr>
            <a:r>
              <a:rPr lang="en-US" sz="2400">
                <a:latin typeface="Times New Roman" charset="0"/>
              </a:rPr>
              <a:t>Would you say your experiment was successful? YES NO Why?</a:t>
            </a:r>
          </a:p>
          <a:p>
            <a:pPr eaLnBrk="1" hangingPunct="1">
              <a:lnSpc>
                <a:spcPct val="90000"/>
              </a:lnSpc>
            </a:pPr>
            <a:r>
              <a:rPr lang="en-US" sz="2400" i="1">
                <a:latin typeface="Times New Roman" charset="0"/>
              </a:rPr>
              <a:t> </a:t>
            </a:r>
            <a:r>
              <a:rPr lang="en-US" sz="2400" i="1">
                <a:solidFill>
                  <a:srgbClr val="FF0000"/>
                </a:solidFill>
                <a:latin typeface="Times New Roman" charset="0"/>
              </a:rPr>
              <a:t>Yes because it was 84 mm far</a:t>
            </a:r>
          </a:p>
          <a:p>
            <a:pPr eaLnBrk="1" hangingPunct="1">
              <a:lnSpc>
                <a:spcPct val="90000"/>
              </a:lnSpc>
            </a:pPr>
            <a:r>
              <a:rPr lang="en-US" sz="2400" i="1">
                <a:solidFill>
                  <a:srgbClr val="0000FF"/>
                </a:solidFill>
                <a:latin typeface="Times New Roman" charset="0"/>
              </a:rPr>
              <a:t>Yes because it stayed on very good</a:t>
            </a:r>
          </a:p>
          <a:p>
            <a:pPr eaLnBrk="1" hangingPunct="1">
              <a:lnSpc>
                <a:spcPct val="90000"/>
              </a:lnSpc>
            </a:pPr>
            <a:r>
              <a:rPr lang="en-US" sz="2400" i="1">
                <a:solidFill>
                  <a:srgbClr val="008000"/>
                </a:solidFill>
                <a:latin typeface="Times New Roman" charset="0"/>
              </a:rPr>
              <a:t>Yes cause when we moved the desk more and more it never fell</a:t>
            </a:r>
          </a:p>
          <a:p>
            <a:pPr eaLnBrk="1" hangingPunct="1">
              <a:lnSpc>
                <a:spcPct val="90000"/>
              </a:lnSpc>
            </a:pPr>
            <a:r>
              <a:rPr lang="en-US" sz="2400" i="1">
                <a:solidFill>
                  <a:srgbClr val="FF0000"/>
                </a:solidFill>
                <a:latin typeface="Times New Roman" charset="0"/>
              </a:rPr>
              <a:t>Yes because it wasn</a:t>
            </a:r>
            <a:r>
              <a:rPr lang="ja-JP" altLang="en-US" sz="2400" i="1">
                <a:solidFill>
                  <a:srgbClr val="FF0000"/>
                </a:solidFill>
                <a:latin typeface="Times New Roman" charset="0"/>
              </a:rPr>
              <a:t>’</a:t>
            </a:r>
            <a:r>
              <a:rPr lang="en-US" altLang="ja-JP" sz="2400" i="1">
                <a:solidFill>
                  <a:srgbClr val="FF0000"/>
                </a:solidFill>
                <a:latin typeface="Times New Roman" charset="0"/>
              </a:rPr>
              <a:t>t falling much only when we moved it crookid</a:t>
            </a:r>
          </a:p>
          <a:p>
            <a:pPr eaLnBrk="1" hangingPunct="1">
              <a:lnSpc>
                <a:spcPct val="90000"/>
              </a:lnSpc>
            </a:pPr>
            <a:r>
              <a:rPr lang="en-US" sz="2400" i="1">
                <a:solidFill>
                  <a:srgbClr val="008000"/>
                </a:solidFill>
                <a:latin typeface="Times New Roman" charset="0"/>
              </a:rPr>
              <a:t>Yes because it was 84 mm far. And because we tried it 4 times</a:t>
            </a:r>
            <a:endParaRPr lang="en-US" sz="2400">
              <a:solidFill>
                <a:srgbClr val="008000"/>
              </a:solidFill>
              <a:latin typeface="Times New Roman" charset="0"/>
            </a:endParaRPr>
          </a:p>
          <a:p>
            <a:pPr eaLnBrk="1" hangingPunct="1">
              <a:lnSpc>
                <a:spcPct val="90000"/>
              </a:lnSpc>
            </a:pPr>
            <a:endParaRPr lang="en-US" sz="2400">
              <a:solidFill>
                <a:srgbClr val="0000FF"/>
              </a:solidFill>
              <a:latin typeface="Times New Roman" charset="0"/>
            </a:endParaRPr>
          </a:p>
          <a:p>
            <a:pPr eaLnBrk="1" hangingPunct="1">
              <a:lnSpc>
                <a:spcPct val="90000"/>
              </a:lnSpc>
            </a:pPr>
            <a:endParaRPr lang="en-US" sz="2400">
              <a:latin typeface="Times New Roman" charset="0"/>
            </a:endParaRPr>
          </a:p>
          <a:p>
            <a:pPr eaLnBrk="1" hangingPunct="1">
              <a:lnSpc>
                <a:spcPct val="90000"/>
              </a:lnSpc>
            </a:pPr>
            <a:endParaRPr lang="en-US" sz="2400">
              <a:latin typeface="Arial" charset="0"/>
            </a:endParaRPr>
          </a:p>
        </p:txBody>
      </p:sp>
    </p:spTree>
    <p:extLst>
      <p:ext uri="{BB962C8B-B14F-4D97-AF65-F5344CB8AC3E}">
        <p14:creationId xmlns:p14="http://schemas.microsoft.com/office/powerpoint/2010/main" val="28900500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Sharon Jeroski, Horizon Research      sjeroski@shaw.ca</a:t>
            </a:r>
          </a:p>
        </p:txBody>
      </p:sp>
      <p:sp>
        <p:nvSpPr>
          <p:cNvPr id="286722" name="Rectangle 2"/>
          <p:cNvSpPr>
            <a:spLocks noGrp="1" noChangeArrowheads="1"/>
          </p:cNvSpPr>
          <p:nvPr>
            <p:ph type="title"/>
          </p:nvPr>
        </p:nvSpPr>
        <p:spPr/>
        <p:txBody>
          <a:bodyPr/>
          <a:lstStyle/>
          <a:p>
            <a:pPr eaLnBrk="1" hangingPunct="1">
              <a:defRPr/>
            </a:pPr>
            <a:r>
              <a:rPr lang="en-US" sz="4800" b="1">
                <a:effectLst>
                  <a:outerShdw blurRad="38100" dist="38100" dir="2700000" algn="tl">
                    <a:srgbClr val="FFFFFF"/>
                  </a:outerShdw>
                </a:effectLst>
                <a:latin typeface="Arial" charset="0"/>
                <a:cs typeface="+mj-cs"/>
              </a:rPr>
              <a:t>Gr 3 Science Challenge</a:t>
            </a:r>
            <a:r>
              <a:rPr lang="en-US">
                <a:latin typeface="Arial" charset="0"/>
                <a:cs typeface="+mj-cs"/>
              </a:rPr>
              <a:t>…</a:t>
            </a:r>
          </a:p>
        </p:txBody>
      </p:sp>
      <p:sp>
        <p:nvSpPr>
          <p:cNvPr id="47108" name="Rectangle 3"/>
          <p:cNvSpPr>
            <a:spLocks noGrp="1" noChangeArrowheads="1"/>
          </p:cNvSpPr>
          <p:nvPr>
            <p:ph type="body" idx="1"/>
          </p:nvPr>
        </p:nvSpPr>
        <p:spPr/>
        <p:txBody>
          <a:bodyPr/>
          <a:lstStyle/>
          <a:p>
            <a:pPr eaLnBrk="1" hangingPunct="1">
              <a:lnSpc>
                <a:spcPct val="90000"/>
              </a:lnSpc>
              <a:buFontTx/>
              <a:buNone/>
            </a:pPr>
            <a:r>
              <a:rPr lang="en-US" sz="2400">
                <a:latin typeface="Times New Roman" charset="0"/>
              </a:rPr>
              <a:t>What would you do to make it better</a:t>
            </a:r>
          </a:p>
          <a:p>
            <a:pPr eaLnBrk="1" hangingPunct="1">
              <a:lnSpc>
                <a:spcPct val="90000"/>
              </a:lnSpc>
            </a:pPr>
            <a:r>
              <a:rPr lang="en-US" sz="2400" i="1">
                <a:solidFill>
                  <a:srgbClr val="0000FF"/>
                </a:solidFill>
                <a:latin typeface="Times New Roman" charset="0"/>
              </a:rPr>
              <a:t>A bit more stedyer because it will stay</a:t>
            </a:r>
          </a:p>
          <a:p>
            <a:pPr eaLnBrk="1" hangingPunct="1">
              <a:lnSpc>
                <a:spcPct val="90000"/>
              </a:lnSpc>
            </a:pPr>
            <a:r>
              <a:rPr lang="en-US" sz="2400" i="1">
                <a:solidFill>
                  <a:srgbClr val="008000"/>
                </a:solidFill>
                <a:latin typeface="Times New Roman" charset="0"/>
              </a:rPr>
              <a:t>Put two more books on it</a:t>
            </a:r>
          </a:p>
          <a:p>
            <a:pPr eaLnBrk="1" hangingPunct="1">
              <a:lnSpc>
                <a:spcPct val="90000"/>
              </a:lnSpc>
            </a:pPr>
            <a:r>
              <a:rPr lang="en-US" sz="2400" i="1">
                <a:solidFill>
                  <a:srgbClr val="FF0000"/>
                </a:solidFill>
                <a:latin typeface="Times New Roman" charset="0"/>
              </a:rPr>
              <a:t>I will put thing under the bridge</a:t>
            </a:r>
          </a:p>
          <a:p>
            <a:pPr eaLnBrk="1" hangingPunct="1">
              <a:lnSpc>
                <a:spcPct val="90000"/>
              </a:lnSpc>
            </a:pPr>
            <a:r>
              <a:rPr lang="en-US" sz="2400" i="1">
                <a:solidFill>
                  <a:srgbClr val="0000FF"/>
                </a:solidFill>
                <a:latin typeface="Times New Roman" charset="0"/>
              </a:rPr>
              <a:t>Just a bit stadyer because I want more books </a:t>
            </a:r>
          </a:p>
          <a:p>
            <a:pPr eaLnBrk="1" hangingPunct="1">
              <a:lnSpc>
                <a:spcPct val="90000"/>
              </a:lnSpc>
            </a:pPr>
            <a:r>
              <a:rPr lang="en-US" sz="2400" i="1">
                <a:solidFill>
                  <a:srgbClr val="008000"/>
                </a:solidFill>
                <a:latin typeface="Times New Roman" charset="0"/>
              </a:rPr>
              <a:t>To just make it more far and steader If I had tape it would be better</a:t>
            </a:r>
          </a:p>
          <a:p>
            <a:pPr eaLnBrk="1" hangingPunct="1">
              <a:lnSpc>
                <a:spcPct val="90000"/>
              </a:lnSpc>
            </a:pPr>
            <a:r>
              <a:rPr lang="en-US" sz="2400" i="1">
                <a:solidFill>
                  <a:srgbClr val="FF0000"/>
                </a:solidFill>
                <a:latin typeface="Times New Roman" charset="0"/>
              </a:rPr>
              <a:t>Move it a little bit closer or heavier books</a:t>
            </a:r>
          </a:p>
          <a:p>
            <a:pPr eaLnBrk="1" hangingPunct="1">
              <a:lnSpc>
                <a:spcPct val="90000"/>
              </a:lnSpc>
            </a:pPr>
            <a:r>
              <a:rPr lang="en-US" sz="2400" i="1">
                <a:solidFill>
                  <a:srgbClr val="008000"/>
                </a:solidFill>
                <a:latin typeface="Times New Roman" charset="0"/>
              </a:rPr>
              <a:t>Use tape or make it shorter or use more books </a:t>
            </a:r>
          </a:p>
          <a:p>
            <a:pPr eaLnBrk="1" hangingPunct="1">
              <a:lnSpc>
                <a:spcPct val="90000"/>
              </a:lnSpc>
            </a:pPr>
            <a:endParaRPr lang="en-US" sz="2400">
              <a:latin typeface="Arial" charset="0"/>
            </a:endParaRPr>
          </a:p>
        </p:txBody>
      </p:sp>
    </p:spTree>
    <p:extLst>
      <p:ext uri="{BB962C8B-B14F-4D97-AF65-F5344CB8AC3E}">
        <p14:creationId xmlns:p14="http://schemas.microsoft.com/office/powerpoint/2010/main" val="2407524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Sharon Jeroski, Horizon Research      sjeroski@shaw.ca</a:t>
            </a:r>
          </a:p>
        </p:txBody>
      </p:sp>
      <p:sp>
        <p:nvSpPr>
          <p:cNvPr id="288770" name="Rectangle 2"/>
          <p:cNvSpPr>
            <a:spLocks noGrp="1" noChangeArrowheads="1"/>
          </p:cNvSpPr>
          <p:nvPr>
            <p:ph type="title"/>
          </p:nvPr>
        </p:nvSpPr>
        <p:spPr/>
        <p:txBody>
          <a:bodyPr/>
          <a:lstStyle/>
          <a:p>
            <a:pPr eaLnBrk="1" hangingPunct="1">
              <a:defRPr/>
            </a:pPr>
            <a:r>
              <a:rPr lang="en-US" sz="4800" b="1">
                <a:effectLst>
                  <a:outerShdw blurRad="38100" dist="38100" dir="2700000" algn="tl">
                    <a:srgbClr val="FFFFFF"/>
                  </a:outerShdw>
                </a:effectLst>
                <a:latin typeface="Arial" charset="0"/>
                <a:cs typeface="+mj-cs"/>
              </a:rPr>
              <a:t>Gr 3 Science Challenge</a:t>
            </a:r>
            <a:r>
              <a:rPr lang="en-US">
                <a:latin typeface="Arial" charset="0"/>
                <a:cs typeface="+mj-cs"/>
              </a:rPr>
              <a:t>…</a:t>
            </a:r>
          </a:p>
        </p:txBody>
      </p:sp>
      <p:sp>
        <p:nvSpPr>
          <p:cNvPr id="49156" name="Rectangle 3"/>
          <p:cNvSpPr>
            <a:spLocks noGrp="1" noChangeArrowheads="1"/>
          </p:cNvSpPr>
          <p:nvPr>
            <p:ph type="body" idx="1"/>
          </p:nvPr>
        </p:nvSpPr>
        <p:spPr/>
        <p:txBody>
          <a:bodyPr/>
          <a:lstStyle/>
          <a:p>
            <a:pPr eaLnBrk="1" hangingPunct="1">
              <a:lnSpc>
                <a:spcPct val="90000"/>
              </a:lnSpc>
              <a:buFontTx/>
              <a:buNone/>
            </a:pPr>
            <a:r>
              <a:rPr lang="en-US" sz="2400">
                <a:latin typeface="Times New Roman" charset="0"/>
              </a:rPr>
              <a:t>How do you feel being a scientist?</a:t>
            </a:r>
          </a:p>
          <a:p>
            <a:pPr eaLnBrk="1" hangingPunct="1">
              <a:lnSpc>
                <a:spcPct val="90000"/>
              </a:lnSpc>
            </a:pPr>
            <a:r>
              <a:rPr lang="en-US" sz="2400" i="1">
                <a:solidFill>
                  <a:srgbClr val="FF0000"/>
                </a:solidFill>
                <a:latin typeface="Times New Roman" charset="0"/>
              </a:rPr>
              <a:t>I feel like a scientist and fun</a:t>
            </a:r>
          </a:p>
          <a:p>
            <a:pPr eaLnBrk="1" hangingPunct="1">
              <a:lnSpc>
                <a:spcPct val="90000"/>
              </a:lnSpc>
            </a:pPr>
            <a:r>
              <a:rPr lang="en-US" sz="2400" i="1">
                <a:solidFill>
                  <a:srgbClr val="0000FF"/>
                </a:solidFill>
                <a:latin typeface="Times New Roman" charset="0"/>
              </a:rPr>
              <a:t>I fell very, very, very smart</a:t>
            </a:r>
          </a:p>
          <a:p>
            <a:pPr eaLnBrk="1" hangingPunct="1">
              <a:lnSpc>
                <a:spcPct val="90000"/>
              </a:lnSpc>
            </a:pPr>
            <a:r>
              <a:rPr lang="en-US" sz="2400" i="1">
                <a:solidFill>
                  <a:srgbClr val="008000"/>
                </a:solidFill>
                <a:latin typeface="Times New Roman" charset="0"/>
              </a:rPr>
              <a:t>I feel helpful smart nice and very fun</a:t>
            </a:r>
          </a:p>
          <a:p>
            <a:pPr eaLnBrk="1" hangingPunct="1">
              <a:lnSpc>
                <a:spcPct val="90000"/>
              </a:lnSpc>
            </a:pPr>
            <a:r>
              <a:rPr lang="en-US" sz="2400" i="1">
                <a:solidFill>
                  <a:srgbClr val="0000FF"/>
                </a:solidFill>
                <a:latin typeface="Times New Roman" charset="0"/>
              </a:rPr>
              <a:t>I feel smart and like I can figer out anything</a:t>
            </a:r>
          </a:p>
          <a:p>
            <a:pPr eaLnBrk="1" hangingPunct="1">
              <a:lnSpc>
                <a:spcPct val="90000"/>
              </a:lnSpc>
            </a:pPr>
            <a:r>
              <a:rPr lang="en-US" sz="2400" i="1">
                <a:solidFill>
                  <a:srgbClr val="FF0000"/>
                </a:solidFill>
                <a:latin typeface="Times New Roman" charset="0"/>
              </a:rPr>
              <a:t>I feel happy cause I get to learn more interesting things and be more smarter.</a:t>
            </a:r>
            <a:endParaRPr lang="en-US" sz="2400" i="1">
              <a:solidFill>
                <a:srgbClr val="0000FF"/>
              </a:solidFill>
              <a:latin typeface="Times New Roman" charset="0"/>
            </a:endParaRPr>
          </a:p>
          <a:p>
            <a:pPr eaLnBrk="1" hangingPunct="1">
              <a:lnSpc>
                <a:spcPct val="90000"/>
              </a:lnSpc>
            </a:pPr>
            <a:r>
              <a:rPr lang="en-US" sz="2400" i="1">
                <a:solidFill>
                  <a:srgbClr val="0000FF"/>
                </a:solidFill>
                <a:latin typeface="Times New Roman" charset="0"/>
              </a:rPr>
              <a:t>Smart, helpful, learning more things and teaching others. It</a:t>
            </a:r>
            <a:r>
              <a:rPr lang="ja-JP" altLang="en-US" sz="2400" i="1">
                <a:solidFill>
                  <a:srgbClr val="0000FF"/>
                </a:solidFill>
                <a:latin typeface="Times New Roman" charset="0"/>
              </a:rPr>
              <a:t>’</a:t>
            </a:r>
            <a:r>
              <a:rPr lang="en-US" altLang="ja-JP" sz="2400" i="1">
                <a:solidFill>
                  <a:srgbClr val="0000FF"/>
                </a:solidFill>
                <a:latin typeface="Times New Roman" charset="0"/>
              </a:rPr>
              <a:t>s fun.</a:t>
            </a:r>
          </a:p>
          <a:p>
            <a:pPr eaLnBrk="1" hangingPunct="1">
              <a:lnSpc>
                <a:spcPct val="90000"/>
              </a:lnSpc>
            </a:pPr>
            <a:endParaRPr lang="en-US" sz="2400">
              <a:latin typeface="Arial" charset="0"/>
            </a:endParaRPr>
          </a:p>
        </p:txBody>
      </p:sp>
    </p:spTree>
    <p:extLst>
      <p:ext uri="{BB962C8B-B14F-4D97-AF65-F5344CB8AC3E}">
        <p14:creationId xmlns:p14="http://schemas.microsoft.com/office/powerpoint/2010/main" val="2497108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Sharon Jeroski, Horizon Research      sjeroski@shaw.ca</a:t>
            </a:r>
          </a:p>
        </p:txBody>
      </p:sp>
      <p:sp>
        <p:nvSpPr>
          <p:cNvPr id="51203" name="Rectangle 2"/>
          <p:cNvSpPr>
            <a:spLocks noGrp="1" noChangeArrowheads="1"/>
          </p:cNvSpPr>
          <p:nvPr>
            <p:ph type="title"/>
          </p:nvPr>
        </p:nvSpPr>
        <p:spPr>
          <a:xfrm>
            <a:off x="457200" y="274638"/>
            <a:ext cx="8229600" cy="1554162"/>
          </a:xfrm>
        </p:spPr>
        <p:txBody>
          <a:bodyPr/>
          <a:lstStyle/>
          <a:p>
            <a:pPr eaLnBrk="1" hangingPunct="1"/>
            <a:r>
              <a:rPr lang="en-US" sz="4000">
                <a:latin typeface="Arial" charset="0"/>
              </a:rPr>
              <a:t>Sample: Literature Conversations</a:t>
            </a:r>
            <a:br>
              <a:rPr lang="en-US" sz="4000">
                <a:latin typeface="Arial" charset="0"/>
              </a:rPr>
            </a:br>
            <a:r>
              <a:rPr lang="en-US" sz="2000">
                <a:latin typeface="Arial" charset="0"/>
              </a:rPr>
              <a:t>Courtesy Kathleen Gregory &lt;kathleengregory@shaw.ca&gt;</a:t>
            </a:r>
          </a:p>
        </p:txBody>
      </p:sp>
      <p:sp>
        <p:nvSpPr>
          <p:cNvPr id="51204" name="Rectangle 3"/>
          <p:cNvSpPr>
            <a:spLocks noGrp="1" noChangeArrowheads="1"/>
          </p:cNvSpPr>
          <p:nvPr>
            <p:ph type="body" idx="1"/>
          </p:nvPr>
        </p:nvSpPr>
        <p:spPr/>
        <p:txBody>
          <a:bodyPr/>
          <a:lstStyle/>
          <a:p>
            <a:pPr eaLnBrk="1" hangingPunct="1">
              <a:lnSpc>
                <a:spcPct val="80000"/>
              </a:lnSpc>
              <a:buFontTx/>
              <a:buNone/>
            </a:pPr>
            <a:r>
              <a:rPr lang="en-US" sz="2800">
                <a:latin typeface="Arial" charset="0"/>
              </a:rPr>
              <a:t>Criteria: the 4 B's</a:t>
            </a:r>
          </a:p>
          <a:p>
            <a:pPr eaLnBrk="1" hangingPunct="1">
              <a:lnSpc>
                <a:spcPct val="80000"/>
              </a:lnSpc>
            </a:pPr>
            <a:r>
              <a:rPr lang="en-US" sz="2800">
                <a:latin typeface="Arial" charset="0"/>
              </a:rPr>
              <a:t>Bring the book (and have read the part)</a:t>
            </a:r>
          </a:p>
          <a:p>
            <a:pPr eaLnBrk="1" hangingPunct="1">
              <a:lnSpc>
                <a:spcPct val="80000"/>
              </a:lnSpc>
            </a:pPr>
            <a:r>
              <a:rPr lang="en-US" sz="2800">
                <a:latin typeface="Arial" charset="0"/>
              </a:rPr>
              <a:t>Bring questions</a:t>
            </a:r>
          </a:p>
          <a:p>
            <a:pPr eaLnBrk="1" hangingPunct="1">
              <a:lnSpc>
                <a:spcPct val="80000"/>
              </a:lnSpc>
            </a:pPr>
            <a:r>
              <a:rPr lang="en-US" sz="2800">
                <a:latin typeface="Arial" charset="0"/>
              </a:rPr>
              <a:t>Bring notes and ideas</a:t>
            </a:r>
          </a:p>
          <a:p>
            <a:pPr eaLnBrk="1" hangingPunct="1">
              <a:lnSpc>
                <a:spcPct val="80000"/>
              </a:lnSpc>
            </a:pPr>
            <a:r>
              <a:rPr lang="en-US" sz="2800">
                <a:latin typeface="Arial" charset="0"/>
              </a:rPr>
              <a:t>Bring yourself (be part of conversation)</a:t>
            </a:r>
          </a:p>
          <a:p>
            <a:pPr lvl="1" eaLnBrk="1" hangingPunct="1">
              <a:lnSpc>
                <a:spcPct val="80000"/>
              </a:lnSpc>
              <a:buFontTx/>
              <a:buNone/>
            </a:pPr>
            <a:r>
              <a:rPr lang="en-US" sz="2400">
                <a:latin typeface="Arial" charset="0"/>
              </a:rPr>
              <a:t>- stay on topic</a:t>
            </a:r>
          </a:p>
          <a:p>
            <a:pPr lvl="1" eaLnBrk="1" hangingPunct="1">
              <a:lnSpc>
                <a:spcPct val="80000"/>
              </a:lnSpc>
              <a:buFontTx/>
              <a:buNone/>
            </a:pPr>
            <a:r>
              <a:rPr lang="en-US" sz="2400">
                <a:latin typeface="Arial" charset="0"/>
              </a:rPr>
              <a:t>- give opinions with support from book</a:t>
            </a:r>
          </a:p>
          <a:p>
            <a:pPr lvl="1" eaLnBrk="1" hangingPunct="1">
              <a:lnSpc>
                <a:spcPct val="80000"/>
              </a:lnSpc>
              <a:buFontTx/>
              <a:buNone/>
            </a:pPr>
            <a:r>
              <a:rPr lang="en-US" sz="2400">
                <a:latin typeface="Arial" charset="0"/>
              </a:rPr>
              <a:t>- ask questions</a:t>
            </a:r>
          </a:p>
          <a:p>
            <a:pPr lvl="1" eaLnBrk="1" hangingPunct="1">
              <a:lnSpc>
                <a:spcPct val="80000"/>
              </a:lnSpc>
              <a:buFontTx/>
              <a:buNone/>
            </a:pPr>
            <a:r>
              <a:rPr lang="en-US" sz="2400">
                <a:latin typeface="Arial" charset="0"/>
              </a:rPr>
              <a:t>- give responses to questions</a:t>
            </a:r>
          </a:p>
          <a:p>
            <a:pPr lvl="1" eaLnBrk="1" hangingPunct="1">
              <a:lnSpc>
                <a:spcPct val="80000"/>
              </a:lnSpc>
              <a:buFontTx/>
              <a:buNone/>
            </a:pPr>
            <a:r>
              <a:rPr lang="en-US" sz="2400">
                <a:latin typeface="Arial" charset="0"/>
              </a:rPr>
              <a:t>- be respectful</a:t>
            </a:r>
          </a:p>
          <a:p>
            <a:pPr eaLnBrk="1" hangingPunct="1">
              <a:lnSpc>
                <a:spcPct val="80000"/>
              </a:lnSpc>
              <a:buFontTx/>
              <a:buNone/>
            </a:pPr>
            <a:r>
              <a:rPr lang="en-US" sz="2800">
                <a:latin typeface="Arial" charset="0"/>
              </a:rPr>
              <a:t>Next time, I Plan to....</a:t>
            </a:r>
          </a:p>
        </p:txBody>
      </p:sp>
    </p:spTree>
    <p:extLst>
      <p:ext uri="{BB962C8B-B14F-4D97-AF65-F5344CB8AC3E}">
        <p14:creationId xmlns:p14="http://schemas.microsoft.com/office/powerpoint/2010/main" val="40686713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995362"/>
          </a:xfrm>
        </p:spPr>
        <p:txBody>
          <a:bodyPr/>
          <a:lstStyle/>
          <a:p>
            <a:r>
              <a:rPr lang="en-US" sz="3200" dirty="0" smtClean="0"/>
              <a:t>Some forms we can use for self-assessment ...</a:t>
            </a:r>
            <a:endParaRPr lang="en-US" sz="3200" dirty="0"/>
          </a:p>
        </p:txBody>
      </p:sp>
      <p:sp>
        <p:nvSpPr>
          <p:cNvPr id="3" name="Content Placeholder 2"/>
          <p:cNvSpPr>
            <a:spLocks noGrp="1"/>
          </p:cNvSpPr>
          <p:nvPr>
            <p:ph idx="1"/>
          </p:nvPr>
        </p:nvSpPr>
        <p:spPr>
          <a:xfrm>
            <a:off x="457200" y="1464733"/>
            <a:ext cx="7620000" cy="4936067"/>
          </a:xfrm>
        </p:spPr>
        <p:txBody>
          <a:bodyPr numCol="2">
            <a:normAutofit fontScale="77500" lnSpcReduction="20000"/>
          </a:bodyPr>
          <a:lstStyle/>
          <a:p>
            <a:r>
              <a:rPr lang="en-US" dirty="0" smtClean="0"/>
              <a:t>Photographs (incl selfies)</a:t>
            </a:r>
          </a:p>
          <a:p>
            <a:r>
              <a:rPr lang="en-US" dirty="0" smtClean="0"/>
              <a:t>Lists</a:t>
            </a:r>
          </a:p>
          <a:p>
            <a:r>
              <a:rPr lang="en-US" dirty="0" smtClean="0"/>
              <a:t>Stories</a:t>
            </a:r>
          </a:p>
          <a:p>
            <a:r>
              <a:rPr lang="en-US" dirty="0" smtClean="0"/>
              <a:t>Poems and acrostics</a:t>
            </a:r>
          </a:p>
          <a:p>
            <a:r>
              <a:rPr lang="en-US" dirty="0" smtClean="0"/>
              <a:t>Spoken reflections</a:t>
            </a:r>
          </a:p>
          <a:p>
            <a:r>
              <a:rPr lang="en-US" dirty="0" smtClean="0"/>
              <a:t>Illustrations</a:t>
            </a:r>
          </a:p>
          <a:p>
            <a:r>
              <a:rPr lang="en-US" dirty="0" smtClean="0"/>
              <a:t>Graphic stories (e.g., Comic Life)</a:t>
            </a:r>
          </a:p>
          <a:p>
            <a:r>
              <a:rPr lang="en-US" dirty="0" smtClean="0"/>
              <a:t>Symbols (personal)</a:t>
            </a:r>
          </a:p>
          <a:p>
            <a:r>
              <a:rPr lang="en-US" dirty="0" smtClean="0"/>
              <a:t>Equations (personal)</a:t>
            </a:r>
          </a:p>
          <a:p>
            <a:r>
              <a:rPr lang="en-US" dirty="0" smtClean="0"/>
              <a:t>Collages</a:t>
            </a:r>
          </a:p>
          <a:p>
            <a:r>
              <a:rPr lang="en-US" dirty="0" smtClean="0"/>
              <a:t>Videos (incl selfies)</a:t>
            </a:r>
          </a:p>
          <a:p>
            <a:r>
              <a:rPr lang="en-US" dirty="0" smtClean="0"/>
              <a:t>Body language</a:t>
            </a:r>
          </a:p>
          <a:p>
            <a:r>
              <a:rPr lang="en-US" dirty="0" smtClean="0"/>
              <a:t>Collections</a:t>
            </a:r>
          </a:p>
          <a:p>
            <a:r>
              <a:rPr lang="en-US" dirty="0" smtClean="0"/>
              <a:t>Questions</a:t>
            </a:r>
          </a:p>
          <a:p>
            <a:r>
              <a:rPr lang="en-US" dirty="0" smtClean="0"/>
              <a:t>“The story behind the ...”</a:t>
            </a:r>
          </a:p>
          <a:p>
            <a:r>
              <a:rPr lang="en-US" dirty="0" smtClean="0"/>
              <a:t>Dramatization</a:t>
            </a:r>
          </a:p>
          <a:p>
            <a:r>
              <a:rPr lang="en-US" dirty="0" smtClean="0"/>
              <a:t>“I can” statements</a:t>
            </a:r>
          </a:p>
          <a:p>
            <a:r>
              <a:rPr lang="en-US" dirty="0" smtClean="0"/>
              <a:t>Photos (and photo essays)</a:t>
            </a:r>
          </a:p>
          <a:p>
            <a:r>
              <a:rPr lang="en-US" dirty="0" smtClean="0"/>
              <a:t>Charts made from sorting</a:t>
            </a:r>
          </a:p>
          <a:p>
            <a:r>
              <a:rPr lang="en-US" dirty="0" smtClean="0"/>
              <a:t>Constructions</a:t>
            </a:r>
          </a:p>
          <a:p>
            <a:r>
              <a:rPr lang="en-US" dirty="0" smtClean="0"/>
              <a:t>Found poem</a:t>
            </a:r>
          </a:p>
          <a:p>
            <a:r>
              <a:rPr lang="en-US" dirty="0" smtClean="0"/>
              <a:t>Word cloud</a:t>
            </a:r>
          </a:p>
          <a:p>
            <a:r>
              <a:rPr lang="en-US" dirty="0" smtClean="0"/>
              <a:t>Advertisement/commercial</a:t>
            </a:r>
          </a:p>
          <a:p>
            <a:r>
              <a:rPr lang="en-US" dirty="0" smtClean="0"/>
              <a:t>Reference letter or bio</a:t>
            </a:r>
          </a:p>
          <a:p>
            <a:r>
              <a:rPr lang="en-US" dirty="0" smtClean="0"/>
              <a:t>Interview (written or oral)</a:t>
            </a:r>
          </a:p>
          <a:p>
            <a:r>
              <a:rPr lang="en-US" dirty="0" smtClean="0"/>
              <a:t>Mind map</a:t>
            </a:r>
          </a:p>
          <a:p>
            <a:r>
              <a:rPr lang="en-US" dirty="0" smtClean="0"/>
              <a:t>Other graphic organizers (e.g., Frayer Model; Story Map)</a:t>
            </a:r>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Footer Placeholder 3"/>
          <p:cNvSpPr>
            <a:spLocks noGrp="1"/>
          </p:cNvSpPr>
          <p:nvPr>
            <p:ph type="ftr" sz="quarter" idx="11"/>
          </p:nvPr>
        </p:nvSpPr>
        <p:spPr/>
        <p:txBody>
          <a:bodyPr/>
          <a:lstStyle/>
          <a:p>
            <a:r>
              <a:rPr lang="en-US" dirty="0" smtClean="0"/>
              <a:t>sjeroski@shaw.ca</a:t>
            </a:r>
            <a:endParaRPr lang="en-US" dirty="0"/>
          </a:p>
        </p:txBody>
      </p:sp>
    </p:spTree>
    <p:extLst>
      <p:ext uri="{BB962C8B-B14F-4D97-AF65-F5344CB8AC3E}">
        <p14:creationId xmlns:p14="http://schemas.microsoft.com/office/powerpoint/2010/main" val="13304600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Sharon Jeroski, Horizon Research      sjeroski@shaw.ca</a:t>
            </a:r>
          </a:p>
        </p:txBody>
      </p:sp>
      <p:sp>
        <p:nvSpPr>
          <p:cNvPr id="102402" name="Rectangle 2"/>
          <p:cNvSpPr>
            <a:spLocks noGrp="1" noChangeArrowheads="1"/>
          </p:cNvSpPr>
          <p:nvPr>
            <p:ph type="title"/>
          </p:nvPr>
        </p:nvSpPr>
        <p:spPr/>
        <p:txBody>
          <a:bodyPr/>
          <a:lstStyle/>
          <a:p>
            <a:pPr eaLnBrk="1" hangingPunct="1">
              <a:defRPr/>
            </a:pPr>
            <a:r>
              <a:rPr lang="en-US" sz="3800" b="1">
                <a:effectLst>
                  <a:outerShdw blurRad="38100" dist="38100" dir="2700000" algn="tl">
                    <a:srgbClr val="DDDDDD"/>
                  </a:outerShdw>
                </a:effectLst>
                <a:latin typeface="Arial" charset="0"/>
                <a:cs typeface="+mj-cs"/>
              </a:rPr>
              <a:t>Place in the learning cycle: During</a:t>
            </a:r>
          </a:p>
        </p:txBody>
      </p:sp>
      <p:sp>
        <p:nvSpPr>
          <p:cNvPr id="53251" name="Rectangle 3"/>
          <p:cNvSpPr>
            <a:spLocks noGrp="1" noChangeArrowheads="1"/>
          </p:cNvSpPr>
          <p:nvPr>
            <p:ph type="body" idx="1"/>
          </p:nvPr>
        </p:nvSpPr>
        <p:spPr>
          <a:xfrm>
            <a:off x="457200" y="1524000"/>
            <a:ext cx="7924800" cy="4572000"/>
          </a:xfrm>
        </p:spPr>
        <p:txBody>
          <a:bodyPr/>
          <a:lstStyle/>
          <a:p>
            <a:pPr lvl="1" eaLnBrk="1" hangingPunct="1"/>
            <a:r>
              <a:rPr lang="en-US" sz="3200" dirty="0">
                <a:latin typeface="Arial" charset="0"/>
              </a:rPr>
              <a:t>What can we see in your learning?</a:t>
            </a:r>
          </a:p>
          <a:p>
            <a:pPr lvl="1" eaLnBrk="1" hangingPunct="1"/>
            <a:r>
              <a:rPr lang="en-US" sz="3200" dirty="0">
                <a:latin typeface="Arial" charset="0"/>
              </a:rPr>
              <a:t>What should I notice?</a:t>
            </a:r>
          </a:p>
          <a:p>
            <a:pPr lvl="1" eaLnBrk="1" hangingPunct="1"/>
            <a:r>
              <a:rPr lang="en-US" sz="3200" dirty="0">
                <a:latin typeface="Arial" charset="0"/>
              </a:rPr>
              <a:t>What is working best for you?</a:t>
            </a:r>
          </a:p>
          <a:p>
            <a:pPr lvl="1" eaLnBrk="1" hangingPunct="1"/>
            <a:r>
              <a:rPr lang="en-US" sz="3200" dirty="0">
                <a:latin typeface="Arial" charset="0"/>
              </a:rPr>
              <a:t>What would you like to improve?</a:t>
            </a:r>
          </a:p>
          <a:p>
            <a:pPr lvl="1" eaLnBrk="1" hangingPunct="1"/>
            <a:r>
              <a:rPr lang="en-US" sz="3200" dirty="0">
                <a:latin typeface="Arial" charset="0"/>
              </a:rPr>
              <a:t>How can someone help you? </a:t>
            </a:r>
          </a:p>
          <a:p>
            <a:pPr lvl="1" eaLnBrk="1" hangingPunct="1"/>
            <a:r>
              <a:rPr lang="en-US" sz="3200" dirty="0">
                <a:latin typeface="Arial" charset="0"/>
              </a:rPr>
              <a:t>How could you help others?</a:t>
            </a:r>
          </a:p>
          <a:p>
            <a:pPr lvl="1" eaLnBrk="1" hangingPunct="1"/>
            <a:endParaRPr lang="en-US" sz="3200" dirty="0">
              <a:latin typeface="Arial" charset="0"/>
            </a:endParaRPr>
          </a:p>
        </p:txBody>
      </p:sp>
    </p:spTree>
    <p:extLst>
      <p:ext uri="{BB962C8B-B14F-4D97-AF65-F5344CB8AC3E}">
        <p14:creationId xmlns:p14="http://schemas.microsoft.com/office/powerpoint/2010/main" val="4302137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Sharon Jeroski, Horizon Research      sjeroski@shaw.ca</a:t>
            </a:r>
          </a:p>
        </p:txBody>
      </p:sp>
      <p:sp>
        <p:nvSpPr>
          <p:cNvPr id="188418" name="Rectangle 2"/>
          <p:cNvSpPr>
            <a:spLocks noGrp="1" noChangeArrowheads="1"/>
          </p:cNvSpPr>
          <p:nvPr>
            <p:ph type="title"/>
          </p:nvPr>
        </p:nvSpPr>
        <p:spPr/>
        <p:txBody>
          <a:bodyPr/>
          <a:lstStyle/>
          <a:p>
            <a:pPr eaLnBrk="1" hangingPunct="1">
              <a:defRPr/>
            </a:pPr>
            <a:r>
              <a:rPr lang="en-US" b="1">
                <a:effectLst>
                  <a:outerShdw blurRad="38100" dist="38100" dir="2700000" algn="tl">
                    <a:srgbClr val="FFFFFF"/>
                  </a:outerShdw>
                </a:effectLst>
                <a:latin typeface="Arial" charset="0"/>
                <a:cs typeface="+mj-cs"/>
              </a:rPr>
              <a:t>Examples: Reading</a:t>
            </a:r>
          </a:p>
        </p:txBody>
      </p:sp>
      <p:sp>
        <p:nvSpPr>
          <p:cNvPr id="55300" name="Rectangle 3"/>
          <p:cNvSpPr>
            <a:spLocks noGrp="1" noChangeArrowheads="1"/>
          </p:cNvSpPr>
          <p:nvPr>
            <p:ph type="body" idx="1"/>
          </p:nvPr>
        </p:nvSpPr>
        <p:spPr>
          <a:xfrm>
            <a:off x="457200" y="1524000"/>
            <a:ext cx="8229600" cy="4602163"/>
          </a:xfrm>
        </p:spPr>
        <p:txBody>
          <a:bodyPr/>
          <a:lstStyle/>
          <a:p>
            <a:pPr eaLnBrk="1" hangingPunct="1">
              <a:buFontTx/>
              <a:buNone/>
            </a:pPr>
            <a:r>
              <a:rPr lang="en-US" sz="2400">
                <a:latin typeface="Arial" charset="0"/>
              </a:rPr>
              <a:t>Write about how the story map helped you understand the story. </a:t>
            </a:r>
          </a:p>
          <a:p>
            <a:pPr eaLnBrk="1" hangingPunct="1"/>
            <a:r>
              <a:rPr lang="ja-JP" altLang="en-US" sz="2000" i="1">
                <a:latin typeface="Arial" charset="0"/>
              </a:rPr>
              <a:t>“</a:t>
            </a:r>
            <a:r>
              <a:rPr lang="en-US" altLang="ja-JP" sz="2000" i="1">
                <a:latin typeface="Arial" charset="0"/>
              </a:rPr>
              <a:t>The story map helped me understand because it made me think of the details in the story.</a:t>
            </a:r>
            <a:r>
              <a:rPr lang="ja-JP" altLang="en-US" sz="2000" i="1">
                <a:latin typeface="Arial" charset="0"/>
              </a:rPr>
              <a:t>”</a:t>
            </a:r>
            <a:r>
              <a:rPr lang="en-US" altLang="ja-JP" sz="2000" i="1">
                <a:latin typeface="Arial" charset="0"/>
              </a:rPr>
              <a:t> (gr. 4)</a:t>
            </a:r>
          </a:p>
          <a:p>
            <a:pPr eaLnBrk="1" hangingPunct="1"/>
            <a:r>
              <a:rPr lang="en-US" sz="2000" i="1">
                <a:latin typeface="Arial" charset="0"/>
              </a:rPr>
              <a:t> </a:t>
            </a:r>
            <a:r>
              <a:rPr lang="ja-JP" altLang="en-US" sz="2000" i="1">
                <a:latin typeface="Arial" charset="0"/>
              </a:rPr>
              <a:t>“</a:t>
            </a:r>
            <a:r>
              <a:rPr lang="en-US" altLang="ja-JP" sz="2000" i="1">
                <a:latin typeface="Arial" charset="0"/>
              </a:rPr>
              <a:t>The story map helped me because it is sorted with subjects, so it was easier for me to understand the story and that you can write the beginning, middle, and the end.</a:t>
            </a:r>
            <a:r>
              <a:rPr lang="ja-JP" altLang="en-US" sz="2000" i="1">
                <a:latin typeface="Arial" charset="0"/>
              </a:rPr>
              <a:t>”</a:t>
            </a:r>
            <a:endParaRPr lang="en-US" altLang="ja-JP" sz="2000" i="1">
              <a:latin typeface="Arial" charset="0"/>
            </a:endParaRPr>
          </a:p>
          <a:p>
            <a:pPr eaLnBrk="1" hangingPunct="1"/>
            <a:r>
              <a:rPr lang="ja-JP" altLang="en-US" sz="2000" i="1">
                <a:latin typeface="Arial" charset="0"/>
              </a:rPr>
              <a:t>“</a:t>
            </a:r>
            <a:r>
              <a:rPr lang="en-US" altLang="ja-JP" sz="2000" i="1">
                <a:latin typeface="Arial" charset="0"/>
              </a:rPr>
              <a:t>Doing the story map made me understand the story clearly because we had to look in the book for the details. When I read the story I had never thought about the setting.</a:t>
            </a:r>
            <a:r>
              <a:rPr lang="ja-JP" altLang="en-US" sz="2000" i="1">
                <a:latin typeface="Arial" charset="0"/>
              </a:rPr>
              <a:t>”</a:t>
            </a:r>
            <a:r>
              <a:rPr lang="en-US" altLang="ja-JP" sz="2000">
                <a:latin typeface="Arial" charset="0"/>
              </a:rPr>
              <a:t> (gr. 5)</a:t>
            </a:r>
          </a:p>
          <a:p>
            <a:pPr eaLnBrk="1" hangingPunct="1">
              <a:spcBef>
                <a:spcPct val="0"/>
              </a:spcBef>
            </a:pPr>
            <a:r>
              <a:rPr lang="ja-JP" altLang="en-US" sz="2000" i="1">
                <a:latin typeface="Arial" charset="0"/>
              </a:rPr>
              <a:t>“</a:t>
            </a:r>
            <a:r>
              <a:rPr lang="en-US" altLang="ja-JP" sz="2000" i="1">
                <a:latin typeface="Arial" charset="0"/>
              </a:rPr>
              <a:t>I think it helped me by leaving out the not </a:t>
            </a:r>
          </a:p>
          <a:p>
            <a:pPr eaLnBrk="1" hangingPunct="1">
              <a:spcBef>
                <a:spcPct val="0"/>
              </a:spcBef>
              <a:buFontTx/>
              <a:buNone/>
            </a:pPr>
            <a:r>
              <a:rPr lang="en-US" sz="2000" i="1">
                <a:latin typeface="Arial" charset="0"/>
              </a:rPr>
              <a:t>	important part and help me understand the</a:t>
            </a:r>
          </a:p>
          <a:p>
            <a:pPr eaLnBrk="1" hangingPunct="1">
              <a:spcBef>
                <a:spcPct val="0"/>
              </a:spcBef>
              <a:buFontTx/>
              <a:buNone/>
            </a:pPr>
            <a:r>
              <a:rPr lang="en-US" sz="2000" i="1">
                <a:latin typeface="Arial" charset="0"/>
              </a:rPr>
              <a:t>	important part.</a:t>
            </a:r>
            <a:r>
              <a:rPr lang="ja-JP" altLang="en-US" sz="2000" i="1">
                <a:latin typeface="Arial" charset="0"/>
              </a:rPr>
              <a:t>”</a:t>
            </a:r>
            <a:r>
              <a:rPr lang="en-US" altLang="ja-JP" sz="2000">
                <a:latin typeface="Arial" charset="0"/>
              </a:rPr>
              <a:t> (gr. 6 ELL) </a:t>
            </a:r>
            <a:endParaRPr lang="en-US" sz="2000">
              <a:latin typeface="Arial" charset="0"/>
            </a:endParaRPr>
          </a:p>
        </p:txBody>
      </p:sp>
    </p:spTree>
    <p:extLst>
      <p:ext uri="{BB962C8B-B14F-4D97-AF65-F5344CB8AC3E}">
        <p14:creationId xmlns:p14="http://schemas.microsoft.com/office/powerpoint/2010/main" val="8916434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Sharon Jeroski, Horizon Research      sjeroski@shaw.ca</a:t>
            </a:r>
          </a:p>
        </p:txBody>
      </p:sp>
      <p:sp>
        <p:nvSpPr>
          <p:cNvPr id="189442" name="Rectangle 2"/>
          <p:cNvSpPr>
            <a:spLocks noGrp="1" noChangeArrowheads="1"/>
          </p:cNvSpPr>
          <p:nvPr>
            <p:ph type="title"/>
          </p:nvPr>
        </p:nvSpPr>
        <p:spPr/>
        <p:txBody>
          <a:bodyPr/>
          <a:lstStyle/>
          <a:p>
            <a:pPr eaLnBrk="1" hangingPunct="1">
              <a:defRPr/>
            </a:pPr>
            <a:r>
              <a:rPr lang="en-US" b="1">
                <a:effectLst>
                  <a:outerShdw blurRad="38100" dist="38100" dir="2700000" algn="tl">
                    <a:srgbClr val="FFFFFF"/>
                  </a:outerShdw>
                </a:effectLst>
                <a:latin typeface="Arial" charset="0"/>
                <a:cs typeface="+mj-cs"/>
              </a:rPr>
              <a:t>Examples: Reading</a:t>
            </a:r>
          </a:p>
        </p:txBody>
      </p:sp>
      <p:sp>
        <p:nvSpPr>
          <p:cNvPr id="57348" name="Rectangle 3"/>
          <p:cNvSpPr>
            <a:spLocks noGrp="1" noChangeArrowheads="1"/>
          </p:cNvSpPr>
          <p:nvPr>
            <p:ph type="body" idx="1"/>
          </p:nvPr>
        </p:nvSpPr>
        <p:spPr>
          <a:xfrm>
            <a:off x="457200" y="1524000"/>
            <a:ext cx="8229600" cy="4602163"/>
          </a:xfrm>
        </p:spPr>
        <p:txBody>
          <a:bodyPr/>
          <a:lstStyle/>
          <a:p>
            <a:pPr eaLnBrk="1" hangingPunct="1">
              <a:buFontTx/>
              <a:buNone/>
            </a:pPr>
            <a:r>
              <a:rPr lang="en-US" sz="2800">
                <a:latin typeface="Arial" charset="0"/>
              </a:rPr>
              <a:t>What would you like people to notice about your understanding of this story? </a:t>
            </a:r>
          </a:p>
          <a:p>
            <a:pPr eaLnBrk="1" hangingPunct="1"/>
            <a:r>
              <a:rPr lang="ja-JP" altLang="en-US" sz="2400" i="1">
                <a:latin typeface="Arial" charset="0"/>
              </a:rPr>
              <a:t>“</a:t>
            </a:r>
            <a:r>
              <a:rPr lang="en-US" altLang="ja-JP" sz="2400" i="1">
                <a:latin typeface="Arial" charset="0"/>
              </a:rPr>
              <a:t>I want people to know that I understand the story because I know what the little owlets are thinking because they can not speak so I show what they are thinking so whoever has never read this story will sort of have an idea of what this story is like. And I know a lot of people who like comics so they can read this.</a:t>
            </a:r>
            <a:r>
              <a:rPr lang="ja-JP" altLang="en-US" sz="2400" i="1">
                <a:latin typeface="Arial" charset="0"/>
              </a:rPr>
              <a:t>”</a:t>
            </a:r>
            <a:r>
              <a:rPr lang="en-US" altLang="ja-JP" sz="2400">
                <a:latin typeface="Arial" charset="0"/>
              </a:rPr>
              <a:t>  (gr. 5 after drawing cartoon panels)</a:t>
            </a:r>
          </a:p>
          <a:p>
            <a:pPr eaLnBrk="1" hangingPunct="1">
              <a:buFontTx/>
              <a:buNone/>
            </a:pPr>
            <a:r>
              <a:rPr lang="en-US" sz="2400" i="1">
                <a:latin typeface="Arial" charset="0"/>
              </a:rPr>
              <a:t> </a:t>
            </a:r>
            <a:r>
              <a:rPr lang="en-US" sz="2400">
                <a:latin typeface="Arial" charset="0"/>
              </a:rPr>
              <a:t> </a:t>
            </a:r>
          </a:p>
        </p:txBody>
      </p:sp>
    </p:spTree>
    <p:extLst>
      <p:ext uri="{BB962C8B-B14F-4D97-AF65-F5344CB8AC3E}">
        <p14:creationId xmlns:p14="http://schemas.microsoft.com/office/powerpoint/2010/main" val="18771823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Sharon Jeroski, Horizon Research      sjeroski@shaw.ca</a:t>
            </a:r>
          </a:p>
        </p:txBody>
      </p:sp>
      <p:sp>
        <p:nvSpPr>
          <p:cNvPr id="104450" name="Rectangle 2"/>
          <p:cNvSpPr>
            <a:spLocks noGrp="1" noChangeArrowheads="1"/>
          </p:cNvSpPr>
          <p:nvPr>
            <p:ph type="title"/>
          </p:nvPr>
        </p:nvSpPr>
        <p:spPr/>
        <p:txBody>
          <a:bodyPr/>
          <a:lstStyle/>
          <a:p>
            <a:pPr eaLnBrk="1" hangingPunct="1">
              <a:defRPr/>
            </a:pPr>
            <a:r>
              <a:rPr lang="en-US" sz="3800" b="1">
                <a:effectLst>
                  <a:outerShdw blurRad="38100" dist="38100" dir="2700000" algn="tl">
                    <a:srgbClr val="DDDDDD"/>
                  </a:outerShdw>
                </a:effectLst>
                <a:latin typeface="Arial" charset="0"/>
                <a:cs typeface="+mj-cs"/>
              </a:rPr>
              <a:t>Place in the learning cycle: After</a:t>
            </a:r>
          </a:p>
        </p:txBody>
      </p:sp>
      <p:sp>
        <p:nvSpPr>
          <p:cNvPr id="61443" name="Rectangle 3"/>
          <p:cNvSpPr>
            <a:spLocks noGrp="1" noChangeArrowheads="1"/>
          </p:cNvSpPr>
          <p:nvPr>
            <p:ph type="body" idx="1"/>
          </p:nvPr>
        </p:nvSpPr>
        <p:spPr>
          <a:xfrm>
            <a:off x="457200" y="1447800"/>
            <a:ext cx="7924800" cy="4648200"/>
          </a:xfrm>
        </p:spPr>
        <p:txBody>
          <a:bodyPr/>
          <a:lstStyle/>
          <a:p>
            <a:pPr eaLnBrk="1" hangingPunct="1"/>
            <a:r>
              <a:rPr lang="en-US" sz="2800">
                <a:latin typeface="Arial" charset="0"/>
              </a:rPr>
              <a:t>Focus still on improving learning, but becomes more summative</a:t>
            </a:r>
          </a:p>
          <a:p>
            <a:pPr eaLnBrk="1" hangingPunct="1"/>
            <a:r>
              <a:rPr lang="en-US" sz="2800">
                <a:latin typeface="Arial" charset="0"/>
              </a:rPr>
              <a:t>Often involves reviewing collections or demonstrations of learning:</a:t>
            </a:r>
          </a:p>
          <a:p>
            <a:pPr lvl="1" eaLnBrk="1" hangingPunct="1"/>
            <a:r>
              <a:rPr lang="en-US">
                <a:latin typeface="Arial" charset="0"/>
              </a:rPr>
              <a:t>Choose work that demonstrates something important about your learning (or that shows how you met your goal or the</a:t>
            </a:r>
          </a:p>
          <a:p>
            <a:pPr lvl="1" eaLnBrk="1" hangingPunct="1">
              <a:spcBef>
                <a:spcPct val="0"/>
              </a:spcBef>
              <a:buFontTx/>
              <a:buNone/>
            </a:pPr>
            <a:r>
              <a:rPr lang="en-US">
                <a:latin typeface="Arial" charset="0"/>
              </a:rPr>
              <a:t>   objectives.) </a:t>
            </a:r>
          </a:p>
          <a:p>
            <a:pPr lvl="1" eaLnBrk="1" hangingPunct="1">
              <a:spcBef>
                <a:spcPct val="0"/>
              </a:spcBef>
              <a:buFontTx/>
              <a:buNone/>
            </a:pPr>
            <a:r>
              <a:rPr lang="en-US">
                <a:latin typeface="Arial" charset="0"/>
              </a:rPr>
              <a:t>   Explain your choice.</a:t>
            </a:r>
          </a:p>
        </p:txBody>
      </p:sp>
    </p:spTree>
    <p:extLst>
      <p:ext uri="{BB962C8B-B14F-4D97-AF65-F5344CB8AC3E}">
        <p14:creationId xmlns:p14="http://schemas.microsoft.com/office/powerpoint/2010/main" val="16850930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Sharon Jeroski, Horizon Research      sjeroski@shaw.ca</a:t>
            </a:r>
          </a:p>
        </p:txBody>
      </p:sp>
      <p:sp>
        <p:nvSpPr>
          <p:cNvPr id="176130" name="Rectangle 2"/>
          <p:cNvSpPr>
            <a:spLocks noGrp="1" noChangeArrowheads="1"/>
          </p:cNvSpPr>
          <p:nvPr>
            <p:ph type="title"/>
          </p:nvPr>
        </p:nvSpPr>
        <p:spPr/>
        <p:txBody>
          <a:bodyPr/>
          <a:lstStyle/>
          <a:p>
            <a:pPr eaLnBrk="1" hangingPunct="1">
              <a:defRPr/>
            </a:pPr>
            <a:r>
              <a:rPr lang="en-US" b="1">
                <a:effectLst>
                  <a:outerShdw blurRad="38100" dist="38100" dir="2700000" algn="tl">
                    <a:srgbClr val="FFFFFF"/>
                  </a:outerShdw>
                </a:effectLst>
                <a:latin typeface="Arial" charset="0"/>
                <a:cs typeface="+mj-cs"/>
              </a:rPr>
              <a:t>Example: Math Journal</a:t>
            </a:r>
          </a:p>
        </p:txBody>
      </p:sp>
      <p:sp>
        <p:nvSpPr>
          <p:cNvPr id="63492" name="Rectangle 3"/>
          <p:cNvSpPr>
            <a:spLocks noGrp="1" noChangeArrowheads="1"/>
          </p:cNvSpPr>
          <p:nvPr>
            <p:ph type="body" idx="1"/>
          </p:nvPr>
        </p:nvSpPr>
        <p:spPr>
          <a:xfrm>
            <a:off x="457200" y="1600200"/>
            <a:ext cx="8153400" cy="4191000"/>
          </a:xfrm>
        </p:spPr>
        <p:txBody>
          <a:bodyPr/>
          <a:lstStyle/>
          <a:p>
            <a:pPr eaLnBrk="1" hangingPunct="1">
              <a:buFontTx/>
              <a:buNone/>
            </a:pPr>
            <a:r>
              <a:rPr lang="en-US" sz="2800">
                <a:latin typeface="Arial" charset="0"/>
              </a:rPr>
              <a:t>What I learned in math</a:t>
            </a:r>
          </a:p>
          <a:p>
            <a:pPr eaLnBrk="1" hangingPunct="1"/>
            <a:r>
              <a:rPr lang="ja-JP" altLang="en-US" sz="2800" i="1">
                <a:latin typeface="Arial" charset="0"/>
              </a:rPr>
              <a:t>“</a:t>
            </a:r>
            <a:r>
              <a:rPr lang="en-US" altLang="ja-JP" sz="2800" i="1">
                <a:latin typeface="Arial" charset="0"/>
              </a:rPr>
              <a:t>In math, I learned about graphs, broken line graphs and bar graphs. We also learned about coordinate, frequency tables and line plots. I had a fun time guessing what the coordinates would turn into. I had a hard time understanding sample questions and population questions,</a:t>
            </a:r>
          </a:p>
          <a:p>
            <a:pPr eaLnBrk="1" hangingPunct="1">
              <a:spcBef>
                <a:spcPct val="0"/>
              </a:spcBef>
              <a:buFontTx/>
              <a:buNone/>
            </a:pPr>
            <a:r>
              <a:rPr lang="en-US" sz="2800" i="1">
                <a:latin typeface="Arial" charset="0"/>
              </a:rPr>
              <a:t>   The most easiest thing was </a:t>
            </a:r>
          </a:p>
          <a:p>
            <a:pPr eaLnBrk="1" hangingPunct="1">
              <a:spcBef>
                <a:spcPct val="0"/>
              </a:spcBef>
              <a:buFontTx/>
              <a:buNone/>
            </a:pPr>
            <a:r>
              <a:rPr lang="en-US" sz="2800" i="1">
                <a:latin typeface="Arial" charset="0"/>
              </a:rPr>
              <a:t>	frequency tables &amp; line plots …</a:t>
            </a:r>
            <a:r>
              <a:rPr lang="ja-JP" altLang="en-US" sz="2800" i="1">
                <a:latin typeface="Arial" charset="0"/>
              </a:rPr>
              <a:t>”</a:t>
            </a:r>
            <a:endParaRPr lang="en-US" altLang="ja-JP" sz="2800" i="1">
              <a:latin typeface="Arial" charset="0"/>
            </a:endParaRPr>
          </a:p>
          <a:p>
            <a:pPr eaLnBrk="1" hangingPunct="1">
              <a:spcBef>
                <a:spcPct val="0"/>
              </a:spcBef>
              <a:buFontTx/>
              <a:buNone/>
            </a:pPr>
            <a:endParaRPr lang="en-US" sz="2800" i="1">
              <a:latin typeface="Arial" charset="0"/>
            </a:endParaRPr>
          </a:p>
        </p:txBody>
      </p:sp>
    </p:spTree>
    <p:extLst>
      <p:ext uri="{BB962C8B-B14F-4D97-AF65-F5344CB8AC3E}">
        <p14:creationId xmlns:p14="http://schemas.microsoft.com/office/powerpoint/2010/main" val="12553660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Sharon Jeroski, Horizon Research      sjeroski@shaw.ca</a:t>
            </a:r>
          </a:p>
        </p:txBody>
      </p:sp>
      <p:sp>
        <p:nvSpPr>
          <p:cNvPr id="177154" name="Rectangle 2"/>
          <p:cNvSpPr>
            <a:spLocks noGrp="1" noChangeArrowheads="1"/>
          </p:cNvSpPr>
          <p:nvPr>
            <p:ph type="title"/>
          </p:nvPr>
        </p:nvSpPr>
        <p:spPr/>
        <p:txBody>
          <a:bodyPr/>
          <a:lstStyle/>
          <a:p>
            <a:pPr eaLnBrk="1" hangingPunct="1">
              <a:defRPr/>
            </a:pPr>
            <a:r>
              <a:rPr lang="en-US" b="1">
                <a:effectLst>
                  <a:outerShdw blurRad="38100" dist="38100" dir="2700000" algn="tl">
                    <a:srgbClr val="FFFFFF"/>
                  </a:outerShdw>
                </a:effectLst>
                <a:latin typeface="Arial" charset="0"/>
                <a:cs typeface="+mj-cs"/>
              </a:rPr>
              <a:t>Example: Math Journal (1)</a:t>
            </a:r>
          </a:p>
        </p:txBody>
      </p:sp>
      <p:sp>
        <p:nvSpPr>
          <p:cNvPr id="65540" name="Rectangle 3"/>
          <p:cNvSpPr>
            <a:spLocks noGrp="1" noChangeArrowheads="1"/>
          </p:cNvSpPr>
          <p:nvPr>
            <p:ph type="body" idx="1"/>
          </p:nvPr>
        </p:nvSpPr>
        <p:spPr>
          <a:xfrm>
            <a:off x="457200" y="1600200"/>
            <a:ext cx="8153400" cy="4191000"/>
          </a:xfrm>
        </p:spPr>
        <p:txBody>
          <a:bodyPr/>
          <a:lstStyle/>
          <a:p>
            <a:pPr eaLnBrk="1" hangingPunct="1">
              <a:lnSpc>
                <a:spcPct val="80000"/>
              </a:lnSpc>
              <a:buFontTx/>
              <a:buNone/>
            </a:pPr>
            <a:r>
              <a:rPr lang="en-US" sz="2800" dirty="0">
                <a:latin typeface="Arial" charset="0"/>
              </a:rPr>
              <a:t>What I learned in math</a:t>
            </a:r>
          </a:p>
          <a:p>
            <a:pPr eaLnBrk="1" hangingPunct="1">
              <a:lnSpc>
                <a:spcPct val="80000"/>
              </a:lnSpc>
              <a:spcBef>
                <a:spcPct val="0"/>
              </a:spcBef>
            </a:pPr>
            <a:r>
              <a:rPr lang="ja-JP" altLang="en-US" sz="2800" i="1" dirty="0">
                <a:latin typeface="Arial" charset="0"/>
              </a:rPr>
              <a:t>“</a:t>
            </a:r>
            <a:r>
              <a:rPr lang="en-US" altLang="ja-JP" sz="2800" i="1" dirty="0">
                <a:latin typeface="Arial" charset="0"/>
              </a:rPr>
              <a:t>In math this year I have </a:t>
            </a:r>
            <a:r>
              <a:rPr lang="en-US" altLang="ja-JP" sz="2800" i="1" dirty="0" err="1">
                <a:latin typeface="Arial" charset="0"/>
              </a:rPr>
              <a:t>learnd</a:t>
            </a:r>
            <a:r>
              <a:rPr lang="en-US" altLang="ja-JP" sz="2800" i="1" dirty="0">
                <a:latin typeface="Arial" charset="0"/>
              </a:rPr>
              <a:t> about a hole tone of stuff I never knew. I learnt that the population is the age of the group you are surveying. I was really </a:t>
            </a:r>
            <a:r>
              <a:rPr lang="en-US" altLang="ja-JP" sz="2800" i="1" dirty="0" err="1">
                <a:latin typeface="Arial" charset="0"/>
              </a:rPr>
              <a:t>fascenated</a:t>
            </a:r>
            <a:r>
              <a:rPr lang="en-US" altLang="ja-JP" sz="2800" i="1" dirty="0">
                <a:latin typeface="Arial" charset="0"/>
              </a:rPr>
              <a:t> to learn how to find the rang of data and to find out what a scale is. I </a:t>
            </a:r>
            <a:r>
              <a:rPr lang="en-US" altLang="ja-JP" sz="2800" i="1" dirty="0" err="1">
                <a:latin typeface="Arial" charset="0"/>
              </a:rPr>
              <a:t>allso</a:t>
            </a:r>
            <a:r>
              <a:rPr lang="en-US" altLang="ja-JP" sz="2800" i="1" dirty="0">
                <a:latin typeface="Arial" charset="0"/>
              </a:rPr>
              <a:t> liked the fact that when you are doing a frequency table you can split the data in to more than 2 equal groups. I </a:t>
            </a:r>
          </a:p>
          <a:p>
            <a:pPr eaLnBrk="1" hangingPunct="1">
              <a:lnSpc>
                <a:spcPct val="80000"/>
              </a:lnSpc>
              <a:spcBef>
                <a:spcPct val="0"/>
              </a:spcBef>
              <a:buFontTx/>
              <a:buNone/>
            </a:pPr>
            <a:r>
              <a:rPr lang="en-US" sz="2800" i="1" dirty="0">
                <a:latin typeface="Arial" charset="0"/>
              </a:rPr>
              <a:t>	was </a:t>
            </a:r>
            <a:r>
              <a:rPr lang="en-US" sz="2800" i="1" dirty="0" err="1">
                <a:latin typeface="Arial" charset="0"/>
              </a:rPr>
              <a:t>fasenated</a:t>
            </a:r>
            <a:r>
              <a:rPr lang="en-US" sz="2800" i="1" dirty="0">
                <a:latin typeface="Arial" charset="0"/>
              </a:rPr>
              <a:t> with the fact that </a:t>
            </a:r>
          </a:p>
          <a:p>
            <a:pPr eaLnBrk="1" hangingPunct="1">
              <a:lnSpc>
                <a:spcPct val="80000"/>
              </a:lnSpc>
              <a:spcBef>
                <a:spcPct val="0"/>
              </a:spcBef>
              <a:buFontTx/>
              <a:buNone/>
            </a:pPr>
            <a:r>
              <a:rPr lang="en-US" sz="2800" i="1" dirty="0">
                <a:latin typeface="Arial" charset="0"/>
              </a:rPr>
              <a:t>	line plots and broken line graphs</a:t>
            </a:r>
          </a:p>
          <a:p>
            <a:pPr eaLnBrk="1" hangingPunct="1">
              <a:lnSpc>
                <a:spcPct val="80000"/>
              </a:lnSpc>
              <a:spcBef>
                <a:spcPct val="0"/>
              </a:spcBef>
              <a:buFontTx/>
              <a:buNone/>
            </a:pPr>
            <a:r>
              <a:rPr lang="en-US" sz="2800" i="1" dirty="0">
                <a:latin typeface="Arial" charset="0"/>
              </a:rPr>
              <a:t>	showed the exact amount of data. </a:t>
            </a:r>
          </a:p>
        </p:txBody>
      </p:sp>
    </p:spTree>
    <p:extLst>
      <p:ext uri="{BB962C8B-B14F-4D97-AF65-F5344CB8AC3E}">
        <p14:creationId xmlns:p14="http://schemas.microsoft.com/office/powerpoint/2010/main" val="24677376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Sharon Jeroski, Horizon Research      sjeroski@shaw.ca</a:t>
            </a:r>
          </a:p>
        </p:txBody>
      </p:sp>
      <p:sp>
        <p:nvSpPr>
          <p:cNvPr id="178178" name="Rectangle 2"/>
          <p:cNvSpPr>
            <a:spLocks noGrp="1" noChangeArrowheads="1"/>
          </p:cNvSpPr>
          <p:nvPr>
            <p:ph type="title"/>
          </p:nvPr>
        </p:nvSpPr>
        <p:spPr/>
        <p:txBody>
          <a:bodyPr/>
          <a:lstStyle/>
          <a:p>
            <a:pPr eaLnBrk="1" hangingPunct="1">
              <a:defRPr/>
            </a:pPr>
            <a:r>
              <a:rPr lang="en-US" b="1">
                <a:effectLst>
                  <a:outerShdw blurRad="38100" dist="38100" dir="2700000" algn="tl">
                    <a:srgbClr val="FFFFFF"/>
                  </a:outerShdw>
                </a:effectLst>
                <a:latin typeface="Arial" charset="0"/>
                <a:cs typeface="+mj-cs"/>
              </a:rPr>
              <a:t>Example: Math Journal (2)</a:t>
            </a:r>
          </a:p>
        </p:txBody>
      </p:sp>
      <p:sp>
        <p:nvSpPr>
          <p:cNvPr id="67588" name="Rectangle 3"/>
          <p:cNvSpPr>
            <a:spLocks noGrp="1" noChangeArrowheads="1"/>
          </p:cNvSpPr>
          <p:nvPr>
            <p:ph type="body" idx="1"/>
          </p:nvPr>
        </p:nvSpPr>
        <p:spPr>
          <a:xfrm>
            <a:off x="457200" y="1600200"/>
            <a:ext cx="8153400" cy="4191000"/>
          </a:xfrm>
        </p:spPr>
        <p:txBody>
          <a:bodyPr/>
          <a:lstStyle/>
          <a:p>
            <a:pPr eaLnBrk="1" hangingPunct="1">
              <a:lnSpc>
                <a:spcPct val="80000"/>
              </a:lnSpc>
              <a:buFontTx/>
              <a:buNone/>
            </a:pPr>
            <a:r>
              <a:rPr lang="en-US" sz="2800" i="1">
                <a:latin typeface="Arial" charset="0"/>
              </a:rPr>
              <a:t>I liked the fact that you can draw a picter by graphing couwordets. Whith the bare graph, I liked that you can draw one vertical or horizontal and you sould title everything with any tipe of interpreting data even a line plot. I also learnt that when drawing a frequency table you all ways need to make the colums all equal. I am looking forward to the test like the</a:t>
            </a:r>
          </a:p>
          <a:p>
            <a:pPr eaLnBrk="1" hangingPunct="1">
              <a:lnSpc>
                <a:spcPct val="80000"/>
              </a:lnSpc>
              <a:spcBef>
                <a:spcPct val="0"/>
              </a:spcBef>
              <a:buFontTx/>
              <a:buNone/>
            </a:pPr>
            <a:r>
              <a:rPr lang="en-US" sz="2800" i="1">
                <a:latin typeface="Arial" charset="0"/>
              </a:rPr>
              <a:t>	review we did today with are </a:t>
            </a:r>
          </a:p>
          <a:p>
            <a:pPr eaLnBrk="1" hangingPunct="1">
              <a:lnSpc>
                <a:spcPct val="80000"/>
              </a:lnSpc>
              <a:spcBef>
                <a:spcPct val="0"/>
              </a:spcBef>
              <a:buFontTx/>
              <a:buNone/>
            </a:pPr>
            <a:r>
              <a:rPr lang="en-US" sz="2800" i="1">
                <a:latin typeface="Arial" charset="0"/>
              </a:rPr>
              <a:t>	groups. I am looking forwart to </a:t>
            </a:r>
          </a:p>
          <a:p>
            <a:pPr eaLnBrk="1" hangingPunct="1">
              <a:lnSpc>
                <a:spcPct val="80000"/>
              </a:lnSpc>
              <a:spcBef>
                <a:spcPct val="0"/>
              </a:spcBef>
              <a:buFontTx/>
              <a:buNone/>
            </a:pPr>
            <a:r>
              <a:rPr lang="en-US" sz="2800" i="1">
                <a:latin typeface="Arial" charset="0"/>
              </a:rPr>
              <a:t>	yousing my nolige with my test.</a:t>
            </a:r>
            <a:r>
              <a:rPr lang="ja-JP" altLang="en-US" sz="2800" i="1">
                <a:latin typeface="Arial" charset="0"/>
              </a:rPr>
              <a:t>”</a:t>
            </a:r>
            <a:endParaRPr lang="en-US" sz="2800" i="1">
              <a:latin typeface="Arial" charset="0"/>
            </a:endParaRPr>
          </a:p>
        </p:txBody>
      </p:sp>
    </p:spTree>
    <p:extLst>
      <p:ext uri="{BB962C8B-B14F-4D97-AF65-F5344CB8AC3E}">
        <p14:creationId xmlns:p14="http://schemas.microsoft.com/office/powerpoint/2010/main" val="35838453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Sharon Jeroski, Horizon Research      sjeroski@shaw.ca</a:t>
            </a:r>
          </a:p>
        </p:txBody>
      </p:sp>
      <p:sp>
        <p:nvSpPr>
          <p:cNvPr id="179202" name="Rectangle 2"/>
          <p:cNvSpPr>
            <a:spLocks noGrp="1" noChangeArrowheads="1"/>
          </p:cNvSpPr>
          <p:nvPr>
            <p:ph type="title"/>
          </p:nvPr>
        </p:nvSpPr>
        <p:spPr/>
        <p:txBody>
          <a:bodyPr/>
          <a:lstStyle/>
          <a:p>
            <a:pPr eaLnBrk="1" hangingPunct="1">
              <a:defRPr/>
            </a:pPr>
            <a:r>
              <a:rPr lang="en-US" b="1">
                <a:effectLst>
                  <a:outerShdw blurRad="38100" dist="38100" dir="2700000" algn="tl">
                    <a:srgbClr val="FFFFFF"/>
                  </a:outerShdw>
                </a:effectLst>
                <a:latin typeface="Arial" charset="0"/>
                <a:cs typeface="+mj-cs"/>
              </a:rPr>
              <a:t>Example: Reviewing Progress</a:t>
            </a:r>
          </a:p>
        </p:txBody>
      </p:sp>
      <p:sp>
        <p:nvSpPr>
          <p:cNvPr id="69636" name="Rectangle 3"/>
          <p:cNvSpPr>
            <a:spLocks noGrp="1" noChangeArrowheads="1"/>
          </p:cNvSpPr>
          <p:nvPr>
            <p:ph type="body" idx="1"/>
          </p:nvPr>
        </p:nvSpPr>
        <p:spPr>
          <a:xfrm>
            <a:off x="457200" y="1600200"/>
            <a:ext cx="8153400" cy="4191000"/>
          </a:xfrm>
        </p:spPr>
        <p:txBody>
          <a:bodyPr/>
          <a:lstStyle/>
          <a:p>
            <a:pPr eaLnBrk="1" hangingPunct="1">
              <a:buFontTx/>
              <a:buNone/>
            </a:pPr>
            <a:r>
              <a:rPr lang="en-US" b="1" dirty="0">
                <a:solidFill>
                  <a:schemeClr val="accent2"/>
                </a:solidFill>
                <a:latin typeface="Arial" charset="0"/>
              </a:rPr>
              <a:t>Improvement</a:t>
            </a:r>
          </a:p>
          <a:p>
            <a:pPr eaLnBrk="1" hangingPunct="1"/>
            <a:r>
              <a:rPr lang="ja-JP" altLang="en-US" i="1" dirty="0">
                <a:latin typeface="Arial" charset="0"/>
              </a:rPr>
              <a:t>“</a:t>
            </a:r>
            <a:r>
              <a:rPr lang="en-US" altLang="ja-JP" i="1" dirty="0">
                <a:latin typeface="Arial" charset="0"/>
              </a:rPr>
              <a:t>This work shows </a:t>
            </a:r>
            <a:r>
              <a:rPr lang="en-US" altLang="ja-JP" i="1" dirty="0" smtClean="0">
                <a:latin typeface="Arial" charset="0"/>
              </a:rPr>
              <a:t>I’ve </a:t>
            </a:r>
            <a:r>
              <a:rPr lang="en-US" altLang="ja-JP" i="1" dirty="0">
                <a:latin typeface="Arial" charset="0"/>
              </a:rPr>
              <a:t>improved in making polygons. I used to no nothing about polygons but now I know polygons have to have straight lines.</a:t>
            </a:r>
            <a:r>
              <a:rPr lang="ja-JP" altLang="en-US" i="1" dirty="0">
                <a:latin typeface="Arial" charset="0"/>
              </a:rPr>
              <a:t>”</a:t>
            </a:r>
            <a:endParaRPr lang="en-US" i="1" dirty="0">
              <a:latin typeface="Arial" charset="0"/>
            </a:endParaRPr>
          </a:p>
        </p:txBody>
      </p:sp>
    </p:spTree>
    <p:extLst>
      <p:ext uri="{BB962C8B-B14F-4D97-AF65-F5344CB8AC3E}">
        <p14:creationId xmlns:p14="http://schemas.microsoft.com/office/powerpoint/2010/main" val="28284041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Sharon Jeroski, Horizon Research      sjeroski@shaw.ca</a:t>
            </a:r>
          </a:p>
        </p:txBody>
      </p:sp>
      <p:sp>
        <p:nvSpPr>
          <p:cNvPr id="180226" name="Rectangle 2"/>
          <p:cNvSpPr>
            <a:spLocks noGrp="1" noChangeArrowheads="1"/>
          </p:cNvSpPr>
          <p:nvPr>
            <p:ph type="title"/>
          </p:nvPr>
        </p:nvSpPr>
        <p:spPr/>
        <p:txBody>
          <a:bodyPr/>
          <a:lstStyle/>
          <a:p>
            <a:pPr eaLnBrk="1" hangingPunct="1">
              <a:defRPr/>
            </a:pPr>
            <a:r>
              <a:rPr lang="en-US" b="1">
                <a:effectLst>
                  <a:outerShdw blurRad="38100" dist="38100" dir="2700000" algn="tl">
                    <a:srgbClr val="FFFFFF"/>
                  </a:outerShdw>
                </a:effectLst>
                <a:latin typeface="Arial" charset="0"/>
                <a:cs typeface="+mj-cs"/>
              </a:rPr>
              <a:t>Example: Reviewing Progress</a:t>
            </a:r>
          </a:p>
        </p:txBody>
      </p:sp>
      <p:sp>
        <p:nvSpPr>
          <p:cNvPr id="71684" name="Rectangle 3"/>
          <p:cNvSpPr>
            <a:spLocks noGrp="1" noChangeArrowheads="1"/>
          </p:cNvSpPr>
          <p:nvPr>
            <p:ph type="body" idx="1"/>
          </p:nvPr>
        </p:nvSpPr>
        <p:spPr>
          <a:xfrm>
            <a:off x="457200" y="1600200"/>
            <a:ext cx="8153400" cy="4191000"/>
          </a:xfrm>
        </p:spPr>
        <p:txBody>
          <a:bodyPr/>
          <a:lstStyle/>
          <a:p>
            <a:pPr eaLnBrk="1" hangingPunct="1">
              <a:buFontTx/>
              <a:buNone/>
            </a:pPr>
            <a:r>
              <a:rPr lang="en-US" b="1">
                <a:solidFill>
                  <a:schemeClr val="accent2"/>
                </a:solidFill>
                <a:latin typeface="Arial" charset="0"/>
              </a:rPr>
              <a:t>Best partner work</a:t>
            </a:r>
          </a:p>
          <a:p>
            <a:pPr eaLnBrk="1" hangingPunct="1"/>
            <a:r>
              <a:rPr lang="ja-JP" altLang="en-US" i="1">
                <a:latin typeface="Arial" charset="0"/>
              </a:rPr>
              <a:t>“</a:t>
            </a:r>
            <a:r>
              <a:rPr lang="en-US" altLang="ja-JP" i="1">
                <a:latin typeface="Arial" charset="0"/>
              </a:rPr>
              <a:t>This is my best because I worked with my best friend and we helped each other but we gotta lot of questions right. We learned what we did wrong so we</a:t>
            </a:r>
            <a:r>
              <a:rPr lang="ja-JP" altLang="en-US" i="1">
                <a:latin typeface="Arial" charset="0"/>
              </a:rPr>
              <a:t>’</a:t>
            </a:r>
            <a:r>
              <a:rPr lang="en-US" altLang="ja-JP" i="1">
                <a:latin typeface="Arial" charset="0"/>
              </a:rPr>
              <a:t>d know what to do nextime.</a:t>
            </a:r>
            <a:r>
              <a:rPr lang="ja-JP" altLang="en-US" i="1">
                <a:latin typeface="Arial" charset="0"/>
              </a:rPr>
              <a:t>”</a:t>
            </a:r>
            <a:endParaRPr lang="en-US" i="1">
              <a:latin typeface="Arial" charset="0"/>
            </a:endParaRPr>
          </a:p>
        </p:txBody>
      </p:sp>
    </p:spTree>
    <p:extLst>
      <p:ext uri="{BB962C8B-B14F-4D97-AF65-F5344CB8AC3E}">
        <p14:creationId xmlns:p14="http://schemas.microsoft.com/office/powerpoint/2010/main" val="884854899"/>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Sharon Jeroski, Horizon Research      sjeroski@shaw.ca</a:t>
            </a:r>
          </a:p>
        </p:txBody>
      </p:sp>
      <p:sp>
        <p:nvSpPr>
          <p:cNvPr id="81922" name="Rectangle 2"/>
          <p:cNvSpPr>
            <a:spLocks noGrp="1" noChangeArrowheads="1"/>
          </p:cNvSpPr>
          <p:nvPr>
            <p:ph type="title"/>
          </p:nvPr>
        </p:nvSpPr>
        <p:spPr/>
        <p:txBody>
          <a:bodyPr/>
          <a:lstStyle/>
          <a:p>
            <a:pPr eaLnBrk="1" hangingPunct="1">
              <a:defRPr/>
            </a:pPr>
            <a:r>
              <a:rPr lang="en-US" sz="4000" dirty="0">
                <a:effectLst>
                  <a:outerShdw blurRad="38100" dist="38100" dir="2700000" algn="tl">
                    <a:srgbClr val="DDDDDD"/>
                  </a:outerShdw>
                </a:effectLst>
                <a:latin typeface="Arial" charset="0"/>
                <a:cs typeface="+mj-cs"/>
              </a:rPr>
              <a:t>Descriptive feedback and self-assessment</a:t>
            </a:r>
          </a:p>
        </p:txBody>
      </p:sp>
      <p:sp>
        <p:nvSpPr>
          <p:cNvPr id="124931" name="Rectangle 3"/>
          <p:cNvSpPr>
            <a:spLocks noGrp="1" noChangeArrowheads="1"/>
          </p:cNvSpPr>
          <p:nvPr>
            <p:ph type="body" idx="1"/>
          </p:nvPr>
        </p:nvSpPr>
        <p:spPr/>
        <p:txBody>
          <a:bodyPr/>
          <a:lstStyle/>
          <a:p>
            <a:pPr eaLnBrk="1" hangingPunct="1">
              <a:buFontTx/>
              <a:buNone/>
            </a:pPr>
            <a:r>
              <a:rPr lang="en-US" b="1">
                <a:solidFill>
                  <a:schemeClr val="accent2"/>
                </a:solidFill>
                <a:latin typeface="Arial" charset="0"/>
                <a:sym typeface="Myriad Apple Medium" charset="0"/>
              </a:rPr>
              <a:t>Descriptive feedback …</a:t>
            </a:r>
          </a:p>
          <a:p>
            <a:pPr eaLnBrk="1" hangingPunct="1"/>
            <a:r>
              <a:rPr lang="en-US">
                <a:latin typeface="Arial" charset="0"/>
                <a:sym typeface="Myriad Apple Text" charset="0"/>
              </a:rPr>
              <a:t>Clarifies objectives, intentions, criteria</a:t>
            </a:r>
          </a:p>
          <a:p>
            <a:pPr eaLnBrk="1" hangingPunct="1"/>
            <a:r>
              <a:rPr lang="en-US">
                <a:latin typeface="Arial" charset="0"/>
                <a:sym typeface="Myriad Apple Text" charset="0"/>
              </a:rPr>
              <a:t>Helps students decide what is important</a:t>
            </a:r>
          </a:p>
          <a:p>
            <a:pPr eaLnBrk="1" hangingPunct="1"/>
            <a:r>
              <a:rPr lang="en-US">
                <a:latin typeface="Arial" charset="0"/>
                <a:sym typeface="Myriad Apple Text" charset="0"/>
              </a:rPr>
              <a:t>Creates a </a:t>
            </a:r>
            <a:r>
              <a:rPr lang="ja-JP" altLang="en-US">
                <a:latin typeface="Arial" charset="0"/>
                <a:sym typeface="Myriad Apple Text" charset="0"/>
              </a:rPr>
              <a:t>“</a:t>
            </a:r>
            <a:r>
              <a:rPr lang="en-US" altLang="ja-JP">
                <a:latin typeface="Arial" charset="0"/>
                <a:sym typeface="Myriad Apple Text" charset="0"/>
              </a:rPr>
              <a:t>tape</a:t>
            </a:r>
            <a:r>
              <a:rPr lang="ja-JP" altLang="en-US">
                <a:latin typeface="Arial" charset="0"/>
                <a:sym typeface="Myriad Apple Text" charset="0"/>
              </a:rPr>
              <a:t>”</a:t>
            </a:r>
            <a:r>
              <a:rPr lang="en-US" altLang="ja-JP">
                <a:latin typeface="Arial" charset="0"/>
                <a:sym typeface="Myriad Apple Text" charset="0"/>
              </a:rPr>
              <a:t> that can be replayed</a:t>
            </a:r>
          </a:p>
          <a:p>
            <a:pPr eaLnBrk="1" hangingPunct="1"/>
            <a:r>
              <a:rPr lang="en-US">
                <a:latin typeface="Arial" charset="0"/>
                <a:sym typeface="Myriad Apple Text" charset="0"/>
              </a:rPr>
              <a:t>Shows that continuous assessment is part of learning</a:t>
            </a:r>
          </a:p>
          <a:p>
            <a:pPr eaLnBrk="1" hangingPunct="1">
              <a:spcBef>
                <a:spcPct val="0"/>
              </a:spcBef>
            </a:pPr>
            <a:r>
              <a:rPr lang="en-US">
                <a:latin typeface="Arial" charset="0"/>
                <a:sym typeface="Myriad Apple Text" charset="0"/>
              </a:rPr>
              <a:t>Develops language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Footer Placeholder 5"/>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Sharon Jeroski, Horizon Research      sjeroski@shaw.ca</a:t>
            </a:r>
          </a:p>
        </p:txBody>
      </p:sp>
      <p:sp>
        <p:nvSpPr>
          <p:cNvPr id="80898" name="Rectangle 2"/>
          <p:cNvSpPr>
            <a:spLocks noGrp="1" noChangeArrowheads="1"/>
          </p:cNvSpPr>
          <p:nvPr>
            <p:ph type="title"/>
          </p:nvPr>
        </p:nvSpPr>
        <p:spPr/>
        <p:txBody>
          <a:bodyPr/>
          <a:lstStyle/>
          <a:p>
            <a:pPr eaLnBrk="1" hangingPunct="1">
              <a:defRPr/>
            </a:pPr>
            <a:r>
              <a:rPr lang="en-US" b="1">
                <a:effectLst>
                  <a:outerShdw blurRad="38100" dist="38100" dir="2700000" algn="tl">
                    <a:srgbClr val="DDDDDD"/>
                  </a:outerShdw>
                </a:effectLst>
                <a:latin typeface="Arial" charset="0"/>
                <a:cs typeface="+mj-cs"/>
              </a:rPr>
              <a:t>Response mode</a:t>
            </a:r>
          </a:p>
        </p:txBody>
      </p:sp>
      <p:sp>
        <p:nvSpPr>
          <p:cNvPr id="88067" name="Rectangle 3"/>
          <p:cNvSpPr>
            <a:spLocks noGrp="1" noChangeArrowheads="1"/>
          </p:cNvSpPr>
          <p:nvPr>
            <p:ph type="body" sz="half" idx="1"/>
          </p:nvPr>
        </p:nvSpPr>
        <p:spPr/>
        <p:txBody>
          <a:bodyPr/>
          <a:lstStyle/>
          <a:p>
            <a:pPr eaLnBrk="1" hangingPunct="1">
              <a:buFontTx/>
              <a:buNone/>
            </a:pPr>
            <a:endParaRPr lang="en-US" sz="2800" b="1">
              <a:solidFill>
                <a:schemeClr val="accent2"/>
              </a:solidFill>
              <a:latin typeface="Arial" charset="0"/>
              <a:sym typeface="Myriad Apple Medium" charset="0"/>
            </a:endParaRPr>
          </a:p>
          <a:p>
            <a:pPr eaLnBrk="1" hangingPunct="1">
              <a:buFontTx/>
              <a:buNone/>
            </a:pPr>
            <a:endParaRPr lang="en-US" sz="2800" b="1">
              <a:solidFill>
                <a:schemeClr val="accent2"/>
              </a:solidFill>
              <a:latin typeface="Arial" charset="0"/>
              <a:sym typeface="Myriad Apple Medium" charset="0"/>
            </a:endParaRPr>
          </a:p>
          <a:p>
            <a:pPr eaLnBrk="1" hangingPunct="1">
              <a:buFontTx/>
              <a:buNone/>
            </a:pPr>
            <a:endParaRPr lang="en-US" sz="2800" b="1">
              <a:solidFill>
                <a:schemeClr val="accent2"/>
              </a:solidFill>
              <a:latin typeface="Arial" charset="0"/>
              <a:sym typeface="Myriad Apple Medium" charset="0"/>
            </a:endParaRPr>
          </a:p>
        </p:txBody>
      </p:sp>
      <p:graphicFrame>
        <p:nvGraphicFramePr>
          <p:cNvPr id="80912" name="Group 16"/>
          <p:cNvGraphicFramePr>
            <a:graphicFrameLocks noGrp="1"/>
          </p:cNvGraphicFramePr>
          <p:nvPr>
            <p:ph sz="half" idx="2"/>
            <p:extLst>
              <p:ext uri="{D42A27DB-BD31-4B8C-83A1-F6EECF244321}">
                <p14:modId xmlns:p14="http://schemas.microsoft.com/office/powerpoint/2010/main" val="148670400"/>
              </p:ext>
            </p:extLst>
          </p:nvPr>
        </p:nvGraphicFramePr>
        <p:xfrm>
          <a:off x="685800" y="1371600"/>
          <a:ext cx="6934200" cy="4525963"/>
        </p:xfrm>
        <a:graphic>
          <a:graphicData uri="http://schemas.openxmlformats.org/drawingml/2006/table">
            <a:tbl>
              <a:tblPr/>
              <a:tblGrid>
                <a:gridCol w="3361267"/>
                <a:gridCol w="3572933"/>
              </a:tblGrid>
              <a:tr h="22637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accent2"/>
                          </a:solidFill>
                          <a:effectLst/>
                          <a:latin typeface="Arial" charset="0"/>
                          <a:ea typeface="ＭＳ Ｐゴシック" charset="0"/>
                          <a:sym typeface="Myriad Apple Medium" charset="0"/>
                        </a:rPr>
                        <a:t>Oral</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600" b="0" i="0" u="none" strike="noStrike" cap="none" normalizeH="0" baseline="0">
                          <a:ln>
                            <a:noFill/>
                          </a:ln>
                          <a:solidFill>
                            <a:schemeClr val="tx1"/>
                          </a:solidFill>
                          <a:effectLst/>
                          <a:latin typeface="Arial" charset="0"/>
                          <a:ea typeface="ＭＳ Ｐゴシック" charset="0"/>
                        </a:rPr>
                        <a:t> interview partner</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600" b="0" i="0" u="none" strike="noStrike" cap="none" normalizeH="0" baseline="0">
                          <a:ln>
                            <a:noFill/>
                          </a:ln>
                          <a:solidFill>
                            <a:schemeClr val="tx1"/>
                          </a:solidFill>
                          <a:effectLst/>
                          <a:latin typeface="Arial" charset="0"/>
                          <a:ea typeface="ＭＳ Ｐゴシック" charset="0"/>
                        </a:rPr>
                        <a:t> conference</a:t>
                      </a:r>
                    </a:p>
                    <a:p>
                      <a:pPr marL="0" marR="0" lvl="0" indent="0" algn="l" defTabSz="914400" rtl="0" eaLnBrk="1" fontAlgn="base" latinLnBrk="0" hangingPunct="1">
                        <a:lnSpc>
                          <a:spcPct val="100000"/>
                        </a:lnSpc>
                        <a:spcBef>
                          <a:spcPct val="20000"/>
                        </a:spcBef>
                        <a:spcAft>
                          <a:spcPct val="0"/>
                        </a:spcAft>
                        <a:buClrTx/>
                        <a:buSzTx/>
                        <a:buFontTx/>
                        <a:buChar char="-"/>
                        <a:tabLst/>
                      </a:pPr>
                      <a:endParaRPr kumimoji="0" lang="en-US" sz="1600" b="0" i="0" u="none" strike="noStrike" cap="none" normalizeH="0" baseline="0">
                        <a:ln>
                          <a:noFill/>
                        </a:ln>
                        <a:solidFill>
                          <a:schemeClr val="tx1"/>
                        </a:solidFill>
                        <a:effectLst/>
                        <a:latin typeface="Arial" charset="0"/>
                        <a:ea typeface="ＭＳ Ｐゴシック"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accent2"/>
                          </a:solidFill>
                          <a:effectLst/>
                          <a:latin typeface="Arial" charset="0"/>
                          <a:ea typeface="ＭＳ Ｐゴシック" charset="0"/>
                          <a:sym typeface="Myriad Apple Medium" charset="0"/>
                        </a:rPr>
                        <a:t>Written</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400" b="0" i="0" u="none" strike="noStrike" cap="none" normalizeH="0" baseline="0">
                          <a:ln>
                            <a:noFill/>
                          </a:ln>
                          <a:solidFill>
                            <a:schemeClr val="tx1"/>
                          </a:solidFill>
                          <a:effectLst/>
                          <a:latin typeface="Arial" charset="0"/>
                          <a:ea typeface="ＭＳ Ｐゴシック" charset="0"/>
                        </a:rPr>
                        <a:t>Journal</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400" b="0" i="0" u="none" strike="noStrike" cap="none" normalizeH="0" baseline="0">
                          <a:ln>
                            <a:noFill/>
                          </a:ln>
                          <a:solidFill>
                            <a:schemeClr val="tx1"/>
                          </a:solidFill>
                          <a:effectLst/>
                          <a:latin typeface="Arial" charset="0"/>
                          <a:ea typeface="ＭＳ Ｐゴシック" charset="0"/>
                        </a:rPr>
                        <a:t>- post-it notes </a:t>
                      </a:r>
                      <a:r>
                        <a:rPr kumimoji="0" lang="ja-JP" altLang="en-US" sz="1400" b="0" i="0" u="none" strike="noStrike" cap="none" normalizeH="0" baseline="0">
                          <a:ln>
                            <a:noFill/>
                          </a:ln>
                          <a:solidFill>
                            <a:schemeClr val="tx1"/>
                          </a:solidFill>
                          <a:effectLst/>
                          <a:latin typeface="Arial" charset="0"/>
                          <a:ea typeface="ＭＳ Ｐゴシック" charset="0"/>
                        </a:rPr>
                        <a:t>“</a:t>
                      </a:r>
                      <a:r>
                        <a:rPr kumimoji="0" lang="en-US" sz="1400" b="0" i="0" u="none" strike="noStrike" cap="none" normalizeH="0" baseline="0">
                          <a:ln>
                            <a:noFill/>
                          </a:ln>
                          <a:solidFill>
                            <a:schemeClr val="tx1"/>
                          </a:solidFill>
                          <a:effectLst/>
                          <a:latin typeface="Arial" charset="0"/>
                          <a:ea typeface="ＭＳ Ｐゴシック" charset="0"/>
                        </a:rPr>
                        <a:t>Please notice</a:t>
                      </a:r>
                      <a:r>
                        <a:rPr kumimoji="0" lang="ja-JP" altLang="en-US" sz="1400" b="0" i="0" u="none" strike="noStrike" cap="none" normalizeH="0" baseline="0">
                          <a:ln>
                            <a:noFill/>
                          </a:ln>
                          <a:solidFill>
                            <a:schemeClr val="tx1"/>
                          </a:solidFill>
                          <a:effectLst/>
                          <a:latin typeface="Arial" charset="0"/>
                          <a:ea typeface="ＭＳ Ｐゴシック" charset="0"/>
                        </a:rPr>
                        <a:t>”</a:t>
                      </a:r>
                      <a:endParaRPr kumimoji="0" lang="en-US" sz="1400" b="0" i="0" u="none" strike="noStrike" cap="none" normalizeH="0" baseline="0">
                        <a:ln>
                          <a:noFill/>
                        </a:ln>
                        <a:solidFill>
                          <a:schemeClr val="tx1"/>
                        </a:solidFill>
                        <a:effectLst/>
                        <a:latin typeface="Arial"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62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accent2"/>
                          </a:solidFill>
                          <a:effectLst/>
                          <a:latin typeface="Arial" charset="0"/>
                          <a:ea typeface="ＭＳ Ｐゴシック" charset="0"/>
                          <a:sym typeface="Myriad Apple Medium" charset="0"/>
                        </a:rPr>
                        <a:t>Kinesthetic</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600" b="0" i="0" u="none" strike="noStrike" cap="none" normalizeH="0" baseline="0">
                          <a:ln>
                            <a:noFill/>
                          </a:ln>
                          <a:solidFill>
                            <a:schemeClr val="tx1"/>
                          </a:solidFill>
                          <a:effectLst/>
                          <a:latin typeface="Arial" charset="0"/>
                          <a:ea typeface="ＭＳ Ｐゴシック" charset="0"/>
                          <a:sym typeface="Myriad Apple Medium" charset="0"/>
                        </a:rPr>
                        <a:t>thumbs up/down</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600" b="0" i="0" u="none" strike="noStrike" cap="none" normalizeH="0" baseline="0">
                          <a:ln>
                            <a:noFill/>
                          </a:ln>
                          <a:solidFill>
                            <a:schemeClr val="tx1"/>
                          </a:solidFill>
                          <a:effectLst/>
                          <a:latin typeface="Arial" charset="0"/>
                          <a:ea typeface="ＭＳ Ｐゴシック" charset="0"/>
                          <a:sym typeface="Myriad Apple Medium" charset="0"/>
                        </a:rPr>
                        <a:t>4 corners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chemeClr val="accent2"/>
                        </a:solidFill>
                        <a:effectLst/>
                        <a:latin typeface="Arial" charset="0"/>
                        <a:ea typeface="ＭＳ Ｐゴシック" charset="0"/>
                        <a:sym typeface="Myriad Apple Medium"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accent2"/>
                          </a:solidFill>
                          <a:effectLst/>
                          <a:latin typeface="Arial" charset="0"/>
                          <a:ea typeface="ＭＳ Ｐゴシック" charset="0"/>
                          <a:sym typeface="Myriad Apple Medium" charset="0"/>
                        </a:rPr>
                        <a:t>Visual/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chemeClr val="accent2"/>
                          </a:solidFill>
                          <a:effectLst/>
                          <a:latin typeface="Arial" charset="0"/>
                          <a:ea typeface="ＭＳ Ｐゴシック" charset="0"/>
                          <a:sym typeface="Myriad Apple Medium" charset="0"/>
                        </a:rPr>
                        <a:t>Symbolic</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a:ln>
                            <a:noFill/>
                          </a:ln>
                          <a:solidFill>
                            <a:schemeClr val="tx1"/>
                          </a:solidFill>
                          <a:effectLst/>
                          <a:latin typeface="Arial" charset="0"/>
                          <a:ea typeface="ＭＳ Ｐゴシック" charset="0"/>
                          <a:sym typeface="Myriad Apple Medium" charset="0"/>
                        </a:rPr>
                        <a:t>thought bubble</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a:ln>
                            <a:noFill/>
                          </a:ln>
                          <a:solidFill>
                            <a:schemeClr val="tx1"/>
                          </a:solidFill>
                          <a:effectLst/>
                          <a:latin typeface="Arial" charset="0"/>
                          <a:ea typeface="ＭＳ Ｐゴシック" charset="0"/>
                          <a:sym typeface="Myriad Apple Medium" charset="0"/>
                        </a:rPr>
                        <a:t> choose/match a face (</a:t>
                      </a:r>
                      <a:r>
                        <a:rPr kumimoji="0" lang="ja-JP" altLang="en-US" sz="1600" b="0" i="0" u="none" strike="noStrike" cap="none" normalizeH="0" baseline="0" dirty="0">
                          <a:ln>
                            <a:noFill/>
                          </a:ln>
                          <a:solidFill>
                            <a:schemeClr val="tx1"/>
                          </a:solidFill>
                          <a:effectLst/>
                          <a:latin typeface="Arial" charset="0"/>
                          <a:ea typeface="ＭＳ Ｐゴシック" charset="0"/>
                          <a:sym typeface="Myriad Apple Medium" charset="0"/>
                        </a:rPr>
                        <a:t>“</a:t>
                      </a:r>
                      <a:r>
                        <a:rPr kumimoji="0" lang="en-US" sz="1600" b="0" i="0" u="none" strike="noStrike" cap="none" normalizeH="0" baseline="0" dirty="0">
                          <a:ln>
                            <a:noFill/>
                          </a:ln>
                          <a:solidFill>
                            <a:schemeClr val="tx1"/>
                          </a:solidFill>
                          <a:effectLst/>
                          <a:latin typeface="Arial" charset="0"/>
                          <a:ea typeface="ＭＳ Ｐゴシック" charset="0"/>
                          <a:sym typeface="Myriad Apple Medium" charset="0"/>
                        </a:rPr>
                        <a:t>I feel</a:t>
                      </a:r>
                      <a:r>
                        <a:rPr kumimoji="0" lang="ja-JP" altLang="en-US" sz="1600" b="0" i="0" u="none" strike="noStrike" cap="none" normalizeH="0" baseline="0" dirty="0" smtClean="0">
                          <a:ln>
                            <a:noFill/>
                          </a:ln>
                          <a:solidFill>
                            <a:schemeClr val="tx1"/>
                          </a:solidFill>
                          <a:effectLst/>
                          <a:latin typeface="Arial" charset="0"/>
                          <a:ea typeface="ＭＳ Ｐゴシック" charset="0"/>
                          <a:sym typeface="Myriad Apple Medium" charset="0"/>
                        </a:rPr>
                        <a:t>”</a:t>
                      </a:r>
                      <a:r>
                        <a:rPr kumimoji="0" lang="en-US" altLang="ja-JP" sz="1600" b="0" i="0" u="none" strike="noStrike" cap="none" normalizeH="0" baseline="0" dirty="0" smtClean="0">
                          <a:ln>
                            <a:noFill/>
                          </a:ln>
                          <a:solidFill>
                            <a:schemeClr val="tx1"/>
                          </a:solidFill>
                          <a:effectLst/>
                          <a:latin typeface="Arial" charset="0"/>
                          <a:ea typeface="ＭＳ Ｐゴシック" charset="0"/>
                          <a:sym typeface="Myriad Apple Medium" charset="0"/>
                        </a:rPr>
                        <a:t>)</a:t>
                      </a:r>
                      <a:endParaRPr kumimoji="0" lang="en-US" sz="1600" b="0" i="0" u="none" strike="noStrike" cap="none" normalizeH="0" baseline="0" dirty="0">
                        <a:ln>
                          <a:noFill/>
                        </a:ln>
                        <a:solidFill>
                          <a:schemeClr val="tx1"/>
                        </a:solidFill>
                        <a:effectLst/>
                        <a:latin typeface="Arial" charset="0"/>
                        <a:ea typeface="ＭＳ Ｐゴシック" charset="0"/>
                        <a:sym typeface="Myriad Apple Medium"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8869866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Sharon Jeroski, Horizon Research      sjeroski@shaw.ca</a:t>
            </a:r>
          </a:p>
        </p:txBody>
      </p:sp>
      <p:sp>
        <p:nvSpPr>
          <p:cNvPr id="150530" name="Rectangle 2"/>
          <p:cNvSpPr>
            <a:spLocks noGrp="1" noChangeArrowheads="1"/>
          </p:cNvSpPr>
          <p:nvPr>
            <p:ph type="title"/>
          </p:nvPr>
        </p:nvSpPr>
        <p:spPr/>
        <p:txBody>
          <a:bodyPr/>
          <a:lstStyle/>
          <a:p>
            <a:pPr eaLnBrk="1" hangingPunct="1">
              <a:defRPr/>
            </a:pPr>
            <a:r>
              <a:rPr lang="en-US" sz="4000" dirty="0">
                <a:solidFill>
                  <a:srgbClr val="675E47"/>
                </a:solidFill>
                <a:effectLst>
                  <a:outerShdw blurRad="38100" dist="38100" dir="2700000" algn="tl">
                    <a:srgbClr val="DDDDDD"/>
                  </a:outerShdw>
                </a:effectLst>
                <a:latin typeface="Arial" charset="0"/>
                <a:cs typeface="+mj-cs"/>
              </a:rPr>
              <a:t>Super Seven</a:t>
            </a:r>
          </a:p>
        </p:txBody>
      </p:sp>
      <p:sp>
        <p:nvSpPr>
          <p:cNvPr id="126979" name="Rectangle 3"/>
          <p:cNvSpPr>
            <a:spLocks noGrp="1" noChangeArrowheads="1"/>
          </p:cNvSpPr>
          <p:nvPr>
            <p:ph type="body" idx="1"/>
          </p:nvPr>
        </p:nvSpPr>
        <p:spPr>
          <a:xfrm>
            <a:off x="457200" y="1646238"/>
            <a:ext cx="8229600" cy="4525962"/>
          </a:xfrm>
        </p:spPr>
        <p:txBody>
          <a:bodyPr/>
          <a:lstStyle/>
          <a:p>
            <a:pPr eaLnBrk="1" hangingPunct="1"/>
            <a:r>
              <a:rPr lang="en-US" dirty="0">
                <a:latin typeface="Arial" charset="0"/>
                <a:sym typeface="Myriad Apple Text" charset="0"/>
              </a:rPr>
              <a:t>Focus on what students </a:t>
            </a:r>
            <a:r>
              <a:rPr lang="en-US" dirty="0" smtClean="0">
                <a:latin typeface="Arial" charset="0"/>
                <a:sym typeface="Myriad Apple Text" charset="0"/>
              </a:rPr>
              <a:t>are </a:t>
            </a:r>
            <a:r>
              <a:rPr lang="en-US" b="1" dirty="0" smtClean="0">
                <a:latin typeface="Arial" charset="0"/>
                <a:sym typeface="Myriad Apple Text" charset="0"/>
              </a:rPr>
              <a:t>learning</a:t>
            </a:r>
          </a:p>
          <a:p>
            <a:pPr eaLnBrk="1" hangingPunct="1"/>
            <a:r>
              <a:rPr lang="en-US" dirty="0" smtClean="0">
                <a:latin typeface="Arial" charset="0"/>
                <a:sym typeface="Myriad Apple Text" charset="0"/>
              </a:rPr>
              <a:t>Be relentlessly </a:t>
            </a:r>
            <a:r>
              <a:rPr lang="en-US" b="1" dirty="0" smtClean="0">
                <a:latin typeface="Arial" charset="0"/>
                <a:sym typeface="Myriad Apple Text" charset="0"/>
              </a:rPr>
              <a:t>strength-based</a:t>
            </a:r>
          </a:p>
          <a:p>
            <a:pPr eaLnBrk="1" hangingPunct="1"/>
            <a:r>
              <a:rPr lang="en-US" dirty="0" smtClean="0">
                <a:latin typeface="Arial" charset="0"/>
                <a:sym typeface="Myriad Apple Text" charset="0"/>
              </a:rPr>
              <a:t>Engage </a:t>
            </a:r>
            <a:r>
              <a:rPr lang="en-US" dirty="0">
                <a:latin typeface="Arial" charset="0"/>
                <a:sym typeface="Myriad Apple Text" charset="0"/>
              </a:rPr>
              <a:t>students in </a:t>
            </a:r>
            <a:r>
              <a:rPr lang="en-US" b="1" dirty="0">
                <a:latin typeface="Arial" charset="0"/>
                <a:sym typeface="Myriad Apple Text" charset="0"/>
              </a:rPr>
              <a:t>describing criteria</a:t>
            </a:r>
            <a:r>
              <a:rPr lang="en-US" dirty="0">
                <a:latin typeface="Arial" charset="0"/>
                <a:sym typeface="Myriad Apple Text" charset="0"/>
              </a:rPr>
              <a:t> (e.g., What will it look like? Sound like?</a:t>
            </a:r>
            <a:r>
              <a:rPr lang="en-US" dirty="0" smtClean="0">
                <a:latin typeface="Arial" charset="0"/>
                <a:sym typeface="Myriad Apple Text" charset="0"/>
              </a:rPr>
              <a:t>) in student-friendly language</a:t>
            </a:r>
            <a:endParaRPr lang="en-US" dirty="0">
              <a:latin typeface="Arial" charset="0"/>
              <a:sym typeface="Myriad Apple Text" charset="0"/>
            </a:endParaRPr>
          </a:p>
          <a:p>
            <a:pPr eaLnBrk="1" hangingPunct="1"/>
            <a:r>
              <a:rPr lang="en-US" dirty="0" smtClean="0">
                <a:latin typeface="Arial" charset="0"/>
                <a:sym typeface="Myriad Apple Text" charset="0"/>
              </a:rPr>
              <a:t>Offer </a:t>
            </a:r>
            <a:r>
              <a:rPr lang="en-US" b="1" dirty="0">
                <a:latin typeface="Arial" charset="0"/>
                <a:sym typeface="Myriad Apple Text" charset="0"/>
              </a:rPr>
              <a:t>choice</a:t>
            </a:r>
            <a:r>
              <a:rPr lang="en-US" dirty="0">
                <a:latin typeface="Arial" charset="0"/>
                <a:sym typeface="Myriad Apple Text" charset="0"/>
              </a:rPr>
              <a:t> in how students respond; find ways to include everyone</a:t>
            </a:r>
          </a:p>
          <a:p>
            <a:r>
              <a:rPr lang="en-US" b="1" dirty="0">
                <a:latin typeface="Arial" charset="0"/>
                <a:sym typeface="Myriad Apple Text" charset="0"/>
              </a:rPr>
              <a:t>Integrate</a:t>
            </a:r>
            <a:r>
              <a:rPr lang="en-US" dirty="0">
                <a:latin typeface="Arial" charset="0"/>
                <a:sym typeface="Myriad Apple Text" charset="0"/>
              </a:rPr>
              <a:t> not laminate – part of every lesson, but not always the same </a:t>
            </a:r>
          </a:p>
          <a:p>
            <a:r>
              <a:rPr lang="en-US" dirty="0">
                <a:latin typeface="Arial" charset="0"/>
                <a:sym typeface="Myriad Apple Text" charset="0"/>
              </a:rPr>
              <a:t>Be purposeful;</a:t>
            </a:r>
            <a:r>
              <a:rPr lang="en-US" b="1" dirty="0">
                <a:latin typeface="Arial" charset="0"/>
                <a:sym typeface="Myriad Apple Text" charset="0"/>
              </a:rPr>
              <a:t> use </a:t>
            </a:r>
            <a:r>
              <a:rPr lang="en-US" dirty="0">
                <a:latin typeface="Arial" charset="0"/>
                <a:sym typeface="Myriad Apple Text" charset="0"/>
              </a:rPr>
              <a:t>what you find </a:t>
            </a:r>
            <a:r>
              <a:rPr lang="en-US" dirty="0" smtClean="0">
                <a:latin typeface="Arial" charset="0"/>
                <a:sym typeface="Myriad Apple Text" charset="0"/>
              </a:rPr>
              <a:t>out and </a:t>
            </a:r>
          </a:p>
          <a:p>
            <a:pPr marL="114300" indent="0">
              <a:buNone/>
            </a:pPr>
            <a:r>
              <a:rPr lang="en-US" dirty="0" smtClean="0">
                <a:latin typeface="Arial" charset="0"/>
                <a:sym typeface="Myriad Apple Text" charset="0"/>
              </a:rPr>
              <a:t>help </a:t>
            </a:r>
            <a:r>
              <a:rPr lang="en-US" b="1" dirty="0">
                <a:latin typeface="Arial" charset="0"/>
                <a:sym typeface="Myriad Apple Text" charset="0"/>
              </a:rPr>
              <a:t>students</a:t>
            </a:r>
            <a:r>
              <a:rPr lang="en-US" dirty="0">
                <a:latin typeface="Arial" charset="0"/>
                <a:sym typeface="Myriad Apple Text" charset="0"/>
              </a:rPr>
              <a:t> </a:t>
            </a:r>
            <a:r>
              <a:rPr lang="en-US" b="1" dirty="0">
                <a:latin typeface="Arial" charset="0"/>
                <a:sym typeface="Myriad Apple Text" charset="0"/>
              </a:rPr>
              <a:t>use</a:t>
            </a:r>
            <a:r>
              <a:rPr lang="en-US" dirty="0">
                <a:latin typeface="Arial" charset="0"/>
                <a:sym typeface="Myriad Apple Text" charset="0"/>
              </a:rPr>
              <a:t> what they find out</a:t>
            </a:r>
          </a:p>
          <a:p>
            <a:r>
              <a:rPr lang="en-US" dirty="0">
                <a:latin typeface="Arial" charset="0"/>
                <a:sym typeface="Myriad Apple Text" charset="0"/>
              </a:rPr>
              <a:t>Be genuinely </a:t>
            </a:r>
            <a:r>
              <a:rPr lang="en-US" b="1" dirty="0">
                <a:latin typeface="Arial" charset="0"/>
                <a:sym typeface="Myriad Apple Text" charset="0"/>
              </a:rPr>
              <a:t>curious</a:t>
            </a:r>
            <a:r>
              <a:rPr lang="en-US" dirty="0">
                <a:latin typeface="Arial" charset="0"/>
                <a:sym typeface="Myriad Apple Text" charset="0"/>
              </a:rPr>
              <a:t>! </a:t>
            </a:r>
          </a:p>
          <a:p>
            <a:pPr eaLnBrk="1" hangingPunct="1"/>
            <a:endParaRPr lang="en-US" b="1" dirty="0">
              <a:latin typeface="Arial" charset="0"/>
              <a:sym typeface="Myriad Apple Text" charset="0"/>
            </a:endParaRPr>
          </a:p>
          <a:p>
            <a:pPr eaLnBrk="1" hangingPunct="1"/>
            <a:endParaRPr lang="en-US" dirty="0">
              <a:latin typeface="Arial" charset="0"/>
              <a:sym typeface="Myriad Apple Text" charset="0"/>
            </a:endParaRPr>
          </a:p>
          <a:p>
            <a:pPr eaLnBrk="1" hangingPunct="1"/>
            <a:endParaRPr lang="en-US" sz="4000" dirty="0">
              <a:latin typeface="Arial" charset="0"/>
              <a:sym typeface="Myriad Apple Text"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Sharon Jeroski, Horizon Research      sjeroski@shaw.ca</a:t>
            </a:r>
          </a:p>
        </p:txBody>
      </p:sp>
      <p:sp>
        <p:nvSpPr>
          <p:cNvPr id="106498" name="Rectangle 2"/>
          <p:cNvSpPr>
            <a:spLocks noGrp="1" noChangeArrowheads="1"/>
          </p:cNvSpPr>
          <p:nvPr>
            <p:ph type="title"/>
          </p:nvPr>
        </p:nvSpPr>
        <p:spPr/>
        <p:txBody>
          <a:bodyPr/>
          <a:lstStyle/>
          <a:p>
            <a:pPr eaLnBrk="1" hangingPunct="1">
              <a:defRPr/>
            </a:pPr>
            <a:r>
              <a:rPr lang="en-US" sz="3800" b="1">
                <a:effectLst>
                  <a:outerShdw blurRad="38100" dist="38100" dir="2700000" algn="tl">
                    <a:srgbClr val="DDDDDD"/>
                  </a:outerShdw>
                </a:effectLst>
                <a:latin typeface="Arial" charset="0"/>
                <a:cs typeface="+mj-cs"/>
              </a:rPr>
              <a:t>Place in the learning cycle: During</a:t>
            </a:r>
          </a:p>
        </p:txBody>
      </p:sp>
      <p:sp>
        <p:nvSpPr>
          <p:cNvPr id="40963" name="Rectangle 3"/>
          <p:cNvSpPr>
            <a:spLocks noGrp="1" noChangeArrowheads="1"/>
          </p:cNvSpPr>
          <p:nvPr>
            <p:ph type="body" idx="1"/>
          </p:nvPr>
        </p:nvSpPr>
        <p:spPr>
          <a:xfrm>
            <a:off x="457200" y="1371600"/>
            <a:ext cx="7924800" cy="4724400"/>
          </a:xfrm>
        </p:spPr>
        <p:txBody>
          <a:bodyPr/>
          <a:lstStyle/>
          <a:p>
            <a:pPr eaLnBrk="1" hangingPunct="1"/>
            <a:r>
              <a:rPr lang="en-US" sz="3600">
                <a:latin typeface="Arial" charset="0"/>
              </a:rPr>
              <a:t>Key aspect of assessment for learning</a:t>
            </a:r>
          </a:p>
          <a:p>
            <a:pPr eaLnBrk="1" hangingPunct="1"/>
            <a:r>
              <a:rPr lang="en-US" sz="3600">
                <a:latin typeface="Arial" charset="0"/>
              </a:rPr>
              <a:t>Part of all activities:</a:t>
            </a:r>
          </a:p>
          <a:p>
            <a:pPr lvl="1" eaLnBrk="1" hangingPunct="1"/>
            <a:r>
              <a:rPr lang="en-US" sz="3200">
                <a:latin typeface="Arial" charset="0"/>
              </a:rPr>
              <a:t>What are you learning?</a:t>
            </a:r>
          </a:p>
          <a:p>
            <a:pPr lvl="1" eaLnBrk="1" hangingPunct="1"/>
            <a:r>
              <a:rPr lang="en-US" sz="3200">
                <a:latin typeface="Arial" charset="0"/>
              </a:rPr>
              <a:t>How does that match the learning goals or objectives? (or criteria/samples)</a:t>
            </a:r>
          </a:p>
        </p:txBody>
      </p:sp>
    </p:spTree>
    <p:extLst>
      <p:ext uri="{BB962C8B-B14F-4D97-AF65-F5344CB8AC3E}">
        <p14:creationId xmlns:p14="http://schemas.microsoft.com/office/powerpoint/2010/main" val="38555523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Sharon Jeroski, Horizon Research      sjeroski@shaw.ca</a:t>
            </a:r>
          </a:p>
        </p:txBody>
      </p:sp>
      <p:sp>
        <p:nvSpPr>
          <p:cNvPr id="192514" name="Rectangle 2"/>
          <p:cNvSpPr>
            <a:spLocks noGrp="1" noChangeArrowheads="1"/>
          </p:cNvSpPr>
          <p:nvPr>
            <p:ph type="title"/>
          </p:nvPr>
        </p:nvSpPr>
        <p:spPr/>
        <p:txBody>
          <a:bodyPr/>
          <a:lstStyle/>
          <a:p>
            <a:pPr eaLnBrk="1" hangingPunct="1">
              <a:defRPr/>
            </a:pPr>
            <a:r>
              <a:rPr lang="en-US" b="1">
                <a:effectLst>
                  <a:outerShdw blurRad="38100" dist="38100" dir="2700000" algn="tl">
                    <a:srgbClr val="FFFFFF"/>
                  </a:outerShdw>
                </a:effectLst>
                <a:latin typeface="Arial" charset="0"/>
                <a:cs typeface="+mj-cs"/>
              </a:rPr>
              <a:t>Example: End of Year</a:t>
            </a:r>
          </a:p>
        </p:txBody>
      </p:sp>
      <p:sp>
        <p:nvSpPr>
          <p:cNvPr id="75780" name="Rectangle 3"/>
          <p:cNvSpPr>
            <a:spLocks noGrp="1" noChangeArrowheads="1"/>
          </p:cNvSpPr>
          <p:nvPr>
            <p:ph type="body" idx="1"/>
          </p:nvPr>
        </p:nvSpPr>
        <p:spPr>
          <a:xfrm>
            <a:off x="457200" y="1524000"/>
            <a:ext cx="8229600" cy="4602163"/>
          </a:xfrm>
        </p:spPr>
        <p:txBody>
          <a:bodyPr/>
          <a:lstStyle/>
          <a:p>
            <a:pPr eaLnBrk="1" hangingPunct="1">
              <a:lnSpc>
                <a:spcPct val="90000"/>
              </a:lnSpc>
              <a:buFontTx/>
              <a:buNone/>
            </a:pPr>
            <a:r>
              <a:rPr lang="en-GB" sz="2800">
                <a:latin typeface="Arial" charset="0"/>
              </a:rPr>
              <a:t>Dear Wireless Writing Project,</a:t>
            </a:r>
          </a:p>
          <a:p>
            <a:pPr eaLnBrk="1" hangingPunct="1">
              <a:lnSpc>
                <a:spcPct val="90000"/>
              </a:lnSpc>
              <a:buFontTx/>
              <a:buNone/>
            </a:pPr>
            <a:r>
              <a:rPr lang="en-GB" sz="2800">
                <a:latin typeface="Arial" charset="0"/>
              </a:rPr>
              <a:t>	In the project I have been lucky enough to participate in, wireless writing, I have learned many valuable skills and have seen much improvement in my writing and organization.  I have found this to be a very good school year and have seen the quantity of my writing increase drastically.  From this experience I have gained many new skills and</a:t>
            </a:r>
          </a:p>
          <a:p>
            <a:pPr eaLnBrk="1" hangingPunct="1">
              <a:lnSpc>
                <a:spcPct val="90000"/>
              </a:lnSpc>
              <a:spcBef>
                <a:spcPct val="0"/>
              </a:spcBef>
              <a:buFontTx/>
              <a:buNone/>
            </a:pPr>
            <a:r>
              <a:rPr lang="en-GB" sz="2800">
                <a:latin typeface="Arial" charset="0"/>
              </a:rPr>
              <a:t>   have found life much less stressing</a:t>
            </a:r>
          </a:p>
          <a:p>
            <a:pPr eaLnBrk="1" hangingPunct="1">
              <a:lnSpc>
                <a:spcPct val="90000"/>
              </a:lnSpc>
              <a:spcBef>
                <a:spcPct val="0"/>
              </a:spcBef>
              <a:buFontTx/>
              <a:buNone/>
            </a:pPr>
            <a:r>
              <a:rPr lang="en-GB" sz="2800">
                <a:latin typeface="Arial" charset="0"/>
              </a:rPr>
              <a:t>   as my work is in a tidy environment. </a:t>
            </a:r>
            <a:endParaRPr lang="en-US" sz="2800">
              <a:latin typeface="Arial" charset="0"/>
            </a:endParaRPr>
          </a:p>
        </p:txBody>
      </p:sp>
    </p:spTree>
    <p:extLst>
      <p:ext uri="{BB962C8B-B14F-4D97-AF65-F5344CB8AC3E}">
        <p14:creationId xmlns:p14="http://schemas.microsoft.com/office/powerpoint/2010/main" val="4017508870"/>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Sharon Jeroski, Horizon Research      sjeroski@shaw.ca</a:t>
            </a:r>
          </a:p>
        </p:txBody>
      </p:sp>
      <p:sp>
        <p:nvSpPr>
          <p:cNvPr id="193538" name="Rectangle 2"/>
          <p:cNvSpPr>
            <a:spLocks noGrp="1" noChangeArrowheads="1"/>
          </p:cNvSpPr>
          <p:nvPr>
            <p:ph type="title"/>
          </p:nvPr>
        </p:nvSpPr>
        <p:spPr/>
        <p:txBody>
          <a:bodyPr/>
          <a:lstStyle/>
          <a:p>
            <a:pPr eaLnBrk="1" hangingPunct="1">
              <a:defRPr/>
            </a:pPr>
            <a:r>
              <a:rPr lang="en-US" b="1">
                <a:effectLst>
                  <a:outerShdw blurRad="38100" dist="38100" dir="2700000" algn="tl">
                    <a:srgbClr val="FFFFFF"/>
                  </a:outerShdw>
                </a:effectLst>
                <a:latin typeface="Arial" charset="0"/>
                <a:cs typeface="+mj-cs"/>
              </a:rPr>
              <a:t>Example: End of term</a:t>
            </a:r>
          </a:p>
        </p:txBody>
      </p:sp>
      <p:sp>
        <p:nvSpPr>
          <p:cNvPr id="77829" name="Rectangle 4"/>
          <p:cNvSpPr>
            <a:spLocks noChangeArrowheads="1"/>
          </p:cNvSpPr>
          <p:nvPr/>
        </p:nvSpPr>
        <p:spPr bwMode="auto">
          <a:xfrm>
            <a:off x="381000" y="1943100"/>
            <a:ext cx="7315200" cy="3503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r>
              <a:rPr lang="en-US" sz="3200" b="1">
                <a:solidFill>
                  <a:schemeClr val="accent2"/>
                </a:solidFill>
              </a:rPr>
              <a:t>Give an example that shows your …</a:t>
            </a:r>
          </a:p>
          <a:p>
            <a:pPr>
              <a:buFontTx/>
              <a:buChar char="•"/>
            </a:pPr>
            <a:r>
              <a:rPr lang="en-US" sz="3200"/>
              <a:t>Pride</a:t>
            </a:r>
          </a:p>
          <a:p>
            <a:pPr>
              <a:buFontTx/>
              <a:buChar char="•"/>
            </a:pPr>
            <a:r>
              <a:rPr lang="en-US" sz="3200"/>
              <a:t>Improvement</a:t>
            </a:r>
          </a:p>
          <a:p>
            <a:pPr>
              <a:buFontTx/>
              <a:buChar char="•"/>
            </a:pPr>
            <a:r>
              <a:rPr lang="en-US" sz="3200"/>
              <a:t>Successful collaboration</a:t>
            </a:r>
          </a:p>
          <a:p>
            <a:pPr>
              <a:buFontTx/>
              <a:buChar char="•"/>
            </a:pPr>
            <a:r>
              <a:rPr lang="en-US" sz="3200"/>
              <a:t>Originality</a:t>
            </a:r>
          </a:p>
          <a:p>
            <a:pPr>
              <a:buFontTx/>
              <a:buChar char="•"/>
            </a:pPr>
            <a:r>
              <a:rPr lang="en-US" sz="3200"/>
              <a:t>Perseverance</a:t>
            </a:r>
          </a:p>
          <a:p>
            <a:pPr>
              <a:buFontTx/>
              <a:buChar char="•"/>
            </a:pPr>
            <a:r>
              <a:rPr lang="en-US" sz="3200"/>
              <a:t>Other</a:t>
            </a:r>
            <a:r>
              <a:rPr lang="en-US"/>
              <a:t> </a:t>
            </a:r>
          </a:p>
        </p:txBody>
      </p:sp>
      <p:sp>
        <p:nvSpPr>
          <p:cNvPr id="2" name="Content Placeholder 1"/>
          <p:cNvSpPr>
            <a:spLocks noGrp="1"/>
          </p:cNvSpPr>
          <p:nvPr>
            <p:ph idx="1"/>
          </p:nvPr>
        </p:nvSpPr>
        <p:spPr/>
        <p:txBody>
          <a:bodyPr/>
          <a:lstStyle/>
          <a:p>
            <a:endParaRPr lang="en-US"/>
          </a:p>
        </p:txBody>
      </p:sp>
    </p:spTree>
    <p:extLst>
      <p:ext uri="{BB962C8B-B14F-4D97-AF65-F5344CB8AC3E}">
        <p14:creationId xmlns:p14="http://schemas.microsoft.com/office/powerpoint/2010/main" val="31825666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Footer Placeholder 2"/>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Sharon Jeroski, Horizon Research      sjeroski@shaw.ca</a:t>
            </a:r>
          </a:p>
        </p:txBody>
      </p:sp>
      <p:pic>
        <p:nvPicPr>
          <p:cNvPr id="79875" name="Picture 2" descr="Greg 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750" y="0"/>
            <a:ext cx="75565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5085376"/>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Sharon Jeroski, Horizon Research      sjeroski@shaw.ca</a:t>
            </a:r>
          </a:p>
        </p:txBody>
      </p:sp>
      <p:sp>
        <p:nvSpPr>
          <p:cNvPr id="84994" name="Rectangle 2"/>
          <p:cNvSpPr>
            <a:spLocks noGrp="1" noChangeArrowheads="1"/>
          </p:cNvSpPr>
          <p:nvPr>
            <p:ph type="title"/>
          </p:nvPr>
        </p:nvSpPr>
        <p:spPr/>
        <p:txBody>
          <a:bodyPr/>
          <a:lstStyle/>
          <a:p>
            <a:pPr eaLnBrk="1" hangingPunct="1">
              <a:defRPr/>
            </a:pPr>
            <a:r>
              <a:rPr lang="en-US" b="1">
                <a:effectLst>
                  <a:outerShdw blurRad="38100" dist="38100" dir="2700000" algn="tl">
                    <a:srgbClr val="DDDDDD"/>
                  </a:outerShdw>
                </a:effectLst>
                <a:latin typeface="Arial" charset="0"/>
                <a:cs typeface="+mj-cs"/>
              </a:rPr>
              <a:t>Focus of self-assessment</a:t>
            </a:r>
          </a:p>
        </p:txBody>
      </p:sp>
      <p:sp>
        <p:nvSpPr>
          <p:cNvPr id="81923" name="Rectangle 3"/>
          <p:cNvSpPr>
            <a:spLocks noGrp="1" noChangeArrowheads="1"/>
          </p:cNvSpPr>
          <p:nvPr>
            <p:ph type="body" idx="1"/>
          </p:nvPr>
        </p:nvSpPr>
        <p:spPr>
          <a:xfrm>
            <a:off x="457200" y="1600200"/>
            <a:ext cx="8153400" cy="4419600"/>
          </a:xfrm>
        </p:spPr>
        <p:txBody>
          <a:bodyPr/>
          <a:lstStyle/>
          <a:p>
            <a:pPr marL="609600" indent="-609600" eaLnBrk="1" hangingPunct="1">
              <a:buFontTx/>
              <a:buNone/>
            </a:pPr>
            <a:r>
              <a:rPr lang="en-US">
                <a:solidFill>
                  <a:schemeClr val="accent2"/>
                </a:solidFill>
                <a:latin typeface="Arial" charset="0"/>
              </a:rPr>
              <a:t>General to specific</a:t>
            </a:r>
          </a:p>
          <a:p>
            <a:pPr marL="609600" indent="-609600" eaLnBrk="1" hangingPunct="1"/>
            <a:r>
              <a:rPr lang="en-US">
                <a:latin typeface="Arial" charset="0"/>
              </a:rPr>
              <a:t>General; reflective – e.g., describe your best learning; draw your ideal classroom and tell why it help your</a:t>
            </a:r>
          </a:p>
          <a:p>
            <a:pPr marL="609600" indent="-609600" eaLnBrk="1" hangingPunct="1"/>
            <a:r>
              <a:rPr lang="en-US">
                <a:latin typeface="Arial" charset="0"/>
              </a:rPr>
              <a:t>Specific: concrete – e.g., in your work today, show me a place where …</a:t>
            </a:r>
          </a:p>
          <a:p>
            <a:pPr marL="609600" indent="-609600" eaLnBrk="1" hangingPunct="1"/>
            <a:r>
              <a:rPr lang="en-US">
                <a:latin typeface="Arial" charset="0"/>
              </a:rPr>
              <a:t>In between – this class, </a:t>
            </a:r>
          </a:p>
          <a:p>
            <a:pPr marL="609600" indent="-609600" eaLnBrk="1" hangingPunct="1">
              <a:spcBef>
                <a:spcPct val="0"/>
              </a:spcBef>
              <a:buFontTx/>
              <a:buNone/>
            </a:pPr>
            <a:r>
              <a:rPr lang="en-US">
                <a:latin typeface="Arial" charset="0"/>
              </a:rPr>
              <a:t>	today, this week</a:t>
            </a:r>
          </a:p>
        </p:txBody>
      </p:sp>
    </p:spTree>
    <p:extLst>
      <p:ext uri="{BB962C8B-B14F-4D97-AF65-F5344CB8AC3E}">
        <p14:creationId xmlns:p14="http://schemas.microsoft.com/office/powerpoint/2010/main" val="746333082"/>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Sharon Jeroski, Horizon Research      sjeroski@shaw.ca</a:t>
            </a:r>
          </a:p>
        </p:txBody>
      </p:sp>
      <p:sp>
        <p:nvSpPr>
          <p:cNvPr id="194562" name="Rectangle 2"/>
          <p:cNvSpPr>
            <a:spLocks noGrp="1" noChangeArrowheads="1"/>
          </p:cNvSpPr>
          <p:nvPr>
            <p:ph type="title"/>
          </p:nvPr>
        </p:nvSpPr>
        <p:spPr/>
        <p:txBody>
          <a:bodyPr/>
          <a:lstStyle/>
          <a:p>
            <a:pPr eaLnBrk="1" hangingPunct="1">
              <a:defRPr/>
            </a:pPr>
            <a:r>
              <a:rPr lang="en-US" b="1">
                <a:effectLst>
                  <a:outerShdw blurRad="38100" dist="38100" dir="2700000" algn="tl">
                    <a:srgbClr val="FFFFFF"/>
                  </a:outerShdw>
                </a:effectLst>
                <a:latin typeface="Arial" charset="0"/>
                <a:cs typeface="+mj-cs"/>
              </a:rPr>
              <a:t>Example: General</a:t>
            </a:r>
          </a:p>
        </p:txBody>
      </p:sp>
      <p:sp>
        <p:nvSpPr>
          <p:cNvPr id="83972" name="Rectangle 3"/>
          <p:cNvSpPr>
            <a:spLocks noGrp="1" noChangeArrowheads="1"/>
          </p:cNvSpPr>
          <p:nvPr>
            <p:ph type="body" idx="1"/>
          </p:nvPr>
        </p:nvSpPr>
        <p:spPr>
          <a:xfrm>
            <a:off x="457200" y="1600200"/>
            <a:ext cx="8153400" cy="4191000"/>
          </a:xfrm>
        </p:spPr>
        <p:txBody>
          <a:bodyPr/>
          <a:lstStyle/>
          <a:p>
            <a:pPr eaLnBrk="1" hangingPunct="1">
              <a:buFontTx/>
              <a:buNone/>
            </a:pPr>
            <a:r>
              <a:rPr lang="en-US" b="1">
                <a:solidFill>
                  <a:schemeClr val="accent2"/>
                </a:solidFill>
                <a:latin typeface="Arial" charset="0"/>
              </a:rPr>
              <a:t>Thinking like a mathematician. </a:t>
            </a:r>
          </a:p>
          <a:p>
            <a:pPr eaLnBrk="1" hangingPunct="1"/>
            <a:r>
              <a:rPr lang="ja-JP" altLang="en-US" i="1">
                <a:latin typeface="Arial" charset="0"/>
              </a:rPr>
              <a:t>“</a:t>
            </a:r>
            <a:r>
              <a:rPr lang="en-US" altLang="ja-JP" i="1">
                <a:latin typeface="Arial" charset="0"/>
              </a:rPr>
              <a:t>When I</a:t>
            </a:r>
            <a:r>
              <a:rPr lang="ja-JP" altLang="en-US" i="1">
                <a:latin typeface="Arial" charset="0"/>
              </a:rPr>
              <a:t>’</a:t>
            </a:r>
            <a:r>
              <a:rPr lang="en-US" altLang="ja-JP" i="1">
                <a:latin typeface="Arial" charset="0"/>
              </a:rPr>
              <a:t>m working on a problem and I</a:t>
            </a:r>
            <a:r>
              <a:rPr lang="ja-JP" altLang="en-US" i="1">
                <a:latin typeface="Arial" charset="0"/>
              </a:rPr>
              <a:t>’</a:t>
            </a:r>
            <a:r>
              <a:rPr lang="en-US" altLang="ja-JP" i="1">
                <a:latin typeface="Arial" charset="0"/>
              </a:rPr>
              <a:t>m stuck I look back on my math book to see if I can find a question like the one I</a:t>
            </a:r>
            <a:r>
              <a:rPr lang="ja-JP" altLang="en-US" i="1">
                <a:latin typeface="Arial" charset="0"/>
              </a:rPr>
              <a:t>’</a:t>
            </a:r>
            <a:r>
              <a:rPr lang="en-US" altLang="ja-JP" i="1">
                <a:latin typeface="Arial" charset="0"/>
              </a:rPr>
              <a:t>m working on. Then I follow what I did before.</a:t>
            </a:r>
            <a:r>
              <a:rPr lang="ja-JP" altLang="en-US" i="1">
                <a:latin typeface="Arial" charset="0"/>
              </a:rPr>
              <a:t>”</a:t>
            </a:r>
            <a:endParaRPr lang="en-US" i="1">
              <a:latin typeface="Arial" charset="0"/>
            </a:endParaRPr>
          </a:p>
        </p:txBody>
      </p:sp>
    </p:spTree>
    <p:extLst>
      <p:ext uri="{BB962C8B-B14F-4D97-AF65-F5344CB8AC3E}">
        <p14:creationId xmlns:p14="http://schemas.microsoft.com/office/powerpoint/2010/main" val="3513584414"/>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Sharon Jeroski, Horizon Research      sjeroski@shaw.ca</a:t>
            </a:r>
          </a:p>
        </p:txBody>
      </p:sp>
      <p:sp>
        <p:nvSpPr>
          <p:cNvPr id="195586" name="Rectangle 2"/>
          <p:cNvSpPr>
            <a:spLocks noGrp="1" noChangeArrowheads="1"/>
          </p:cNvSpPr>
          <p:nvPr>
            <p:ph type="title"/>
          </p:nvPr>
        </p:nvSpPr>
        <p:spPr/>
        <p:txBody>
          <a:bodyPr/>
          <a:lstStyle/>
          <a:p>
            <a:pPr eaLnBrk="1" hangingPunct="1">
              <a:defRPr/>
            </a:pPr>
            <a:r>
              <a:rPr lang="en-US" b="1">
                <a:effectLst>
                  <a:outerShdw blurRad="38100" dist="38100" dir="2700000" algn="tl">
                    <a:srgbClr val="FFFFFF"/>
                  </a:outerShdw>
                </a:effectLst>
                <a:latin typeface="Arial" charset="0"/>
                <a:cs typeface="+mj-cs"/>
              </a:rPr>
              <a:t>Example: General</a:t>
            </a:r>
          </a:p>
        </p:txBody>
      </p:sp>
      <p:sp>
        <p:nvSpPr>
          <p:cNvPr id="86020" name="Rectangle 3"/>
          <p:cNvSpPr>
            <a:spLocks noGrp="1" noChangeArrowheads="1"/>
          </p:cNvSpPr>
          <p:nvPr>
            <p:ph type="body" idx="1"/>
          </p:nvPr>
        </p:nvSpPr>
        <p:spPr>
          <a:xfrm>
            <a:off x="457200" y="1600200"/>
            <a:ext cx="8153400" cy="4191000"/>
          </a:xfrm>
        </p:spPr>
        <p:txBody>
          <a:bodyPr/>
          <a:lstStyle/>
          <a:p>
            <a:pPr eaLnBrk="1" hangingPunct="1">
              <a:buFontTx/>
              <a:buNone/>
            </a:pPr>
            <a:r>
              <a:rPr lang="en-US" b="1">
                <a:solidFill>
                  <a:schemeClr val="accent2"/>
                </a:solidFill>
                <a:latin typeface="Arial" charset="0"/>
              </a:rPr>
              <a:t>I know I</a:t>
            </a:r>
            <a:r>
              <a:rPr lang="ja-JP" altLang="en-US" b="1">
                <a:solidFill>
                  <a:schemeClr val="accent2"/>
                </a:solidFill>
                <a:latin typeface="Arial" charset="0"/>
              </a:rPr>
              <a:t>’</a:t>
            </a:r>
            <a:r>
              <a:rPr lang="en-US" altLang="ja-JP" b="1">
                <a:solidFill>
                  <a:schemeClr val="accent2"/>
                </a:solidFill>
                <a:latin typeface="Arial" charset="0"/>
              </a:rPr>
              <a:t>m a reader because</a:t>
            </a:r>
          </a:p>
          <a:p>
            <a:pPr eaLnBrk="1" hangingPunct="1"/>
            <a:r>
              <a:rPr lang="en-US" i="1">
                <a:latin typeface="Arial" charset="0"/>
              </a:rPr>
              <a:t>I find books interesting</a:t>
            </a:r>
          </a:p>
          <a:p>
            <a:pPr eaLnBrk="1" hangingPunct="1"/>
            <a:r>
              <a:rPr lang="en-US" i="1">
                <a:latin typeface="Arial" charset="0"/>
              </a:rPr>
              <a:t>I can read a book in a week</a:t>
            </a:r>
          </a:p>
          <a:p>
            <a:pPr eaLnBrk="1" hangingPunct="1"/>
            <a:r>
              <a:rPr lang="en-US" i="1">
                <a:latin typeface="Arial" charset="0"/>
              </a:rPr>
              <a:t>I</a:t>
            </a:r>
            <a:r>
              <a:rPr lang="ja-JP" altLang="en-US" i="1">
                <a:latin typeface="Arial" charset="0"/>
              </a:rPr>
              <a:t>’</a:t>
            </a:r>
            <a:r>
              <a:rPr lang="en-US" altLang="ja-JP" i="1">
                <a:latin typeface="Arial" charset="0"/>
              </a:rPr>
              <a:t>m a Fraser</a:t>
            </a:r>
          </a:p>
          <a:p>
            <a:pPr eaLnBrk="1" hangingPunct="1"/>
            <a:r>
              <a:rPr lang="en-US" i="1">
                <a:latin typeface="Arial" charset="0"/>
              </a:rPr>
              <a:t>I have a big book at home</a:t>
            </a:r>
          </a:p>
          <a:p>
            <a:pPr eaLnBrk="1" hangingPunct="1"/>
            <a:r>
              <a:rPr lang="en-US" i="1">
                <a:latin typeface="Arial" charset="0"/>
              </a:rPr>
              <a:t>I can read books</a:t>
            </a:r>
          </a:p>
        </p:txBody>
      </p:sp>
    </p:spTree>
    <p:extLst>
      <p:ext uri="{BB962C8B-B14F-4D97-AF65-F5344CB8AC3E}">
        <p14:creationId xmlns:p14="http://schemas.microsoft.com/office/powerpoint/2010/main" val="2769025633"/>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Sharon Jeroski, Horizon Research      sjeroski@shaw.ca</a:t>
            </a:r>
          </a:p>
        </p:txBody>
      </p:sp>
      <p:sp>
        <p:nvSpPr>
          <p:cNvPr id="182274" name="Rectangle 2"/>
          <p:cNvSpPr>
            <a:spLocks noGrp="1" noChangeArrowheads="1"/>
          </p:cNvSpPr>
          <p:nvPr>
            <p:ph type="title"/>
          </p:nvPr>
        </p:nvSpPr>
        <p:spPr/>
        <p:txBody>
          <a:bodyPr/>
          <a:lstStyle/>
          <a:p>
            <a:pPr eaLnBrk="1" hangingPunct="1">
              <a:defRPr/>
            </a:pPr>
            <a:r>
              <a:rPr lang="en-US" b="1">
                <a:effectLst>
                  <a:outerShdw blurRad="38100" dist="38100" dir="2700000" algn="tl">
                    <a:srgbClr val="FFFFFF"/>
                  </a:outerShdw>
                </a:effectLst>
                <a:latin typeface="Arial" charset="0"/>
                <a:cs typeface="+mj-cs"/>
              </a:rPr>
              <a:t>Example: Acronym Criteria </a:t>
            </a:r>
            <a:br>
              <a:rPr lang="en-US" b="1">
                <a:effectLst>
                  <a:outerShdw blurRad="38100" dist="38100" dir="2700000" algn="tl">
                    <a:srgbClr val="FFFFFF"/>
                  </a:outerShdw>
                </a:effectLst>
                <a:latin typeface="Arial" charset="0"/>
                <a:cs typeface="+mj-cs"/>
              </a:rPr>
            </a:br>
            <a:r>
              <a:rPr lang="en-US" sz="2400" b="1">
                <a:effectLst>
                  <a:outerShdw blurRad="38100" dist="38100" dir="2700000" algn="tl">
                    <a:srgbClr val="FFFFFF"/>
                  </a:outerShdw>
                </a:effectLst>
                <a:latin typeface="Arial" charset="0"/>
                <a:cs typeface="+mj-cs"/>
              </a:rPr>
              <a:t>Courtesy of Kathleen Gregory</a:t>
            </a:r>
          </a:p>
        </p:txBody>
      </p:sp>
      <p:pic>
        <p:nvPicPr>
          <p:cNvPr id="90117" name="Picture 4" descr="logic"/>
          <p:cNvPicPr>
            <a:picLocks noGrp="1" noChangeAspect="1" noChangeArrowheads="1"/>
          </p:cNvPicPr>
          <p:nvPr>
            <p:ph type="body" idx="1"/>
          </p:nvPr>
        </p:nvPicPr>
        <p:blipFill>
          <a:blip r:embed="rId3" cstate="email">
            <a:extLst>
              <a:ext uri="{28A0092B-C50C-407E-A947-70E740481C1C}">
                <a14:useLocalDpi xmlns:a14="http://schemas.microsoft.com/office/drawing/2010/main" val="0"/>
              </a:ext>
            </a:extLst>
          </a:blip>
          <a:srcRect/>
          <a:stretch>
            <a:fillRect/>
          </a:stretch>
        </p:blipFill>
        <p:spPr>
          <a:xfrm>
            <a:off x="1676400" y="1905000"/>
            <a:ext cx="3352800" cy="4191000"/>
          </a:xfrm>
          <a:noFill/>
          <a:ln w="38100">
            <a:solidFill>
              <a:srgbClr val="C20000"/>
            </a:solidFill>
            <a:miter lim="800000"/>
            <a:headEnd/>
            <a:tailEnd/>
          </a:ln>
        </p:spPr>
      </p:pic>
    </p:spTree>
    <p:extLst>
      <p:ext uri="{BB962C8B-B14F-4D97-AF65-F5344CB8AC3E}">
        <p14:creationId xmlns:p14="http://schemas.microsoft.com/office/powerpoint/2010/main" val="8611330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Sharon Jeroski, Horizon Research      sjeroski@shaw.ca</a:t>
            </a:r>
          </a:p>
        </p:txBody>
      </p:sp>
      <p:sp>
        <p:nvSpPr>
          <p:cNvPr id="181250" name="Rectangle 2"/>
          <p:cNvSpPr>
            <a:spLocks noGrp="1" noChangeArrowheads="1"/>
          </p:cNvSpPr>
          <p:nvPr>
            <p:ph type="title"/>
          </p:nvPr>
        </p:nvSpPr>
        <p:spPr/>
        <p:txBody>
          <a:bodyPr/>
          <a:lstStyle/>
          <a:p>
            <a:pPr eaLnBrk="1" hangingPunct="1">
              <a:defRPr/>
            </a:pPr>
            <a:r>
              <a:rPr lang="en-US" sz="4000" b="1">
                <a:effectLst>
                  <a:outerShdw blurRad="38100" dist="38100" dir="2700000" algn="tl">
                    <a:srgbClr val="FFFFFF"/>
                  </a:outerShdw>
                </a:effectLst>
                <a:latin typeface="Arial" charset="0"/>
                <a:cs typeface="+mj-cs"/>
              </a:rPr>
              <a:t>Example: Daily Self-Assessment</a:t>
            </a:r>
          </a:p>
        </p:txBody>
      </p:sp>
      <p:sp>
        <p:nvSpPr>
          <p:cNvPr id="92164" name="Rectangle 3"/>
          <p:cNvSpPr>
            <a:spLocks noGrp="1" noChangeArrowheads="1"/>
          </p:cNvSpPr>
          <p:nvPr>
            <p:ph type="body" idx="1"/>
          </p:nvPr>
        </p:nvSpPr>
        <p:spPr>
          <a:xfrm>
            <a:off x="457200" y="1600200"/>
            <a:ext cx="8153400" cy="4191000"/>
          </a:xfrm>
        </p:spPr>
        <p:txBody>
          <a:bodyPr/>
          <a:lstStyle/>
          <a:p>
            <a:pPr eaLnBrk="1" hangingPunct="1">
              <a:buFontTx/>
              <a:buNone/>
            </a:pPr>
            <a:r>
              <a:rPr lang="en-US" sz="4000" b="1">
                <a:solidFill>
                  <a:schemeClr val="accent2"/>
                </a:solidFill>
                <a:latin typeface="Arial" charset="0"/>
              </a:rPr>
              <a:t>TALK</a:t>
            </a:r>
          </a:p>
          <a:p>
            <a:pPr eaLnBrk="1" hangingPunct="1"/>
            <a:r>
              <a:rPr lang="en-US" b="1">
                <a:latin typeface="Arial" charset="0"/>
              </a:rPr>
              <a:t>T</a:t>
            </a:r>
            <a:r>
              <a:rPr lang="en-US">
                <a:latin typeface="Arial" charset="0"/>
              </a:rPr>
              <a:t>ell your ideas</a:t>
            </a:r>
          </a:p>
          <a:p>
            <a:pPr eaLnBrk="1" hangingPunct="1"/>
            <a:r>
              <a:rPr lang="en-US" b="1">
                <a:latin typeface="Arial" charset="0"/>
              </a:rPr>
              <a:t>A</a:t>
            </a:r>
            <a:r>
              <a:rPr lang="en-US">
                <a:latin typeface="Arial" charset="0"/>
              </a:rPr>
              <a:t>sk one important question</a:t>
            </a:r>
          </a:p>
          <a:p>
            <a:pPr eaLnBrk="1" hangingPunct="1"/>
            <a:r>
              <a:rPr lang="en-US" b="1">
                <a:latin typeface="Arial" charset="0"/>
              </a:rPr>
              <a:t>L</a:t>
            </a:r>
            <a:r>
              <a:rPr lang="en-US">
                <a:latin typeface="Arial" charset="0"/>
              </a:rPr>
              <a:t>isten carefully</a:t>
            </a:r>
          </a:p>
          <a:p>
            <a:pPr eaLnBrk="1" hangingPunct="1"/>
            <a:r>
              <a:rPr lang="en-US" b="1">
                <a:latin typeface="Arial" charset="0"/>
              </a:rPr>
              <a:t>K</a:t>
            </a:r>
            <a:r>
              <a:rPr lang="en-US">
                <a:latin typeface="Arial" charset="0"/>
              </a:rPr>
              <a:t>not the ideas together</a:t>
            </a:r>
          </a:p>
          <a:p>
            <a:pPr eaLnBrk="1" hangingPunct="1">
              <a:buFontTx/>
              <a:buNone/>
            </a:pPr>
            <a:r>
              <a:rPr lang="en-US">
                <a:latin typeface="Arial" charset="0"/>
              </a:rPr>
              <a:t>Next time, I will try to …</a:t>
            </a:r>
          </a:p>
          <a:p>
            <a:pPr eaLnBrk="1" hangingPunct="1"/>
            <a:endParaRPr lang="en-US">
              <a:latin typeface="Arial" charset="0"/>
            </a:endParaRPr>
          </a:p>
        </p:txBody>
      </p:sp>
    </p:spTree>
    <p:extLst>
      <p:ext uri="{BB962C8B-B14F-4D97-AF65-F5344CB8AC3E}">
        <p14:creationId xmlns:p14="http://schemas.microsoft.com/office/powerpoint/2010/main" val="38832284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7714"/>
            <a:ext cx="8229600" cy="943429"/>
          </a:xfrm>
        </p:spPr>
        <p:txBody>
          <a:bodyPr/>
          <a:lstStyle/>
          <a:p>
            <a:r>
              <a:rPr lang="en-US" dirty="0" smtClean="0"/>
              <a:t>  Notes about self-assessment</a:t>
            </a:r>
            <a:endParaRPr lang="en-US" dirty="0"/>
          </a:p>
        </p:txBody>
      </p:sp>
      <p:sp>
        <p:nvSpPr>
          <p:cNvPr id="3" name="Content Placeholder 2"/>
          <p:cNvSpPr>
            <a:spLocks noGrp="1"/>
          </p:cNvSpPr>
          <p:nvPr>
            <p:ph idx="1"/>
          </p:nvPr>
        </p:nvSpPr>
        <p:spPr>
          <a:xfrm>
            <a:off x="250825" y="1560286"/>
            <a:ext cx="8229600" cy="4924501"/>
          </a:xfrm>
        </p:spPr>
        <p:txBody>
          <a:bodyPr>
            <a:normAutofit/>
          </a:bodyPr>
          <a:lstStyle/>
          <a:p>
            <a:r>
              <a:rPr lang="en-US" dirty="0" smtClean="0"/>
              <a:t>Everyone doesn’t have to provide the same evidence</a:t>
            </a:r>
          </a:p>
          <a:p>
            <a:pPr lvl="1"/>
            <a:r>
              <a:rPr lang="en-US" dirty="0"/>
              <a:t>Because </a:t>
            </a:r>
            <a:r>
              <a:rPr lang="en-US" dirty="0" smtClean="0"/>
              <a:t>”</a:t>
            </a:r>
            <a:r>
              <a:rPr lang="en-US" dirty="0"/>
              <a:t>how” doesn’t matter as much as “why</a:t>
            </a:r>
            <a:r>
              <a:rPr lang="en-US" dirty="0" smtClean="0"/>
              <a:t>”,  </a:t>
            </a:r>
            <a:r>
              <a:rPr lang="en-US" dirty="0"/>
              <a:t>we don’t have to do the same thing with </a:t>
            </a:r>
            <a:r>
              <a:rPr lang="en-US" dirty="0" smtClean="0"/>
              <a:t>everyone</a:t>
            </a:r>
          </a:p>
          <a:p>
            <a:pPr lvl="1"/>
            <a:r>
              <a:rPr lang="en-US" dirty="0" smtClean="0"/>
              <a:t>The </a:t>
            </a:r>
            <a:r>
              <a:rPr lang="en-US" dirty="0"/>
              <a:t>standardization is in our inquiry and our purpose, not our </a:t>
            </a:r>
            <a:r>
              <a:rPr lang="en-US" dirty="0" smtClean="0"/>
              <a:t>methods</a:t>
            </a:r>
          </a:p>
          <a:p>
            <a:pPr lvl="1"/>
            <a:endParaRPr lang="en-US" dirty="0" smtClean="0"/>
          </a:p>
          <a:p>
            <a:r>
              <a:rPr lang="en-US" dirty="0"/>
              <a:t>There has to be action on the results! </a:t>
            </a:r>
          </a:p>
          <a:p>
            <a:pPr lvl="1"/>
            <a:r>
              <a:rPr lang="en-US" dirty="0"/>
              <a:t>We assess because </a:t>
            </a:r>
            <a:r>
              <a:rPr lang="en-US" dirty="0" smtClean="0"/>
              <a:t>we/students </a:t>
            </a:r>
            <a:r>
              <a:rPr lang="en-US" dirty="0"/>
              <a:t>NEED to know</a:t>
            </a:r>
          </a:p>
          <a:p>
            <a:pPr lvl="1"/>
            <a:r>
              <a:rPr lang="en-US" dirty="0"/>
              <a:t>Something should happen/change (even if it </a:t>
            </a:r>
            <a:r>
              <a:rPr lang="en-US" dirty="0" smtClean="0"/>
              <a:t>is reducing </a:t>
            </a:r>
            <a:r>
              <a:rPr lang="en-US" dirty="0"/>
              <a:t>uncertainty)</a:t>
            </a:r>
          </a:p>
          <a:p>
            <a:pPr lvl="1"/>
            <a:endParaRPr lang="en-US" dirty="0" smtClean="0"/>
          </a:p>
          <a:p>
            <a:pPr marL="457200" lvl="1" indent="0">
              <a:buNone/>
            </a:pPr>
            <a:endParaRPr lang="en-US" dirty="0"/>
          </a:p>
        </p:txBody>
      </p:sp>
      <p:sp>
        <p:nvSpPr>
          <p:cNvPr id="5" name="Footer Placeholder 4"/>
          <p:cNvSpPr>
            <a:spLocks noGrp="1"/>
          </p:cNvSpPr>
          <p:nvPr>
            <p:ph type="ftr" sz="quarter" idx="11"/>
          </p:nvPr>
        </p:nvSpPr>
        <p:spPr>
          <a:xfrm>
            <a:off x="3124200" y="6356350"/>
            <a:ext cx="4104526" cy="365125"/>
          </a:xfrm>
        </p:spPr>
        <p:txBody>
          <a:bodyPr/>
          <a:lstStyle/>
          <a:p>
            <a:r>
              <a:rPr lang="en-US" dirty="0" smtClean="0"/>
              <a:t>sjeroski@shaw.ca</a:t>
            </a:r>
            <a:endParaRPr lang="en-US" dirty="0"/>
          </a:p>
        </p:txBody>
      </p:sp>
    </p:spTree>
    <p:extLst>
      <p:ext uri="{BB962C8B-B14F-4D97-AF65-F5344CB8AC3E}">
        <p14:creationId xmlns:p14="http://schemas.microsoft.com/office/powerpoint/2010/main" val="2680317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Sharon Jeroski, Horizon Research      sjeroski@shaw.ca</a:t>
            </a:r>
          </a:p>
        </p:txBody>
      </p:sp>
      <p:sp>
        <p:nvSpPr>
          <p:cNvPr id="94210" name="Rectangle 2"/>
          <p:cNvSpPr>
            <a:spLocks noGrp="1" noChangeArrowheads="1"/>
          </p:cNvSpPr>
          <p:nvPr>
            <p:ph type="title"/>
          </p:nvPr>
        </p:nvSpPr>
        <p:spPr/>
        <p:txBody>
          <a:bodyPr/>
          <a:lstStyle/>
          <a:p>
            <a:pPr eaLnBrk="1" hangingPunct="1"/>
            <a:r>
              <a:rPr lang="en-US">
                <a:latin typeface="Arial" charset="0"/>
              </a:rPr>
              <a:t>See My Thinking</a:t>
            </a:r>
          </a:p>
        </p:txBody>
      </p:sp>
      <p:sp>
        <p:nvSpPr>
          <p:cNvPr id="94211" name="Rectangle 3"/>
          <p:cNvSpPr>
            <a:spLocks noGrp="1" noChangeArrowheads="1"/>
          </p:cNvSpPr>
          <p:nvPr>
            <p:ph type="body" idx="1"/>
          </p:nvPr>
        </p:nvSpPr>
        <p:spPr/>
        <p:txBody>
          <a:bodyPr/>
          <a:lstStyle/>
          <a:p>
            <a:pPr eaLnBrk="1" hangingPunct="1"/>
            <a:r>
              <a:rPr lang="en-US">
                <a:latin typeface="Arial" charset="0"/>
              </a:rPr>
              <a:t>Think about the math you did today. Use pictures, words, and numbers to show what you were thinking while you worked. </a:t>
            </a:r>
          </a:p>
          <a:p>
            <a:pPr eaLnBrk="1" hangingPunct="1"/>
            <a:endParaRPr lang="en-US">
              <a:latin typeface="Arial" charset="0"/>
            </a:endParaRPr>
          </a:p>
        </p:txBody>
      </p:sp>
      <p:sp>
        <p:nvSpPr>
          <p:cNvPr id="94212" name="AutoShape 4"/>
          <p:cNvSpPr>
            <a:spLocks noChangeArrowheads="1"/>
          </p:cNvSpPr>
          <p:nvPr/>
        </p:nvSpPr>
        <p:spPr bwMode="auto">
          <a:xfrm>
            <a:off x="2514600" y="3200400"/>
            <a:ext cx="4800600" cy="3200400"/>
          </a:xfrm>
          <a:prstGeom prst="cloudCallout">
            <a:avLst>
              <a:gd name="adj1" fmla="val -80491"/>
              <a:gd name="adj2" fmla="val 18801"/>
            </a:avLst>
          </a:prstGeom>
          <a:solidFill>
            <a:schemeClr val="accent1"/>
          </a:solidFill>
          <a:ln w="9525">
            <a:solidFill>
              <a:schemeClr val="tx1"/>
            </a:solidFill>
            <a:round/>
            <a:headEnd/>
            <a:tailEnd/>
          </a:ln>
        </p:spPr>
        <p:txBody>
          <a:bodyPr wrap="none" anchor="ctr"/>
          <a:lstStyle/>
          <a:p>
            <a:pPr algn="ctr"/>
            <a:endParaRPr lang="en-US"/>
          </a:p>
        </p:txBody>
      </p:sp>
    </p:spTree>
    <p:extLst>
      <p:ext uri="{BB962C8B-B14F-4D97-AF65-F5344CB8AC3E}">
        <p14:creationId xmlns:p14="http://schemas.microsoft.com/office/powerpoint/2010/main" val="383633060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Sharon Jeroski, Horizon Research      sjeroski@shaw.ca</a:t>
            </a:r>
          </a:p>
        </p:txBody>
      </p:sp>
      <p:sp>
        <p:nvSpPr>
          <p:cNvPr id="96258" name="Rectangle 2"/>
          <p:cNvSpPr>
            <a:spLocks noGrp="1" noChangeArrowheads="1"/>
          </p:cNvSpPr>
          <p:nvPr>
            <p:ph type="title"/>
          </p:nvPr>
        </p:nvSpPr>
        <p:spPr/>
        <p:txBody>
          <a:bodyPr/>
          <a:lstStyle/>
          <a:p>
            <a:pPr eaLnBrk="1" hangingPunct="1"/>
            <a:r>
              <a:rPr lang="en-US">
                <a:latin typeface="Arial" charset="0"/>
              </a:rPr>
              <a:t>See My Thinking</a:t>
            </a:r>
          </a:p>
        </p:txBody>
      </p:sp>
      <p:sp>
        <p:nvSpPr>
          <p:cNvPr id="96259" name="Rectangle 3"/>
          <p:cNvSpPr>
            <a:spLocks noGrp="1" noChangeArrowheads="1"/>
          </p:cNvSpPr>
          <p:nvPr>
            <p:ph type="body" idx="1"/>
          </p:nvPr>
        </p:nvSpPr>
        <p:spPr/>
        <p:txBody>
          <a:bodyPr/>
          <a:lstStyle/>
          <a:p>
            <a:pPr eaLnBrk="1" hangingPunct="1"/>
            <a:r>
              <a:rPr lang="en-US">
                <a:latin typeface="Comic Sans MS" charset="0"/>
              </a:rPr>
              <a:t>Draw two thought bubbles, showing how you were using the strategies of a good reader to understand and remember what you read.</a:t>
            </a:r>
            <a:endParaRPr lang="en-US">
              <a:latin typeface="Arial" charset="0"/>
            </a:endParaRPr>
          </a:p>
        </p:txBody>
      </p:sp>
      <p:sp>
        <p:nvSpPr>
          <p:cNvPr id="96260" name="AutoShape 4"/>
          <p:cNvSpPr>
            <a:spLocks noChangeArrowheads="1"/>
          </p:cNvSpPr>
          <p:nvPr/>
        </p:nvSpPr>
        <p:spPr bwMode="auto">
          <a:xfrm>
            <a:off x="1219200" y="3581400"/>
            <a:ext cx="3200400" cy="2971800"/>
          </a:xfrm>
          <a:prstGeom prst="cloudCallout">
            <a:avLst>
              <a:gd name="adj1" fmla="val -69644"/>
              <a:gd name="adj2" fmla="val 15384"/>
            </a:avLst>
          </a:prstGeom>
          <a:solidFill>
            <a:schemeClr val="accent1"/>
          </a:solidFill>
          <a:ln w="9525">
            <a:solidFill>
              <a:schemeClr val="tx1"/>
            </a:solidFill>
            <a:round/>
            <a:headEnd/>
            <a:tailEnd/>
          </a:ln>
        </p:spPr>
        <p:txBody>
          <a:bodyPr wrap="none" anchor="ctr"/>
          <a:lstStyle/>
          <a:p>
            <a:pPr algn="ctr"/>
            <a:endParaRPr lang="en-US"/>
          </a:p>
        </p:txBody>
      </p:sp>
      <p:sp>
        <p:nvSpPr>
          <p:cNvPr id="96261" name="AutoShape 5"/>
          <p:cNvSpPr>
            <a:spLocks noChangeArrowheads="1"/>
          </p:cNvSpPr>
          <p:nvPr/>
        </p:nvSpPr>
        <p:spPr bwMode="auto">
          <a:xfrm>
            <a:off x="5410200" y="3200400"/>
            <a:ext cx="3200400" cy="2971800"/>
          </a:xfrm>
          <a:prstGeom prst="cloudCallout">
            <a:avLst>
              <a:gd name="adj1" fmla="val -69644"/>
              <a:gd name="adj2" fmla="val 15384"/>
            </a:avLst>
          </a:prstGeom>
          <a:solidFill>
            <a:schemeClr val="accent1"/>
          </a:solidFill>
          <a:ln w="9525">
            <a:solidFill>
              <a:schemeClr val="tx1"/>
            </a:solidFill>
            <a:round/>
            <a:headEnd/>
            <a:tailEnd/>
          </a:ln>
        </p:spPr>
        <p:txBody>
          <a:bodyPr wrap="none" anchor="ctr"/>
          <a:lstStyle/>
          <a:p>
            <a:pPr algn="ctr"/>
            <a:endParaRPr lang="en-US"/>
          </a:p>
        </p:txBody>
      </p:sp>
    </p:spTree>
    <p:extLst>
      <p:ext uri="{BB962C8B-B14F-4D97-AF65-F5344CB8AC3E}">
        <p14:creationId xmlns:p14="http://schemas.microsoft.com/office/powerpoint/2010/main" val="216834971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Footer Placeholder 2"/>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Sharon Jeroski, Horizon Research      sjeroski@shaw.ca</a:t>
            </a:r>
          </a:p>
        </p:txBody>
      </p:sp>
      <p:pic>
        <p:nvPicPr>
          <p:cNvPr id="98307" name="Picture 2" descr="gr 7 res st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750" y="0"/>
            <a:ext cx="75565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313099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Footer Placeholder 2"/>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Sharon Jeroski, Horizon Research      sjeroski@shaw.ca</a:t>
            </a:r>
          </a:p>
        </p:txBody>
      </p:sp>
      <p:pic>
        <p:nvPicPr>
          <p:cNvPr id="100355" name="Picture 2" descr="prim rders theat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750" y="-457200"/>
            <a:ext cx="7556500" cy="777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87889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Sharon Jeroski, Horizon Research      sjeroski@shaw.ca</a:t>
            </a:r>
          </a:p>
        </p:txBody>
      </p:sp>
      <p:sp>
        <p:nvSpPr>
          <p:cNvPr id="102403" name="Rectangle 2"/>
          <p:cNvSpPr>
            <a:spLocks noGrp="1" noChangeArrowheads="1"/>
          </p:cNvSpPr>
          <p:nvPr>
            <p:ph type="title"/>
          </p:nvPr>
        </p:nvSpPr>
        <p:spPr/>
        <p:txBody>
          <a:bodyPr/>
          <a:lstStyle/>
          <a:p>
            <a:pPr eaLnBrk="1" hangingPunct="1"/>
            <a:r>
              <a:rPr lang="en-US" sz="2000">
                <a:latin typeface="Arial" charset="0"/>
              </a:rPr>
              <a:t/>
            </a:r>
            <a:br>
              <a:rPr lang="en-US" sz="2000">
                <a:latin typeface="Arial" charset="0"/>
              </a:rPr>
            </a:br>
            <a:r>
              <a:rPr lang="en-US" sz="2000">
                <a:latin typeface="Arial" charset="0"/>
              </a:rPr>
              <a:t/>
            </a:r>
            <a:br>
              <a:rPr lang="en-US" sz="2000">
                <a:latin typeface="Arial" charset="0"/>
              </a:rPr>
            </a:br>
            <a:endParaRPr lang="en-US" sz="4000">
              <a:latin typeface="Arial" charset="0"/>
            </a:endParaRPr>
          </a:p>
        </p:txBody>
      </p:sp>
      <p:sp>
        <p:nvSpPr>
          <p:cNvPr id="102404" name="Rectangle 3"/>
          <p:cNvSpPr>
            <a:spLocks noGrp="1" noChangeArrowheads="1"/>
          </p:cNvSpPr>
          <p:nvPr>
            <p:ph type="body" idx="1"/>
          </p:nvPr>
        </p:nvSpPr>
        <p:spPr/>
        <p:txBody>
          <a:bodyPr/>
          <a:lstStyle/>
          <a:p>
            <a:pPr eaLnBrk="1" hangingPunct="1">
              <a:lnSpc>
                <a:spcPct val="90000"/>
              </a:lnSpc>
              <a:buFontTx/>
              <a:buNone/>
            </a:pPr>
            <a:r>
              <a:rPr lang="en-US">
                <a:latin typeface="Arial" charset="0"/>
              </a:rPr>
              <a:t>There is more to this photo than you can see.</a:t>
            </a:r>
          </a:p>
          <a:p>
            <a:pPr eaLnBrk="1" hangingPunct="1">
              <a:lnSpc>
                <a:spcPct val="90000"/>
              </a:lnSpc>
              <a:buFontTx/>
              <a:buNone/>
            </a:pPr>
            <a:r>
              <a:rPr lang="en-US">
                <a:latin typeface="Arial" charset="0"/>
              </a:rPr>
              <a:t>This is a photo of me "in character" in my first stage role.  </a:t>
            </a:r>
          </a:p>
          <a:p>
            <a:pPr eaLnBrk="1" hangingPunct="1">
              <a:lnSpc>
                <a:spcPct val="90000"/>
              </a:lnSpc>
              <a:buFontTx/>
              <a:buNone/>
            </a:pPr>
            <a:r>
              <a:rPr lang="en-US">
                <a:latin typeface="Arial" charset="0"/>
              </a:rPr>
              <a:t>I want you to notice that putting on the makeup took about three hours -- and that is all my own hair! I learned how much of yourself you have to put into your character to make it really believeable</a:t>
            </a:r>
          </a:p>
        </p:txBody>
      </p:sp>
      <p:sp>
        <p:nvSpPr>
          <p:cNvPr id="196612" name="Rectangle 4"/>
          <p:cNvSpPr>
            <a:spLocks noChangeArrowheads="1"/>
          </p:cNvSpPr>
          <p:nvPr/>
        </p:nvSpPr>
        <p:spPr bwMode="auto">
          <a:xfrm>
            <a:off x="609600" y="427038"/>
            <a:ext cx="8229600" cy="1143000"/>
          </a:xfrm>
          <a:prstGeom prst="rect">
            <a:avLst/>
          </a:prstGeom>
          <a:noFill/>
          <a:ln w="9525">
            <a:noFill/>
            <a:miter lim="800000"/>
            <a:headEnd/>
            <a:tailEnd/>
          </a:ln>
          <a:effectLst/>
        </p:spPr>
        <p:txBody>
          <a:bodyPr anchor="ctr"/>
          <a:lstStyle/>
          <a:p>
            <a:pPr algn="ctr" eaLnBrk="1" hangingPunct="1">
              <a:defRPr/>
            </a:pPr>
            <a:r>
              <a:rPr lang="en-US" sz="4400" b="1">
                <a:solidFill>
                  <a:schemeClr val="tx2"/>
                </a:solidFill>
                <a:effectLst>
                  <a:outerShdw blurRad="38100" dist="38100" dir="2700000" algn="tl">
                    <a:srgbClr val="FFFFFF"/>
                  </a:outerShdw>
                </a:effectLst>
                <a:cs typeface="+mn-cs"/>
              </a:rPr>
              <a:t>Example: Picture This!</a:t>
            </a:r>
          </a:p>
        </p:txBody>
      </p:sp>
    </p:spTree>
    <p:extLst>
      <p:ext uri="{BB962C8B-B14F-4D97-AF65-F5344CB8AC3E}">
        <p14:creationId xmlns:p14="http://schemas.microsoft.com/office/powerpoint/2010/main" val="160548029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Sharon Jeroski, Horizon Research      sjeroski@shaw.ca</a:t>
            </a:r>
          </a:p>
        </p:txBody>
      </p:sp>
      <p:sp>
        <p:nvSpPr>
          <p:cNvPr id="187394" name="Rectangle 2"/>
          <p:cNvSpPr>
            <a:spLocks noGrp="1" noChangeArrowheads="1"/>
          </p:cNvSpPr>
          <p:nvPr>
            <p:ph type="title"/>
          </p:nvPr>
        </p:nvSpPr>
        <p:spPr/>
        <p:txBody>
          <a:bodyPr/>
          <a:lstStyle/>
          <a:p>
            <a:pPr eaLnBrk="1" hangingPunct="1">
              <a:defRPr/>
            </a:pPr>
            <a:r>
              <a:rPr lang="en-US" b="1">
                <a:effectLst>
                  <a:outerShdw blurRad="38100" dist="38100" dir="2700000" algn="tl">
                    <a:srgbClr val="FFFFFF"/>
                  </a:outerShdw>
                </a:effectLst>
                <a:latin typeface="Arial" charset="0"/>
                <a:cs typeface="+mj-cs"/>
              </a:rPr>
              <a:t>Example: Homework</a:t>
            </a:r>
          </a:p>
        </p:txBody>
      </p:sp>
      <p:sp>
        <p:nvSpPr>
          <p:cNvPr id="104452" name="Rectangle 3"/>
          <p:cNvSpPr>
            <a:spLocks noGrp="1" noChangeArrowheads="1"/>
          </p:cNvSpPr>
          <p:nvPr>
            <p:ph type="body" idx="1"/>
          </p:nvPr>
        </p:nvSpPr>
        <p:spPr>
          <a:xfrm>
            <a:off x="457200" y="1524000"/>
            <a:ext cx="8229600" cy="4602163"/>
          </a:xfrm>
        </p:spPr>
        <p:txBody>
          <a:bodyPr/>
          <a:lstStyle/>
          <a:p>
            <a:pPr eaLnBrk="1" hangingPunct="1">
              <a:lnSpc>
                <a:spcPct val="90000"/>
              </a:lnSpc>
              <a:buFontTx/>
              <a:buNone/>
            </a:pPr>
            <a:endParaRPr lang="en-GB" sz="2800">
              <a:latin typeface="Arial" charset="0"/>
            </a:endParaRPr>
          </a:p>
          <a:p>
            <a:pPr eaLnBrk="1" hangingPunct="1">
              <a:lnSpc>
                <a:spcPct val="90000"/>
              </a:lnSpc>
            </a:pPr>
            <a:r>
              <a:rPr lang="en-GB" sz="2800">
                <a:latin typeface="Arial" charset="0"/>
              </a:rPr>
              <a:t>Explain two things you learned today.</a:t>
            </a:r>
          </a:p>
          <a:p>
            <a:pPr eaLnBrk="1" hangingPunct="1">
              <a:lnSpc>
                <a:spcPct val="90000"/>
              </a:lnSpc>
            </a:pPr>
            <a:r>
              <a:rPr lang="en-GB" sz="2800">
                <a:latin typeface="Arial" charset="0"/>
              </a:rPr>
              <a:t>Make sure your parents understand.</a:t>
            </a:r>
          </a:p>
          <a:p>
            <a:pPr eaLnBrk="1" hangingPunct="1">
              <a:lnSpc>
                <a:spcPct val="90000"/>
              </a:lnSpc>
            </a:pPr>
            <a:r>
              <a:rPr lang="en-GB" sz="2800">
                <a:latin typeface="Arial" charset="0"/>
              </a:rPr>
              <a:t>Ask them to write a note telling what you learned.</a:t>
            </a:r>
          </a:p>
          <a:p>
            <a:pPr eaLnBrk="1" hangingPunct="1">
              <a:lnSpc>
                <a:spcPct val="90000"/>
              </a:lnSpc>
            </a:pPr>
            <a:r>
              <a:rPr lang="en-GB" sz="2800">
                <a:latin typeface="Arial" charset="0"/>
              </a:rPr>
              <a:t>Bring it back to school.</a:t>
            </a:r>
          </a:p>
          <a:p>
            <a:pPr eaLnBrk="1" hangingPunct="1">
              <a:lnSpc>
                <a:spcPct val="90000"/>
              </a:lnSpc>
            </a:pPr>
            <a:endParaRPr lang="en-GB" sz="2800">
              <a:latin typeface="Arial" charset="0"/>
            </a:endParaRPr>
          </a:p>
          <a:p>
            <a:pPr eaLnBrk="1" hangingPunct="1">
              <a:lnSpc>
                <a:spcPct val="90000"/>
              </a:lnSpc>
              <a:spcBef>
                <a:spcPct val="0"/>
              </a:spcBef>
              <a:buFontTx/>
              <a:buNone/>
            </a:pPr>
            <a:r>
              <a:rPr lang="en-GB" sz="2800">
                <a:latin typeface="Arial" charset="0"/>
              </a:rPr>
              <a:t>Variation: something you </a:t>
            </a:r>
          </a:p>
          <a:p>
            <a:pPr eaLnBrk="1" hangingPunct="1">
              <a:lnSpc>
                <a:spcPct val="90000"/>
              </a:lnSpc>
              <a:spcBef>
                <a:spcPct val="0"/>
              </a:spcBef>
              <a:buFontTx/>
              <a:buNone/>
            </a:pPr>
            <a:r>
              <a:rPr lang="en-GB" sz="2800">
                <a:latin typeface="Arial" charset="0"/>
              </a:rPr>
              <a:t>are trying to learn</a:t>
            </a:r>
          </a:p>
          <a:p>
            <a:pPr eaLnBrk="1" hangingPunct="1">
              <a:lnSpc>
                <a:spcPct val="90000"/>
              </a:lnSpc>
            </a:pPr>
            <a:endParaRPr lang="en-US">
              <a:latin typeface="Arial" charset="0"/>
            </a:endParaRPr>
          </a:p>
          <a:p>
            <a:pPr eaLnBrk="1" hangingPunct="1">
              <a:lnSpc>
                <a:spcPct val="90000"/>
              </a:lnSpc>
            </a:pPr>
            <a:endParaRPr lang="en-US">
              <a:latin typeface="Arial" charset="0"/>
            </a:endParaRPr>
          </a:p>
        </p:txBody>
      </p:sp>
    </p:spTree>
    <p:extLst>
      <p:ext uri="{BB962C8B-B14F-4D97-AF65-F5344CB8AC3E}">
        <p14:creationId xmlns:p14="http://schemas.microsoft.com/office/powerpoint/2010/main" val="394365619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Sharon Jeroski, Horizon Research      sjeroski@shaw.ca</a:t>
            </a:r>
          </a:p>
        </p:txBody>
      </p:sp>
      <p:sp>
        <p:nvSpPr>
          <p:cNvPr id="217090" name="Rectangle 2"/>
          <p:cNvSpPr>
            <a:spLocks noGrp="1" noChangeArrowheads="1"/>
          </p:cNvSpPr>
          <p:nvPr>
            <p:ph type="title"/>
          </p:nvPr>
        </p:nvSpPr>
        <p:spPr/>
        <p:txBody>
          <a:bodyPr/>
          <a:lstStyle/>
          <a:p>
            <a:pPr eaLnBrk="1" hangingPunct="1">
              <a:defRPr/>
            </a:pPr>
            <a:r>
              <a:rPr lang="en-US" sz="4800" b="1" smtClean="0">
                <a:effectLst>
                  <a:outerShdw blurRad="38100" dist="38100" dir="2700000" algn="tl">
                    <a:srgbClr val="FFFFFF"/>
                  </a:outerShdw>
                </a:effectLst>
                <a:ea typeface="+mj-ea"/>
                <a:cs typeface="+mj-cs"/>
              </a:rPr>
              <a:t>Sample: Reading Strategies</a:t>
            </a:r>
            <a:endParaRPr lang="en-US" smtClean="0">
              <a:ea typeface="+mj-ea"/>
              <a:cs typeface="+mj-cs"/>
            </a:endParaRPr>
          </a:p>
        </p:txBody>
      </p:sp>
      <p:sp>
        <p:nvSpPr>
          <p:cNvPr id="106500" name="Rectangle 3"/>
          <p:cNvSpPr>
            <a:spLocks noGrp="1" noChangeArrowheads="1"/>
          </p:cNvSpPr>
          <p:nvPr>
            <p:ph type="body" idx="1"/>
          </p:nvPr>
        </p:nvSpPr>
        <p:spPr/>
        <p:txBody>
          <a:bodyPr/>
          <a:lstStyle/>
          <a:p>
            <a:pPr eaLnBrk="1" hangingPunct="1">
              <a:lnSpc>
                <a:spcPct val="90000"/>
              </a:lnSpc>
            </a:pPr>
            <a:r>
              <a:rPr lang="en-US" sz="2400">
                <a:latin typeface="Times New Roman" charset="0"/>
              </a:rPr>
              <a:t>Ask: When you are </a:t>
            </a:r>
            <a:r>
              <a:rPr lang="en-US" sz="2400" i="1">
                <a:latin typeface="Times New Roman" charset="0"/>
              </a:rPr>
              <a:t>making connections</a:t>
            </a:r>
            <a:r>
              <a:rPr lang="en-US" sz="2400">
                <a:latin typeface="Times New Roman" charset="0"/>
              </a:rPr>
              <a:t>, what do you think you should look for? What criteria would tell me that you were using this strategy? </a:t>
            </a:r>
          </a:p>
          <a:p>
            <a:pPr eaLnBrk="1" hangingPunct="1">
              <a:lnSpc>
                <a:spcPct val="90000"/>
              </a:lnSpc>
            </a:pPr>
            <a:r>
              <a:rPr lang="en-US" sz="2400">
                <a:latin typeface="Times New Roman" charset="0"/>
              </a:rPr>
              <a:t>Record and clarify students</a:t>
            </a:r>
            <a:r>
              <a:rPr lang="ja-JP" altLang="en-US" sz="2400">
                <a:latin typeface="Times New Roman" charset="0"/>
              </a:rPr>
              <a:t>’</a:t>
            </a:r>
            <a:r>
              <a:rPr lang="en-US" altLang="ja-JP" sz="2400">
                <a:latin typeface="Times New Roman" charset="0"/>
              </a:rPr>
              <a:t> suggestions on a chart. Ask students to reflect on and record or tell about one important thing they learned about being a good reader. </a:t>
            </a:r>
          </a:p>
          <a:p>
            <a:pPr eaLnBrk="1" hangingPunct="1">
              <a:lnSpc>
                <a:spcPct val="90000"/>
              </a:lnSpc>
            </a:pPr>
            <a:r>
              <a:rPr lang="en-US" sz="2400">
                <a:latin typeface="Times New Roman" charset="0"/>
              </a:rPr>
              <a:t>Post the chart for future reference.</a:t>
            </a:r>
          </a:p>
          <a:p>
            <a:pPr eaLnBrk="1" hangingPunct="1">
              <a:lnSpc>
                <a:spcPct val="90000"/>
              </a:lnSpc>
            </a:pPr>
            <a:endParaRPr lang="en-US" sz="2400">
              <a:latin typeface="Times New Roman" charset="0"/>
            </a:endParaRPr>
          </a:p>
          <a:p>
            <a:pPr eaLnBrk="1" hangingPunct="1">
              <a:lnSpc>
                <a:spcPct val="90000"/>
              </a:lnSpc>
              <a:buFontTx/>
              <a:buNone/>
            </a:pPr>
            <a:endParaRPr lang="en-US" sz="2400">
              <a:latin typeface="Times New Roman" charset="0"/>
            </a:endParaRPr>
          </a:p>
          <a:p>
            <a:pPr eaLnBrk="1" hangingPunct="1">
              <a:lnSpc>
                <a:spcPct val="90000"/>
              </a:lnSpc>
            </a:pPr>
            <a:endParaRPr lang="en-US" sz="2400">
              <a:latin typeface="Arial" charset="0"/>
            </a:endParaRPr>
          </a:p>
        </p:txBody>
      </p:sp>
    </p:spTree>
    <p:extLst>
      <p:ext uri="{BB962C8B-B14F-4D97-AF65-F5344CB8AC3E}">
        <p14:creationId xmlns:p14="http://schemas.microsoft.com/office/powerpoint/2010/main" val="2462840485"/>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Sharon Jeroski, Horizon Research      sjeroski@shaw.ca</a:t>
            </a:r>
          </a:p>
        </p:txBody>
      </p:sp>
      <p:sp>
        <p:nvSpPr>
          <p:cNvPr id="218114" name="Rectangle 2"/>
          <p:cNvSpPr>
            <a:spLocks noGrp="1" noChangeArrowheads="1"/>
          </p:cNvSpPr>
          <p:nvPr>
            <p:ph type="title"/>
          </p:nvPr>
        </p:nvSpPr>
        <p:spPr/>
        <p:txBody>
          <a:bodyPr/>
          <a:lstStyle/>
          <a:p>
            <a:pPr eaLnBrk="1" hangingPunct="1">
              <a:defRPr/>
            </a:pPr>
            <a:r>
              <a:rPr lang="en-US" sz="4800" b="1" smtClean="0">
                <a:effectLst>
                  <a:outerShdw blurRad="38100" dist="38100" dir="2700000" algn="tl">
                    <a:srgbClr val="FFFFFF"/>
                  </a:outerShdw>
                </a:effectLst>
                <a:ea typeface="+mj-ea"/>
                <a:cs typeface="+mj-cs"/>
              </a:rPr>
              <a:t>Continuing</a:t>
            </a:r>
            <a:endParaRPr lang="en-US" smtClean="0">
              <a:ea typeface="+mj-ea"/>
              <a:cs typeface="+mj-cs"/>
            </a:endParaRPr>
          </a:p>
        </p:txBody>
      </p:sp>
      <p:sp>
        <p:nvSpPr>
          <p:cNvPr id="108548" name="Rectangle 3"/>
          <p:cNvSpPr>
            <a:spLocks noGrp="1" noChangeArrowheads="1"/>
          </p:cNvSpPr>
          <p:nvPr>
            <p:ph type="body" idx="1"/>
          </p:nvPr>
        </p:nvSpPr>
        <p:spPr/>
        <p:txBody>
          <a:bodyPr/>
          <a:lstStyle/>
          <a:p>
            <a:pPr eaLnBrk="1" hangingPunct="1">
              <a:lnSpc>
                <a:spcPct val="90000"/>
              </a:lnSpc>
            </a:pPr>
            <a:r>
              <a:rPr lang="en-US" sz="2800" dirty="0">
                <a:latin typeface="Times New Roman" charset="0"/>
              </a:rPr>
              <a:t>I need to know how your thinking about connections is going so I can plan the best work for you, so </a:t>
            </a:r>
            <a:r>
              <a:rPr lang="en-US" sz="2800" dirty="0" smtClean="0">
                <a:latin typeface="Times New Roman" charset="0"/>
              </a:rPr>
              <a:t>I’</a:t>
            </a:r>
            <a:r>
              <a:rPr lang="en-US" altLang="ja-JP" sz="2800" dirty="0" smtClean="0">
                <a:latin typeface="Times New Roman" charset="0"/>
              </a:rPr>
              <a:t>m </a:t>
            </a:r>
            <a:r>
              <a:rPr lang="en-US" altLang="ja-JP" sz="2800" dirty="0">
                <a:latin typeface="Times New Roman" charset="0"/>
              </a:rPr>
              <a:t>going to do some research. In research, </a:t>
            </a:r>
            <a:r>
              <a:rPr lang="en-US" altLang="ja-JP" sz="2800" dirty="0" smtClean="0">
                <a:latin typeface="Times New Roman" charset="0"/>
              </a:rPr>
              <a:t>it’s </a:t>
            </a:r>
            <a:r>
              <a:rPr lang="en-US" altLang="ja-JP" sz="2800" dirty="0">
                <a:latin typeface="Times New Roman" charset="0"/>
              </a:rPr>
              <a:t>important that I get exactly </a:t>
            </a:r>
            <a:r>
              <a:rPr lang="en-US" altLang="ja-JP" sz="2800" dirty="0" smtClean="0">
                <a:latin typeface="Times New Roman" charset="0"/>
              </a:rPr>
              <a:t>the </a:t>
            </a:r>
            <a:r>
              <a:rPr lang="en-US" altLang="ja-JP" sz="2800" dirty="0">
                <a:latin typeface="Times New Roman" charset="0"/>
              </a:rPr>
              <a:t>right information -- not what you </a:t>
            </a:r>
            <a:r>
              <a:rPr lang="en-US" altLang="ja-JP" sz="2800" b="1" dirty="0">
                <a:latin typeface="Times New Roman" charset="0"/>
              </a:rPr>
              <a:t>think</a:t>
            </a:r>
            <a:r>
              <a:rPr lang="en-US" altLang="ja-JP" sz="2800" dirty="0">
                <a:latin typeface="Times New Roman" charset="0"/>
              </a:rPr>
              <a:t> you should say. So, I need you to close your eyes so my information </a:t>
            </a:r>
            <a:r>
              <a:rPr lang="en-US" altLang="ja-JP" sz="2800" dirty="0" smtClean="0">
                <a:latin typeface="Times New Roman" charset="0"/>
              </a:rPr>
              <a:t>isn’t </a:t>
            </a:r>
            <a:r>
              <a:rPr lang="en-US" altLang="ja-JP" sz="2800" i="1" dirty="0">
                <a:latin typeface="Times New Roman" charset="0"/>
              </a:rPr>
              <a:t>biased.</a:t>
            </a:r>
          </a:p>
          <a:p>
            <a:pPr eaLnBrk="1" hangingPunct="1">
              <a:lnSpc>
                <a:spcPct val="90000"/>
              </a:lnSpc>
            </a:pPr>
            <a:r>
              <a:rPr lang="en-US" sz="2800" dirty="0">
                <a:latin typeface="Times New Roman" charset="0"/>
              </a:rPr>
              <a:t>Options include: </a:t>
            </a:r>
            <a:endParaRPr lang="en-US" sz="2400" dirty="0">
              <a:latin typeface="Times New Roman" charset="0"/>
            </a:endParaRPr>
          </a:p>
          <a:p>
            <a:pPr lvl="1" eaLnBrk="1" hangingPunct="1">
              <a:lnSpc>
                <a:spcPct val="90000"/>
              </a:lnSpc>
            </a:pPr>
            <a:r>
              <a:rPr lang="en-US" dirty="0">
                <a:latin typeface="Times New Roman" charset="0"/>
              </a:rPr>
              <a:t>thumbs up/down</a:t>
            </a:r>
          </a:p>
          <a:p>
            <a:pPr lvl="1" eaLnBrk="1" hangingPunct="1">
              <a:lnSpc>
                <a:spcPct val="90000"/>
              </a:lnSpc>
            </a:pPr>
            <a:r>
              <a:rPr lang="en-US" dirty="0">
                <a:latin typeface="Times New Roman" charset="0"/>
              </a:rPr>
              <a:t>five-finger survey</a:t>
            </a:r>
          </a:p>
          <a:p>
            <a:pPr lvl="1" eaLnBrk="1" hangingPunct="1">
              <a:lnSpc>
                <a:spcPct val="90000"/>
              </a:lnSpc>
            </a:pPr>
            <a:r>
              <a:rPr lang="en-US" dirty="0">
                <a:latin typeface="Times New Roman" charset="0"/>
              </a:rPr>
              <a:t>use your expression</a:t>
            </a:r>
          </a:p>
          <a:p>
            <a:pPr lvl="1" eaLnBrk="1" hangingPunct="1">
              <a:lnSpc>
                <a:spcPct val="90000"/>
              </a:lnSpc>
              <a:buFontTx/>
              <a:buNone/>
            </a:pPr>
            <a:r>
              <a:rPr lang="en-US" dirty="0">
                <a:latin typeface="Times New Roman" charset="0"/>
              </a:rPr>
              <a:t> </a:t>
            </a:r>
          </a:p>
          <a:p>
            <a:pPr eaLnBrk="1" hangingPunct="1">
              <a:lnSpc>
                <a:spcPct val="90000"/>
              </a:lnSpc>
            </a:pPr>
            <a:endParaRPr lang="en-US" sz="2400" dirty="0">
              <a:latin typeface="Times New Roman" charset="0"/>
            </a:endParaRPr>
          </a:p>
          <a:p>
            <a:pPr eaLnBrk="1" hangingPunct="1">
              <a:lnSpc>
                <a:spcPct val="90000"/>
              </a:lnSpc>
            </a:pPr>
            <a:endParaRPr lang="en-US" sz="2400" dirty="0">
              <a:latin typeface="Times New Roman" charset="0"/>
            </a:endParaRPr>
          </a:p>
          <a:p>
            <a:pPr eaLnBrk="1" hangingPunct="1">
              <a:lnSpc>
                <a:spcPct val="90000"/>
              </a:lnSpc>
              <a:buFontTx/>
              <a:buNone/>
            </a:pPr>
            <a:endParaRPr lang="en-US" sz="2400" dirty="0">
              <a:latin typeface="Times New Roman" charset="0"/>
            </a:endParaRPr>
          </a:p>
          <a:p>
            <a:pPr eaLnBrk="1" hangingPunct="1">
              <a:lnSpc>
                <a:spcPct val="90000"/>
              </a:lnSpc>
            </a:pPr>
            <a:endParaRPr lang="en-US" sz="2400" dirty="0">
              <a:latin typeface="Arial" charset="0"/>
            </a:endParaRPr>
          </a:p>
        </p:txBody>
      </p:sp>
    </p:spTree>
    <p:extLst>
      <p:ext uri="{BB962C8B-B14F-4D97-AF65-F5344CB8AC3E}">
        <p14:creationId xmlns:p14="http://schemas.microsoft.com/office/powerpoint/2010/main" val="4184368856"/>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Sharon Jeroski, Horizon Research      sjeroski@shaw.ca</a:t>
            </a:r>
          </a:p>
        </p:txBody>
      </p:sp>
      <p:sp>
        <p:nvSpPr>
          <p:cNvPr id="219138" name="Rectangle 2"/>
          <p:cNvSpPr>
            <a:spLocks noGrp="1" noChangeArrowheads="1"/>
          </p:cNvSpPr>
          <p:nvPr>
            <p:ph type="title"/>
          </p:nvPr>
        </p:nvSpPr>
        <p:spPr/>
        <p:txBody>
          <a:bodyPr/>
          <a:lstStyle/>
          <a:p>
            <a:pPr eaLnBrk="1" hangingPunct="1">
              <a:defRPr/>
            </a:pPr>
            <a:r>
              <a:rPr lang="en-US" sz="4800" b="1">
                <a:effectLst>
                  <a:outerShdw blurRad="38100" dist="38100" dir="2700000" algn="tl">
                    <a:srgbClr val="FFFFFF"/>
                  </a:outerShdw>
                </a:effectLst>
                <a:latin typeface="Arial" charset="0"/>
                <a:cs typeface="+mj-cs"/>
              </a:rPr>
              <a:t>Next lesson</a:t>
            </a:r>
            <a:r>
              <a:rPr lang="en-US">
                <a:latin typeface="Arial" charset="0"/>
                <a:cs typeface="+mj-cs"/>
              </a:rPr>
              <a:t> …</a:t>
            </a:r>
          </a:p>
        </p:txBody>
      </p:sp>
      <p:sp>
        <p:nvSpPr>
          <p:cNvPr id="110596" name="Rectangle 3"/>
          <p:cNvSpPr>
            <a:spLocks noGrp="1" noChangeArrowheads="1"/>
          </p:cNvSpPr>
          <p:nvPr>
            <p:ph type="body" idx="1"/>
          </p:nvPr>
        </p:nvSpPr>
        <p:spPr/>
        <p:txBody>
          <a:bodyPr/>
          <a:lstStyle/>
          <a:p>
            <a:pPr eaLnBrk="1" hangingPunct="1"/>
            <a:r>
              <a:rPr lang="en-US">
                <a:latin typeface="Times New Roman" charset="0"/>
              </a:rPr>
              <a:t>Ask students to think about the selection and how they made connections.</a:t>
            </a:r>
          </a:p>
          <a:p>
            <a:pPr eaLnBrk="1" hangingPunct="1"/>
            <a:r>
              <a:rPr lang="en-US">
                <a:latin typeface="Times New Roman" charset="0"/>
              </a:rPr>
              <a:t>Have them create a thought bubble, using pitctures or words, to show connections they made before, during, or after reading.</a:t>
            </a:r>
          </a:p>
          <a:p>
            <a:pPr eaLnBrk="1" hangingPunct="1"/>
            <a:r>
              <a:rPr lang="en-US">
                <a:latin typeface="Times New Roman" charset="0"/>
              </a:rPr>
              <a:t>Share with a partner or group.</a:t>
            </a:r>
          </a:p>
          <a:p>
            <a:pPr eaLnBrk="1" hangingPunct="1"/>
            <a:r>
              <a:rPr lang="en-US">
                <a:latin typeface="Times New Roman" charset="0"/>
              </a:rPr>
              <a:t>Post examples.</a:t>
            </a:r>
          </a:p>
          <a:p>
            <a:pPr eaLnBrk="1" hangingPunct="1"/>
            <a:endParaRPr lang="en-US">
              <a:latin typeface="Arial" charset="0"/>
            </a:endParaRPr>
          </a:p>
        </p:txBody>
      </p:sp>
    </p:spTree>
    <p:extLst>
      <p:ext uri="{BB962C8B-B14F-4D97-AF65-F5344CB8AC3E}">
        <p14:creationId xmlns:p14="http://schemas.microsoft.com/office/powerpoint/2010/main" val="3433470643"/>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Sharon Jeroski, Horizon Research      sjeroski@shaw.ca</a:t>
            </a:r>
          </a:p>
        </p:txBody>
      </p:sp>
      <p:sp>
        <p:nvSpPr>
          <p:cNvPr id="220162" name="Rectangle 2"/>
          <p:cNvSpPr>
            <a:spLocks noGrp="1" noChangeArrowheads="1"/>
          </p:cNvSpPr>
          <p:nvPr>
            <p:ph type="title"/>
          </p:nvPr>
        </p:nvSpPr>
        <p:spPr/>
        <p:txBody>
          <a:bodyPr/>
          <a:lstStyle/>
          <a:p>
            <a:pPr eaLnBrk="1" hangingPunct="1">
              <a:defRPr/>
            </a:pPr>
            <a:r>
              <a:rPr lang="en-US" sz="4800" b="1">
                <a:effectLst>
                  <a:outerShdw blurRad="38100" dist="38100" dir="2700000" algn="tl">
                    <a:srgbClr val="FFFFFF"/>
                  </a:outerShdw>
                </a:effectLst>
                <a:latin typeface="Arial" charset="0"/>
                <a:cs typeface="+mj-cs"/>
              </a:rPr>
              <a:t>Next lesson</a:t>
            </a:r>
            <a:r>
              <a:rPr lang="en-US">
                <a:latin typeface="Arial" charset="0"/>
                <a:cs typeface="+mj-cs"/>
              </a:rPr>
              <a:t> …</a:t>
            </a:r>
          </a:p>
        </p:txBody>
      </p:sp>
      <p:sp>
        <p:nvSpPr>
          <p:cNvPr id="112644" name="Rectangle 3"/>
          <p:cNvSpPr>
            <a:spLocks noGrp="1" noChangeArrowheads="1"/>
          </p:cNvSpPr>
          <p:nvPr>
            <p:ph type="body" idx="1"/>
          </p:nvPr>
        </p:nvSpPr>
        <p:spPr/>
        <p:txBody>
          <a:bodyPr/>
          <a:lstStyle/>
          <a:p>
            <a:pPr eaLnBrk="1" hangingPunct="1">
              <a:lnSpc>
                <a:spcPct val="90000"/>
              </a:lnSpc>
            </a:pPr>
            <a:r>
              <a:rPr lang="en-US" sz="2800">
                <a:latin typeface="Times New Roman" charset="0"/>
              </a:rPr>
              <a:t>Model writing a journal or Reader</a:t>
            </a:r>
            <a:r>
              <a:rPr lang="ja-JP" altLang="en-US" sz="2800">
                <a:latin typeface="Times New Roman" charset="0"/>
              </a:rPr>
              <a:t>’</a:t>
            </a:r>
            <a:r>
              <a:rPr lang="en-US" altLang="ja-JP" sz="2800">
                <a:latin typeface="Times New Roman" charset="0"/>
              </a:rPr>
              <a:t>s Notebook reflection about making connections. Be as specific as possible (</a:t>
            </a:r>
            <a:r>
              <a:rPr lang="ja-JP" altLang="en-US" sz="2800">
                <a:latin typeface="Times New Roman" charset="0"/>
              </a:rPr>
              <a:t>“</a:t>
            </a:r>
            <a:r>
              <a:rPr lang="en-US" altLang="ja-JP" sz="2800">
                <a:latin typeface="Times New Roman" charset="0"/>
              </a:rPr>
              <a:t>I thought about other brave people, and which one was like …</a:t>
            </a:r>
            <a:r>
              <a:rPr lang="ja-JP" altLang="en-US" sz="2800">
                <a:latin typeface="Times New Roman" charset="0"/>
              </a:rPr>
              <a:t>”</a:t>
            </a:r>
            <a:r>
              <a:rPr lang="en-US" altLang="ja-JP" sz="2800">
                <a:latin typeface="Times New Roman" charset="0"/>
              </a:rPr>
              <a:t>)</a:t>
            </a:r>
          </a:p>
          <a:p>
            <a:pPr eaLnBrk="1" hangingPunct="1">
              <a:lnSpc>
                <a:spcPct val="90000"/>
              </a:lnSpc>
            </a:pPr>
            <a:r>
              <a:rPr lang="en-US" sz="2800">
                <a:latin typeface="Times New Roman" charset="0"/>
              </a:rPr>
              <a:t>Invite students to contribute ideas for a shared reflection about how they made connections, and how the connections helped them to read and understand the selection.</a:t>
            </a:r>
          </a:p>
          <a:p>
            <a:pPr eaLnBrk="1" hangingPunct="1">
              <a:lnSpc>
                <a:spcPct val="90000"/>
              </a:lnSpc>
            </a:pPr>
            <a:r>
              <a:rPr lang="en-US" sz="2800">
                <a:latin typeface="Times New Roman" charset="0"/>
              </a:rPr>
              <a:t>Start a list of words and frames</a:t>
            </a:r>
          </a:p>
          <a:p>
            <a:pPr eaLnBrk="1" hangingPunct="1">
              <a:lnSpc>
                <a:spcPct val="90000"/>
              </a:lnSpc>
            </a:pPr>
            <a:endParaRPr lang="en-US" sz="2800">
              <a:latin typeface="Arial" charset="0"/>
            </a:endParaRPr>
          </a:p>
        </p:txBody>
      </p:sp>
    </p:spTree>
    <p:extLst>
      <p:ext uri="{BB962C8B-B14F-4D97-AF65-F5344CB8AC3E}">
        <p14:creationId xmlns:p14="http://schemas.microsoft.com/office/powerpoint/2010/main" val="367297652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Sharon Jeroski, Horizon Research      sjeroski@shaw.ca</a:t>
            </a:r>
          </a:p>
        </p:txBody>
      </p:sp>
      <p:sp>
        <p:nvSpPr>
          <p:cNvPr id="312322" name="Rectangle 2"/>
          <p:cNvSpPr>
            <a:spLocks noGrp="1" noChangeArrowheads="1"/>
          </p:cNvSpPr>
          <p:nvPr>
            <p:ph type="title"/>
          </p:nvPr>
        </p:nvSpPr>
        <p:spPr/>
        <p:txBody>
          <a:bodyPr/>
          <a:lstStyle/>
          <a:p>
            <a:pPr eaLnBrk="1" hangingPunct="1">
              <a:defRPr/>
            </a:pPr>
            <a:r>
              <a:rPr lang="en-US" sz="3600" dirty="0">
                <a:effectLst>
                  <a:outerShdw blurRad="38100" dist="38100" dir="2700000" algn="tl">
                    <a:srgbClr val="DDDDDD"/>
                  </a:outerShdw>
                </a:effectLst>
                <a:latin typeface="Arial" charset="0"/>
                <a:cs typeface="+mj-cs"/>
              </a:rPr>
              <a:t>Developing processes of </a:t>
            </a:r>
            <a:br>
              <a:rPr lang="en-US" sz="3600" dirty="0">
                <a:effectLst>
                  <a:outerShdw blurRad="38100" dist="38100" dir="2700000" algn="tl">
                    <a:srgbClr val="DDDDDD"/>
                  </a:outerShdw>
                </a:effectLst>
                <a:latin typeface="Arial" charset="0"/>
                <a:cs typeface="+mj-cs"/>
              </a:rPr>
            </a:br>
            <a:r>
              <a:rPr lang="en-US" sz="3600" dirty="0">
                <a:effectLst>
                  <a:outerShdw blurRad="38100" dist="38100" dir="2700000" algn="tl">
                    <a:srgbClr val="DDDDDD"/>
                  </a:outerShdw>
                </a:effectLst>
                <a:latin typeface="Arial" charset="0"/>
                <a:cs typeface="+mj-cs"/>
              </a:rPr>
              <a:t>reflection and self-assessment</a:t>
            </a:r>
          </a:p>
        </p:txBody>
      </p:sp>
      <p:sp>
        <p:nvSpPr>
          <p:cNvPr id="24579" name="Rectangle 3"/>
          <p:cNvSpPr>
            <a:spLocks noGrp="1" noChangeArrowheads="1"/>
          </p:cNvSpPr>
          <p:nvPr>
            <p:ph type="body" idx="1"/>
          </p:nvPr>
        </p:nvSpPr>
        <p:spPr/>
        <p:txBody>
          <a:bodyPr/>
          <a:lstStyle/>
          <a:p>
            <a:pPr eaLnBrk="1" hangingPunct="1">
              <a:lnSpc>
                <a:spcPct val="90000"/>
              </a:lnSpc>
            </a:pPr>
            <a:r>
              <a:rPr lang="en-US" sz="2000" dirty="0">
                <a:latin typeface="Arial" charset="0"/>
                <a:sym typeface="Myriad Apple Medium" charset="0"/>
              </a:rPr>
              <a:t>Clear learning </a:t>
            </a:r>
            <a:r>
              <a:rPr lang="en-US" sz="2000" dirty="0" smtClean="0">
                <a:latin typeface="Arial" charset="0"/>
                <a:sym typeface="Myriad Apple Medium" charset="0"/>
              </a:rPr>
              <a:t>intentions and </a:t>
            </a:r>
            <a:r>
              <a:rPr lang="en-US" sz="2000" dirty="0">
                <a:latin typeface="Arial" charset="0"/>
                <a:sym typeface="Myriad Apple Medium" charset="0"/>
              </a:rPr>
              <a:t>criteria</a:t>
            </a:r>
          </a:p>
          <a:p>
            <a:pPr eaLnBrk="1" hangingPunct="1">
              <a:lnSpc>
                <a:spcPct val="90000"/>
              </a:lnSpc>
            </a:pPr>
            <a:r>
              <a:rPr lang="en-US" sz="2000" dirty="0">
                <a:latin typeface="Arial" charset="0"/>
                <a:sym typeface="Myriad Apple Medium" charset="0"/>
              </a:rPr>
              <a:t>Safe environment </a:t>
            </a:r>
          </a:p>
          <a:p>
            <a:pPr eaLnBrk="1" hangingPunct="1">
              <a:lnSpc>
                <a:spcPct val="90000"/>
              </a:lnSpc>
            </a:pPr>
            <a:r>
              <a:rPr lang="en-US" sz="2000" dirty="0">
                <a:latin typeface="Arial" charset="0"/>
                <a:sym typeface="Myriad Apple Medium" charset="0"/>
              </a:rPr>
              <a:t>Students believe they can learn and that teachers know how to help them</a:t>
            </a:r>
          </a:p>
          <a:p>
            <a:pPr eaLnBrk="1" hangingPunct="1">
              <a:lnSpc>
                <a:spcPct val="90000"/>
              </a:lnSpc>
            </a:pPr>
            <a:r>
              <a:rPr lang="en-US" sz="2000" dirty="0">
                <a:latin typeface="Arial" charset="0"/>
                <a:sym typeface="Myriad Apple Medium" charset="0"/>
              </a:rPr>
              <a:t>Differentiation: diverse learning styles, preferences, strengths, needs</a:t>
            </a:r>
          </a:p>
          <a:p>
            <a:pPr eaLnBrk="1" hangingPunct="1">
              <a:lnSpc>
                <a:spcPct val="90000"/>
              </a:lnSpc>
            </a:pPr>
            <a:r>
              <a:rPr lang="en-US" sz="2000" dirty="0">
                <a:latin typeface="Arial" charset="0"/>
                <a:sym typeface="Myriad Apple Medium" charset="0"/>
              </a:rPr>
              <a:t>Focused instruction</a:t>
            </a:r>
          </a:p>
          <a:p>
            <a:pPr eaLnBrk="1" hangingPunct="1">
              <a:lnSpc>
                <a:spcPct val="90000"/>
              </a:lnSpc>
            </a:pPr>
            <a:endParaRPr lang="en-US" sz="2800" dirty="0">
              <a:latin typeface="Arial" charset="0"/>
              <a:sym typeface="Myriad Apple Medium" charset="0"/>
            </a:endParaRPr>
          </a:p>
          <a:p>
            <a:pPr eaLnBrk="1" hangingPunct="1">
              <a:lnSpc>
                <a:spcPct val="90000"/>
              </a:lnSpc>
            </a:pPr>
            <a:endParaRPr lang="en-US" sz="2800" dirty="0">
              <a:latin typeface="Arial" charset="0"/>
              <a:sym typeface="Myriad Apple Medium" charset="0"/>
            </a:endParaRPr>
          </a:p>
          <a:p>
            <a:pPr eaLnBrk="1" hangingPunct="1">
              <a:lnSpc>
                <a:spcPct val="90000"/>
              </a:lnSpc>
            </a:pPr>
            <a:endParaRPr lang="en-US" sz="2800" dirty="0">
              <a:latin typeface="Arial" charset="0"/>
            </a:endParaRPr>
          </a:p>
          <a:p>
            <a:pPr eaLnBrk="1" hangingPunct="1">
              <a:lnSpc>
                <a:spcPct val="90000"/>
              </a:lnSpc>
            </a:pPr>
            <a:endParaRPr lang="en-US" sz="2800" dirty="0">
              <a:latin typeface="Arial" charset="0"/>
            </a:endParaRPr>
          </a:p>
          <a:p>
            <a:pPr eaLnBrk="1" hangingPunct="1">
              <a:lnSpc>
                <a:spcPct val="90000"/>
              </a:lnSpc>
            </a:pPr>
            <a:endParaRPr lang="en-US" sz="2800" dirty="0">
              <a:latin typeface="Arial" charset="0"/>
            </a:endParaRPr>
          </a:p>
        </p:txBody>
      </p:sp>
    </p:spTree>
    <p:extLst>
      <p:ext uri="{BB962C8B-B14F-4D97-AF65-F5344CB8AC3E}">
        <p14:creationId xmlns:p14="http://schemas.microsoft.com/office/powerpoint/2010/main" val="171924235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Sharon Jeroski, Horizon Research      sjeroski@shaw.ca</a:t>
            </a:r>
          </a:p>
        </p:txBody>
      </p:sp>
      <p:sp>
        <p:nvSpPr>
          <p:cNvPr id="221186" name="Rectangle 2"/>
          <p:cNvSpPr>
            <a:spLocks noGrp="1" noChangeArrowheads="1"/>
          </p:cNvSpPr>
          <p:nvPr>
            <p:ph type="title"/>
          </p:nvPr>
        </p:nvSpPr>
        <p:spPr/>
        <p:txBody>
          <a:bodyPr/>
          <a:lstStyle/>
          <a:p>
            <a:pPr eaLnBrk="1" hangingPunct="1">
              <a:defRPr/>
            </a:pPr>
            <a:r>
              <a:rPr lang="en-US" sz="4800" b="1" smtClean="0">
                <a:effectLst>
                  <a:outerShdw blurRad="38100" dist="38100" dir="2700000" algn="tl">
                    <a:srgbClr val="FFFFFF"/>
                  </a:outerShdw>
                </a:effectLst>
                <a:ea typeface="+mj-ea"/>
                <a:cs typeface="+mj-cs"/>
              </a:rPr>
              <a:t>Next lesson</a:t>
            </a:r>
            <a:endParaRPr lang="en-US" smtClean="0">
              <a:ea typeface="+mj-ea"/>
              <a:cs typeface="+mj-cs"/>
            </a:endParaRPr>
          </a:p>
        </p:txBody>
      </p:sp>
      <p:sp>
        <p:nvSpPr>
          <p:cNvPr id="114692" name="Rectangle 3"/>
          <p:cNvSpPr>
            <a:spLocks noGrp="1" noChangeArrowheads="1"/>
          </p:cNvSpPr>
          <p:nvPr>
            <p:ph type="body" idx="1"/>
          </p:nvPr>
        </p:nvSpPr>
        <p:spPr/>
        <p:txBody>
          <a:bodyPr/>
          <a:lstStyle/>
          <a:p>
            <a:pPr eaLnBrk="1" hangingPunct="1"/>
            <a:r>
              <a:rPr lang="en-US">
                <a:latin typeface="Times New Roman" charset="0"/>
              </a:rPr>
              <a:t>Have students reflect on how they made connections, and and tell a partner about how their connections helped them read and understand the selection.</a:t>
            </a:r>
          </a:p>
          <a:p>
            <a:pPr eaLnBrk="1" hangingPunct="1"/>
            <a:r>
              <a:rPr lang="en-US">
                <a:latin typeface="Times New Roman" charset="0"/>
              </a:rPr>
              <a:t>Make a shared of list of language that helps you talk about connections.</a:t>
            </a:r>
          </a:p>
          <a:p>
            <a:pPr eaLnBrk="1" hangingPunct="1"/>
            <a:endParaRPr lang="en-US">
              <a:latin typeface="Times New Roman" charset="0"/>
            </a:endParaRPr>
          </a:p>
          <a:p>
            <a:pPr eaLnBrk="1" hangingPunct="1"/>
            <a:endParaRPr lang="en-US">
              <a:latin typeface="Arial" charset="0"/>
            </a:endParaRPr>
          </a:p>
        </p:txBody>
      </p:sp>
    </p:spTree>
    <p:extLst>
      <p:ext uri="{BB962C8B-B14F-4D97-AF65-F5344CB8AC3E}">
        <p14:creationId xmlns:p14="http://schemas.microsoft.com/office/powerpoint/2010/main" val="1877138953"/>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Sharon Jeroski, Horizon Research      sjeroski@shaw.ca</a:t>
            </a:r>
          </a:p>
        </p:txBody>
      </p:sp>
      <p:sp>
        <p:nvSpPr>
          <p:cNvPr id="222210" name="Rectangle 2"/>
          <p:cNvSpPr>
            <a:spLocks noGrp="1" noChangeArrowheads="1"/>
          </p:cNvSpPr>
          <p:nvPr>
            <p:ph type="title"/>
          </p:nvPr>
        </p:nvSpPr>
        <p:spPr/>
        <p:txBody>
          <a:bodyPr/>
          <a:lstStyle/>
          <a:p>
            <a:pPr eaLnBrk="1" hangingPunct="1">
              <a:defRPr/>
            </a:pPr>
            <a:r>
              <a:rPr lang="en-US" sz="4800" b="1" smtClean="0">
                <a:effectLst>
                  <a:outerShdw blurRad="38100" dist="38100" dir="2700000" algn="tl">
                    <a:srgbClr val="FFFFFF"/>
                  </a:outerShdw>
                </a:effectLst>
                <a:ea typeface="+mj-ea"/>
                <a:cs typeface="+mj-cs"/>
              </a:rPr>
              <a:t>Next lesson</a:t>
            </a:r>
            <a:endParaRPr lang="en-US" smtClean="0">
              <a:ea typeface="+mj-ea"/>
              <a:cs typeface="+mj-cs"/>
            </a:endParaRPr>
          </a:p>
        </p:txBody>
      </p:sp>
      <p:sp>
        <p:nvSpPr>
          <p:cNvPr id="116740" name="Rectangle 3"/>
          <p:cNvSpPr>
            <a:spLocks noGrp="1" noChangeArrowheads="1"/>
          </p:cNvSpPr>
          <p:nvPr>
            <p:ph type="body" idx="1"/>
          </p:nvPr>
        </p:nvSpPr>
        <p:spPr/>
        <p:txBody>
          <a:bodyPr/>
          <a:lstStyle/>
          <a:p>
            <a:pPr eaLnBrk="1" hangingPunct="1">
              <a:lnSpc>
                <a:spcPct val="90000"/>
              </a:lnSpc>
            </a:pPr>
            <a:r>
              <a:rPr lang="en-US">
                <a:latin typeface="Times New Roman" charset="0"/>
              </a:rPr>
              <a:t>Ask students to write a short entry in their journals or Reader</a:t>
            </a:r>
            <a:r>
              <a:rPr lang="ja-JP" altLang="en-US">
                <a:latin typeface="Times New Roman" charset="0"/>
              </a:rPr>
              <a:t>’</a:t>
            </a:r>
            <a:r>
              <a:rPr lang="en-US" altLang="ja-JP">
                <a:latin typeface="Times New Roman" charset="0"/>
              </a:rPr>
              <a:t>s Notebooks about how they made connections. Ask them to include how their connections them read and understand the selection. Some may prefer to show this by drawing thought bubbles.</a:t>
            </a:r>
          </a:p>
          <a:p>
            <a:pPr eaLnBrk="1" hangingPunct="1">
              <a:lnSpc>
                <a:spcPct val="90000"/>
              </a:lnSpc>
            </a:pPr>
            <a:r>
              <a:rPr lang="en-US">
                <a:latin typeface="Times New Roman" charset="0"/>
              </a:rPr>
              <a:t>Scaffold as needed. Review word lists, frames as needed.</a:t>
            </a:r>
          </a:p>
          <a:p>
            <a:pPr eaLnBrk="1" hangingPunct="1">
              <a:lnSpc>
                <a:spcPct val="90000"/>
              </a:lnSpc>
            </a:pPr>
            <a:r>
              <a:rPr lang="en-US">
                <a:latin typeface="Times New Roman" charset="0"/>
              </a:rPr>
              <a:t>Provide feedback (peer/ teacher) </a:t>
            </a:r>
            <a:endParaRPr lang="en-US">
              <a:latin typeface="Arial" charset="0"/>
            </a:endParaRPr>
          </a:p>
        </p:txBody>
      </p:sp>
    </p:spTree>
    <p:extLst>
      <p:ext uri="{BB962C8B-B14F-4D97-AF65-F5344CB8AC3E}">
        <p14:creationId xmlns:p14="http://schemas.microsoft.com/office/powerpoint/2010/main" val="2154657430"/>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Sharon Jeroski, Horizon Research      sjeroski@shaw.ca</a:t>
            </a:r>
          </a:p>
        </p:txBody>
      </p:sp>
      <p:sp>
        <p:nvSpPr>
          <p:cNvPr id="223234" name="Rectangle 2"/>
          <p:cNvSpPr>
            <a:spLocks noGrp="1" noChangeArrowheads="1"/>
          </p:cNvSpPr>
          <p:nvPr>
            <p:ph type="title"/>
          </p:nvPr>
        </p:nvSpPr>
        <p:spPr/>
        <p:txBody>
          <a:bodyPr/>
          <a:lstStyle/>
          <a:p>
            <a:pPr eaLnBrk="1" hangingPunct="1">
              <a:defRPr/>
            </a:pPr>
            <a:r>
              <a:rPr lang="en-US" sz="4800" b="1" smtClean="0">
                <a:effectLst>
                  <a:outerShdw blurRad="38100" dist="38100" dir="2700000" algn="tl">
                    <a:srgbClr val="FFFFFF"/>
                  </a:outerShdw>
                </a:effectLst>
                <a:ea typeface="+mj-ea"/>
                <a:cs typeface="+mj-cs"/>
              </a:rPr>
              <a:t>More lessons</a:t>
            </a:r>
            <a:r>
              <a:rPr lang="en-US" smtClean="0">
                <a:ea typeface="+mj-ea"/>
                <a:cs typeface="+mj-cs"/>
              </a:rPr>
              <a:t> ..</a:t>
            </a:r>
          </a:p>
        </p:txBody>
      </p:sp>
      <p:sp>
        <p:nvSpPr>
          <p:cNvPr id="118788" name="Rectangle 3"/>
          <p:cNvSpPr>
            <a:spLocks noGrp="1" noChangeArrowheads="1"/>
          </p:cNvSpPr>
          <p:nvPr>
            <p:ph type="body" idx="1"/>
          </p:nvPr>
        </p:nvSpPr>
        <p:spPr/>
        <p:txBody>
          <a:bodyPr/>
          <a:lstStyle/>
          <a:p>
            <a:pPr eaLnBrk="1" hangingPunct="1">
              <a:lnSpc>
                <a:spcPct val="90000"/>
              </a:lnSpc>
            </a:pPr>
            <a:r>
              <a:rPr lang="en-US">
                <a:latin typeface="Times New Roman" charset="0"/>
              </a:rPr>
              <a:t>Have students write about how they made connections as they were reading. Ask: What did you do to make sure your connections helps you understand and remember.</a:t>
            </a:r>
          </a:p>
          <a:p>
            <a:pPr eaLnBrk="1" hangingPunct="1">
              <a:lnSpc>
                <a:spcPct val="90000"/>
              </a:lnSpc>
            </a:pPr>
            <a:endParaRPr lang="en-US">
              <a:latin typeface="Times New Roman" charset="0"/>
            </a:endParaRPr>
          </a:p>
          <a:p>
            <a:pPr eaLnBrk="1" hangingPunct="1">
              <a:lnSpc>
                <a:spcPct val="90000"/>
              </a:lnSpc>
            </a:pPr>
            <a:r>
              <a:rPr lang="en-US">
                <a:latin typeface="Times New Roman" charset="0"/>
              </a:rPr>
              <a:t>Vary response format; continue feedback</a:t>
            </a:r>
          </a:p>
          <a:p>
            <a:pPr eaLnBrk="1" hangingPunct="1">
              <a:lnSpc>
                <a:spcPct val="90000"/>
              </a:lnSpc>
            </a:pPr>
            <a:endParaRPr lang="en-US">
              <a:latin typeface="Times New Roman" charset="0"/>
            </a:endParaRPr>
          </a:p>
          <a:p>
            <a:pPr eaLnBrk="1" hangingPunct="1">
              <a:lnSpc>
                <a:spcPct val="90000"/>
              </a:lnSpc>
            </a:pPr>
            <a:endParaRPr lang="en-US">
              <a:latin typeface="Times New Roman" charset="0"/>
            </a:endParaRPr>
          </a:p>
          <a:p>
            <a:pPr eaLnBrk="1" hangingPunct="1">
              <a:lnSpc>
                <a:spcPct val="90000"/>
              </a:lnSpc>
            </a:pPr>
            <a:endParaRPr lang="en-US">
              <a:latin typeface="Arial" charset="0"/>
            </a:endParaRPr>
          </a:p>
        </p:txBody>
      </p:sp>
    </p:spTree>
    <p:extLst>
      <p:ext uri="{BB962C8B-B14F-4D97-AF65-F5344CB8AC3E}">
        <p14:creationId xmlns:p14="http://schemas.microsoft.com/office/powerpoint/2010/main" val="3741550975"/>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Sharon Jeroski, Horizon Research      sjeroski@shaw.ca</a:t>
            </a:r>
          </a:p>
        </p:txBody>
      </p:sp>
      <p:sp>
        <p:nvSpPr>
          <p:cNvPr id="224258" name="Rectangle 2"/>
          <p:cNvSpPr>
            <a:spLocks noGrp="1" noChangeArrowheads="1"/>
          </p:cNvSpPr>
          <p:nvPr>
            <p:ph type="title"/>
          </p:nvPr>
        </p:nvSpPr>
        <p:spPr/>
        <p:txBody>
          <a:bodyPr/>
          <a:lstStyle/>
          <a:p>
            <a:pPr eaLnBrk="1" hangingPunct="1">
              <a:defRPr/>
            </a:pPr>
            <a:r>
              <a:rPr lang="en-US" sz="4800" b="1" smtClean="0">
                <a:effectLst>
                  <a:outerShdw blurRad="38100" dist="38100" dir="2700000" algn="tl">
                    <a:srgbClr val="FFFFFF"/>
                  </a:outerShdw>
                </a:effectLst>
                <a:ea typeface="+mj-ea"/>
                <a:cs typeface="+mj-cs"/>
              </a:rPr>
              <a:t>End of sequence</a:t>
            </a:r>
            <a:endParaRPr lang="en-US" smtClean="0">
              <a:ea typeface="+mj-ea"/>
              <a:cs typeface="+mj-cs"/>
            </a:endParaRPr>
          </a:p>
        </p:txBody>
      </p:sp>
      <p:sp>
        <p:nvSpPr>
          <p:cNvPr id="120836" name="Rectangle 3"/>
          <p:cNvSpPr>
            <a:spLocks noGrp="1" noChangeArrowheads="1"/>
          </p:cNvSpPr>
          <p:nvPr>
            <p:ph type="body" idx="1"/>
          </p:nvPr>
        </p:nvSpPr>
        <p:spPr/>
        <p:txBody>
          <a:bodyPr/>
          <a:lstStyle/>
          <a:p>
            <a:pPr eaLnBrk="1" hangingPunct="1"/>
            <a:r>
              <a:rPr lang="en-US">
                <a:latin typeface="Arial" charset="0"/>
              </a:rPr>
              <a:t>Write about when making connections helps with your reading. Explain if there are times when it is more/less helpful.</a:t>
            </a:r>
          </a:p>
          <a:p>
            <a:pPr eaLnBrk="1" hangingPunct="1"/>
            <a:r>
              <a:rPr lang="en-US">
                <a:latin typeface="Arial" charset="0"/>
              </a:rPr>
              <a:t>What tips would you give other students about making connections?</a:t>
            </a:r>
          </a:p>
          <a:p>
            <a:pPr eaLnBrk="1" hangingPunct="1"/>
            <a:r>
              <a:rPr lang="en-US">
                <a:latin typeface="Arial" charset="0"/>
              </a:rPr>
              <a:t>Did writing and drawing about your thinking help? Tell why or</a:t>
            </a:r>
          </a:p>
          <a:p>
            <a:pPr eaLnBrk="1" hangingPunct="1">
              <a:spcBef>
                <a:spcPct val="0"/>
              </a:spcBef>
              <a:buFontTx/>
              <a:buNone/>
            </a:pPr>
            <a:r>
              <a:rPr lang="en-US">
                <a:latin typeface="Arial" charset="0"/>
              </a:rPr>
              <a:t>	why not.</a:t>
            </a:r>
          </a:p>
        </p:txBody>
      </p:sp>
    </p:spTree>
    <p:extLst>
      <p:ext uri="{BB962C8B-B14F-4D97-AF65-F5344CB8AC3E}">
        <p14:creationId xmlns:p14="http://schemas.microsoft.com/office/powerpoint/2010/main" val="79859483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 process for reviewing progress</a:t>
            </a:r>
            <a:endParaRPr lang="en-US" sz="3200" dirty="0"/>
          </a:p>
        </p:txBody>
      </p:sp>
      <p:sp>
        <p:nvSpPr>
          <p:cNvPr id="3" name="Content Placeholder 2"/>
          <p:cNvSpPr>
            <a:spLocks noGrp="1"/>
          </p:cNvSpPr>
          <p:nvPr>
            <p:ph idx="1"/>
          </p:nvPr>
        </p:nvSpPr>
        <p:spPr/>
        <p:txBody>
          <a:bodyPr>
            <a:normAutofit fontScale="92500"/>
          </a:bodyPr>
          <a:lstStyle/>
          <a:p>
            <a:pPr indent="-342900"/>
            <a:r>
              <a:rPr lang="en-US" b="1" dirty="0" smtClean="0"/>
              <a:t>Getting started. </a:t>
            </a:r>
            <a:r>
              <a:rPr lang="en-US" b="1" i="1" dirty="0" smtClean="0"/>
              <a:t>Can be done in group. </a:t>
            </a:r>
            <a:r>
              <a:rPr lang="en-US" dirty="0" smtClean="0"/>
              <a:t>Let’s </a:t>
            </a:r>
            <a:r>
              <a:rPr lang="en-US" dirty="0"/>
              <a:t>talk about some of the work you’ve done (</a:t>
            </a:r>
            <a:r>
              <a:rPr lang="en-US" i="1" dirty="0"/>
              <a:t>lately, this week, this winter ...</a:t>
            </a:r>
            <a:r>
              <a:rPr lang="en-US" dirty="0"/>
              <a:t>). </a:t>
            </a:r>
            <a:r>
              <a:rPr lang="en-US" dirty="0" smtClean="0"/>
              <a:t>Tell </a:t>
            </a:r>
            <a:r>
              <a:rPr lang="en-US" dirty="0"/>
              <a:t>me about something you really liked. What made it special for you? </a:t>
            </a:r>
            <a:endParaRPr lang="en-US" dirty="0" smtClean="0"/>
          </a:p>
          <a:p>
            <a:pPr lvl="1" indent="-342900"/>
            <a:r>
              <a:rPr lang="en-US" dirty="0" smtClean="0"/>
              <a:t>Teacher makes list of work/activities</a:t>
            </a:r>
          </a:p>
          <a:p>
            <a:pPr lvl="1" indent="-342900"/>
            <a:r>
              <a:rPr lang="en-US" dirty="0" smtClean="0"/>
              <a:t>Records key words about what made it special</a:t>
            </a:r>
          </a:p>
          <a:p>
            <a:endParaRPr lang="en-US" dirty="0" smtClean="0"/>
          </a:p>
          <a:p>
            <a:r>
              <a:rPr lang="en-US" b="1" dirty="0" smtClean="0"/>
              <a:t>Gathering evidence of strengths. </a:t>
            </a:r>
            <a:r>
              <a:rPr lang="en-US" b="1" i="1" dirty="0" smtClean="0"/>
              <a:t>Individual</a:t>
            </a:r>
            <a:r>
              <a:rPr lang="en-US" b="1" dirty="0" smtClean="0"/>
              <a:t>. </a:t>
            </a:r>
            <a:r>
              <a:rPr lang="en-US" dirty="0" smtClean="0"/>
              <a:t>Tell </a:t>
            </a:r>
            <a:r>
              <a:rPr lang="en-US" dirty="0"/>
              <a:t>me about a piece of work or an activity that you are especially proud of. Can you show me your work? </a:t>
            </a:r>
            <a:r>
              <a:rPr lang="en-US" dirty="0" smtClean="0"/>
              <a:t>(option: Could </a:t>
            </a:r>
            <a:r>
              <a:rPr lang="en-US" dirty="0"/>
              <a:t>you make a </a:t>
            </a:r>
            <a:r>
              <a:rPr lang="en-US" dirty="0" smtClean="0"/>
              <a:t>picture </a:t>
            </a:r>
            <a:r>
              <a:rPr lang="en-US" dirty="0"/>
              <a:t>showing what you did?)</a:t>
            </a:r>
          </a:p>
          <a:p>
            <a:pPr lvl="2"/>
            <a:r>
              <a:rPr lang="en-US" sz="2200" dirty="0"/>
              <a:t>Prompt for the story ... </a:t>
            </a:r>
            <a:r>
              <a:rPr lang="en-US" sz="2200" dirty="0" smtClean="0"/>
              <a:t> (Tell me about ....)</a:t>
            </a:r>
            <a:endParaRPr lang="en-US" sz="2200" dirty="0"/>
          </a:p>
          <a:p>
            <a:pPr lvl="2"/>
            <a:r>
              <a:rPr lang="en-US" sz="2200" dirty="0" smtClean="0"/>
              <a:t>Ask: What </a:t>
            </a:r>
            <a:r>
              <a:rPr lang="en-US" sz="2200" dirty="0"/>
              <a:t>makes you proud about this? (What would you like other people to notice?)</a:t>
            </a:r>
          </a:p>
          <a:p>
            <a:pPr lvl="2"/>
            <a:r>
              <a:rPr lang="en-US" sz="2200" dirty="0"/>
              <a:t>Anything else</a:t>
            </a:r>
            <a:r>
              <a:rPr lang="en-US" sz="2200" dirty="0" smtClean="0"/>
              <a:t>?</a:t>
            </a:r>
            <a:endParaRPr lang="en-US" sz="2200" dirty="0"/>
          </a:p>
        </p:txBody>
      </p:sp>
      <p:sp>
        <p:nvSpPr>
          <p:cNvPr id="4" name="Footer Placeholder 3"/>
          <p:cNvSpPr>
            <a:spLocks noGrp="1"/>
          </p:cNvSpPr>
          <p:nvPr>
            <p:ph type="ftr" sz="quarter" idx="11"/>
          </p:nvPr>
        </p:nvSpPr>
        <p:spPr/>
        <p:txBody>
          <a:bodyPr/>
          <a:lstStyle/>
          <a:p>
            <a:r>
              <a:rPr lang="en-US" dirty="0" smtClean="0"/>
              <a:t>sjeroski@shaw.ca</a:t>
            </a:r>
            <a:endParaRPr lang="en-US" dirty="0"/>
          </a:p>
        </p:txBody>
      </p:sp>
    </p:spTree>
    <p:extLst>
      <p:ext uri="{BB962C8B-B14F-4D97-AF65-F5344CB8AC3E}">
        <p14:creationId xmlns:p14="http://schemas.microsoft.com/office/powerpoint/2010/main" val="2505018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3197"/>
            <a:ext cx="7620000" cy="5687603"/>
          </a:xfrm>
        </p:spPr>
        <p:txBody>
          <a:bodyPr>
            <a:normAutofit lnSpcReduction="10000"/>
          </a:bodyPr>
          <a:lstStyle/>
          <a:p>
            <a:pPr marL="114300" lvl="2" indent="0">
              <a:buClr>
                <a:schemeClr val="accent1"/>
              </a:buClr>
              <a:buNone/>
            </a:pPr>
            <a:r>
              <a:rPr lang="en-US" sz="3200" dirty="0" smtClean="0"/>
              <a:t>Conference. Connecting to core competencies</a:t>
            </a:r>
          </a:p>
          <a:p>
            <a:pPr marL="114300" lvl="2" indent="0">
              <a:buClr>
                <a:schemeClr val="accent1"/>
              </a:buClr>
              <a:buNone/>
            </a:pPr>
            <a:endParaRPr lang="en-US" b="1" dirty="0" smtClean="0"/>
          </a:p>
          <a:p>
            <a:pPr marL="342900" lvl="2">
              <a:buClr>
                <a:schemeClr val="accent1"/>
              </a:buClr>
            </a:pPr>
            <a:r>
              <a:rPr lang="en-US" sz="2000" dirty="0" smtClean="0"/>
              <a:t>I </a:t>
            </a:r>
            <a:r>
              <a:rPr lang="en-US" sz="2000" dirty="0"/>
              <a:t>notice you are proud of having a new idea and </a:t>
            </a:r>
            <a:r>
              <a:rPr lang="en-US" sz="2000" dirty="0" smtClean="0"/>
              <a:t>working on it … </a:t>
            </a:r>
            <a:r>
              <a:rPr lang="en-US" sz="2000" dirty="0"/>
              <a:t>that is what creative thinking is all </a:t>
            </a:r>
            <a:r>
              <a:rPr lang="en-US" sz="2000" dirty="0" smtClean="0"/>
              <a:t>about. </a:t>
            </a:r>
            <a:r>
              <a:rPr lang="en-US" sz="2000" dirty="0"/>
              <a:t> </a:t>
            </a:r>
            <a:endParaRPr lang="en-US" sz="2000" dirty="0" smtClean="0"/>
          </a:p>
          <a:p>
            <a:pPr marL="342900" lvl="2">
              <a:buClr>
                <a:schemeClr val="accent1"/>
              </a:buClr>
            </a:pPr>
            <a:endParaRPr lang="en-US" sz="2000" dirty="0" smtClean="0"/>
          </a:p>
          <a:p>
            <a:pPr marL="617220" lvl="3">
              <a:buClr>
                <a:schemeClr val="accent1"/>
              </a:buClr>
            </a:pPr>
            <a:r>
              <a:rPr lang="en-US" dirty="0" smtClean="0"/>
              <a:t>Do </a:t>
            </a:r>
            <a:r>
              <a:rPr lang="en-US" dirty="0"/>
              <a:t>you think you are getting to be more of a creative thinker or have you always been able to do this</a:t>
            </a:r>
            <a:r>
              <a:rPr lang="en-US" dirty="0" smtClean="0"/>
              <a:t>?</a:t>
            </a:r>
          </a:p>
          <a:p>
            <a:pPr marL="617220" lvl="3">
              <a:buClr>
                <a:schemeClr val="accent1"/>
              </a:buClr>
            </a:pPr>
            <a:endParaRPr lang="en-US" dirty="0"/>
          </a:p>
          <a:p>
            <a:pPr marL="342900" lvl="1" indent="-342900">
              <a:buClr>
                <a:schemeClr val="accent1"/>
              </a:buClr>
            </a:pPr>
            <a:r>
              <a:rPr lang="en-US" dirty="0" smtClean="0"/>
              <a:t>You also talked about how you worked hard to finish this on your own. That’s one of the things people who have personal responsibility do. </a:t>
            </a:r>
          </a:p>
          <a:p>
            <a:pPr marL="708660" lvl="2" indent="-342900">
              <a:buClr>
                <a:schemeClr val="accent1"/>
              </a:buClr>
            </a:pPr>
            <a:endParaRPr lang="en-US" dirty="0"/>
          </a:p>
          <a:p>
            <a:pPr marL="708660" lvl="2" indent="-342900">
              <a:buClr>
                <a:schemeClr val="accent1"/>
              </a:buClr>
            </a:pPr>
            <a:r>
              <a:rPr lang="en-US" dirty="0" smtClean="0"/>
              <a:t>What helped you stick to your work and get it done? What advice could you give younger students about sticking to their work until they finish?</a:t>
            </a:r>
          </a:p>
          <a:p>
            <a:pPr marL="388620" lvl="3" indent="0">
              <a:buClr>
                <a:schemeClr val="accent1"/>
              </a:buClr>
              <a:buNone/>
            </a:pPr>
            <a:endParaRPr lang="en-US" dirty="0" smtClean="0"/>
          </a:p>
          <a:p>
            <a:pPr marL="114300" lvl="2" indent="0">
              <a:buClr>
                <a:schemeClr val="accent1"/>
              </a:buClr>
              <a:buNone/>
            </a:pPr>
            <a:r>
              <a:rPr lang="en-US" sz="2000" dirty="0" smtClean="0"/>
              <a:t>Option: teacher records </a:t>
            </a:r>
            <a:r>
              <a:rPr lang="en-US" sz="2000" i="1" dirty="0" smtClean="0"/>
              <a:t>Core competencies: </a:t>
            </a:r>
            <a:r>
              <a:rPr lang="en-US" sz="2000" dirty="0" smtClean="0"/>
              <a:t>Creative thinking and personal responsibility” </a:t>
            </a:r>
          </a:p>
          <a:p>
            <a:pPr marL="114300" lvl="2" indent="0">
              <a:buClr>
                <a:schemeClr val="accent1"/>
              </a:buClr>
              <a:buNone/>
            </a:pPr>
            <a:endParaRPr lang="en-US" sz="2000" dirty="0"/>
          </a:p>
          <a:p>
            <a:endParaRPr lang="en-US" dirty="0"/>
          </a:p>
        </p:txBody>
      </p:sp>
      <p:sp>
        <p:nvSpPr>
          <p:cNvPr id="2" name="Footer Placeholder 1"/>
          <p:cNvSpPr>
            <a:spLocks noGrp="1"/>
          </p:cNvSpPr>
          <p:nvPr>
            <p:ph type="ftr" sz="quarter" idx="11"/>
          </p:nvPr>
        </p:nvSpPr>
        <p:spPr/>
        <p:txBody>
          <a:bodyPr/>
          <a:lstStyle/>
          <a:p>
            <a:r>
              <a:rPr lang="en-US" dirty="0" smtClean="0"/>
              <a:t>sjeroski@shaw.ca</a:t>
            </a:r>
            <a:endParaRPr lang="en-US" dirty="0"/>
          </a:p>
        </p:txBody>
      </p:sp>
    </p:spTree>
    <p:extLst>
      <p:ext uri="{BB962C8B-B14F-4D97-AF65-F5344CB8AC3E}">
        <p14:creationId xmlns:p14="http://schemas.microsoft.com/office/powerpoint/2010/main" val="3130108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5175"/>
            <a:ext cx="7620000" cy="1235048"/>
          </a:xfrm>
        </p:spPr>
        <p:txBody>
          <a:bodyPr/>
          <a:lstStyle/>
          <a:p>
            <a:r>
              <a:rPr lang="en-US" sz="4000" dirty="0" smtClean="0"/>
              <a:t/>
            </a:r>
            <a:br>
              <a:rPr lang="en-US" sz="4000" dirty="0" smtClean="0"/>
            </a:br>
            <a:r>
              <a:rPr lang="en-US" sz="4000" dirty="0" smtClean="0"/>
              <a:t/>
            </a:r>
            <a:br>
              <a:rPr lang="en-US" sz="4000" dirty="0" smtClean="0"/>
            </a:br>
            <a:r>
              <a:rPr lang="en-US" sz="4000" dirty="0" smtClean="0"/>
              <a:t>A process for reflecting on growth</a:t>
            </a:r>
            <a:r>
              <a:rPr lang="en-US" sz="3600" dirty="0" smtClean="0"/>
              <a:t/>
            </a:r>
            <a:br>
              <a:rPr lang="en-US" sz="3600" dirty="0" smtClean="0"/>
            </a:br>
            <a:r>
              <a:rPr lang="en-US" sz="4000" dirty="0" smtClean="0"/>
              <a:t/>
            </a:r>
            <a:br>
              <a:rPr lang="en-US" sz="4000" dirty="0" smtClean="0"/>
            </a:br>
            <a:endParaRPr lang="en-US" sz="4000" dirty="0"/>
          </a:p>
        </p:txBody>
      </p:sp>
      <p:sp>
        <p:nvSpPr>
          <p:cNvPr id="3" name="Content Placeholder 2"/>
          <p:cNvSpPr>
            <a:spLocks noGrp="1"/>
          </p:cNvSpPr>
          <p:nvPr>
            <p:ph idx="1"/>
          </p:nvPr>
        </p:nvSpPr>
        <p:spPr>
          <a:xfrm>
            <a:off x="457200" y="1786467"/>
            <a:ext cx="7620000" cy="4614332"/>
          </a:xfrm>
        </p:spPr>
        <p:txBody>
          <a:bodyPr>
            <a:normAutofit fontScale="92500" lnSpcReduction="10000"/>
          </a:bodyPr>
          <a:lstStyle/>
          <a:p>
            <a:pPr marL="114300" indent="0">
              <a:buNone/>
            </a:pPr>
            <a:r>
              <a:rPr lang="en-US" sz="1600" i="1" dirty="0" smtClean="0"/>
              <a:t>Based on </a:t>
            </a:r>
            <a:r>
              <a:rPr lang="en-US" sz="1600" b="1" i="1" dirty="0" smtClean="0"/>
              <a:t>Critical Thinking </a:t>
            </a:r>
            <a:r>
              <a:rPr lang="en-US" sz="1600" i="1" dirty="0" smtClean="0"/>
              <a:t>activity from SD 67 (Okanagan Skaha.) contact Judith King  jking@summer.com)</a:t>
            </a:r>
          </a:p>
          <a:p>
            <a:pPr marL="114300" indent="0">
              <a:buNone/>
            </a:pPr>
            <a:endParaRPr lang="en-US" dirty="0" smtClean="0"/>
          </a:p>
          <a:p>
            <a:pPr marL="114300" indent="0">
              <a:buNone/>
            </a:pPr>
            <a:r>
              <a:rPr lang="en-US" sz="2000" b="1" dirty="0" smtClean="0"/>
              <a:t>Prepare materials</a:t>
            </a:r>
          </a:p>
          <a:p>
            <a:r>
              <a:rPr lang="en-US" sz="2000" dirty="0" smtClean="0"/>
              <a:t>Prepare a page of words and phrases that relate to  the topic/aspect students will self-assess, spaced out for easy cutting.</a:t>
            </a:r>
          </a:p>
          <a:p>
            <a:pPr marL="411480" lvl="1" indent="0">
              <a:buNone/>
            </a:pPr>
            <a:r>
              <a:rPr lang="en-US" dirty="0" smtClean="0"/>
              <a:t>Sources:</a:t>
            </a:r>
          </a:p>
          <a:p>
            <a:pPr lvl="1"/>
            <a:r>
              <a:rPr lang="en-US" i="1" dirty="0" smtClean="0"/>
              <a:t>Looks like/sounds like </a:t>
            </a:r>
            <a:r>
              <a:rPr lang="en-US" dirty="0" smtClean="0"/>
              <a:t>charts  and discussions with students 	</a:t>
            </a:r>
            <a:r>
              <a:rPr lang="en-US" i="1" dirty="0" smtClean="0"/>
              <a:t>with teacher support</a:t>
            </a:r>
          </a:p>
          <a:p>
            <a:pPr lvl="1"/>
            <a:r>
              <a:rPr lang="en-US" dirty="0" smtClean="0"/>
              <a:t>Curriculum resources</a:t>
            </a:r>
          </a:p>
          <a:p>
            <a:pPr lvl="1"/>
            <a:r>
              <a:rPr lang="en-US" dirty="0" smtClean="0"/>
              <a:t>Classroom/school resources (e.g., </a:t>
            </a:r>
            <a:r>
              <a:rPr lang="en-US" i="1" dirty="0" smtClean="0"/>
              <a:t>Minds Up)</a:t>
            </a:r>
            <a:endParaRPr lang="en-US" dirty="0" smtClean="0"/>
          </a:p>
          <a:p>
            <a:r>
              <a:rPr lang="en-US" sz="2000" dirty="0" smtClean="0"/>
              <a:t>Include some blank spaces</a:t>
            </a:r>
          </a:p>
          <a:p>
            <a:r>
              <a:rPr lang="en-US" sz="2000" dirty="0" smtClean="0"/>
              <a:t>Make sure you have descriptions that show a wide range</a:t>
            </a:r>
          </a:p>
          <a:p>
            <a:r>
              <a:rPr lang="en-US" sz="2000" dirty="0" smtClean="0"/>
              <a:t>Strength-based </a:t>
            </a:r>
            <a:r>
              <a:rPr lang="mr-IN" sz="2000" dirty="0" smtClean="0"/>
              <a:t>–</a:t>
            </a:r>
            <a:r>
              <a:rPr lang="en-US" sz="2000" dirty="0" smtClean="0"/>
              <a:t> all phrased in positive terms</a:t>
            </a:r>
            <a:endParaRPr lang="en-US" sz="2000" dirty="0"/>
          </a:p>
        </p:txBody>
      </p:sp>
      <p:sp>
        <p:nvSpPr>
          <p:cNvPr id="4" name="Footer Placeholder 3"/>
          <p:cNvSpPr>
            <a:spLocks noGrp="1"/>
          </p:cNvSpPr>
          <p:nvPr>
            <p:ph type="ftr" sz="quarter" idx="11"/>
          </p:nvPr>
        </p:nvSpPr>
        <p:spPr/>
        <p:txBody>
          <a:bodyPr/>
          <a:lstStyle/>
          <a:p>
            <a:r>
              <a:rPr lang="en-US" dirty="0" smtClean="0"/>
              <a:t>sjeroski@shaw.ca</a:t>
            </a:r>
            <a:endParaRPr lang="en-US" dirty="0"/>
          </a:p>
        </p:txBody>
      </p:sp>
    </p:spTree>
    <p:extLst>
      <p:ext uri="{BB962C8B-B14F-4D97-AF65-F5344CB8AC3E}">
        <p14:creationId xmlns:p14="http://schemas.microsoft.com/office/powerpoint/2010/main" val="10127843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Dracula Doesn’t reflect – But We Do!&amp;quot;&quot;/&gt;&lt;property id=&quot;20307&quot; value=&quot;283&quot;/&gt;&lt;/object&gt;&lt;object type=&quot;3&quot; unique_id=&quot;10004&quot;&gt;&lt;property id=&quot;20148&quot; value=&quot;5&quot;/&gt;&lt;property id=&quot;20300&quot; value=&quot;Slide 2 - &amp;quot;Self-assessment: Overview&amp;quot;&quot;/&gt;&lt;property id=&quot;20307&quot; value=&quot;274&quot;/&gt;&lt;/object&gt;&lt;object type=&quot;3&quot; unique_id=&quot;10005&quot;&gt;&lt;property id=&quot;20148&quot; value=&quot;5&quot;/&gt;&lt;property id=&quot;20300&quot; value=&quot;Slide 3 - &amp;quot;Some forms we can use for self-assessment ...&amp;quot;&quot;/&gt;&lt;property id=&quot;20307&quot; value=&quot;273&quot;/&gt;&lt;/object&gt;&lt;object type=&quot;3&quot; unique_id=&quot;10006&quot;&gt;&lt;property id=&quot;20148&quot; value=&quot;5&quot;/&gt;&lt;property id=&quot;20300&quot; value=&quot;Slide 4 - &amp;quot;Response mode&amp;quot;&quot;/&gt;&lt;property id=&quot;20307&quot; value=&quot;406&quot;/&gt;&lt;/object&gt;&lt;object type=&quot;3&quot; unique_id=&quot;10007&quot;&gt;&lt;property id=&quot;20148&quot; value=&quot;5&quot;/&gt;&lt;property id=&quot;20300&quot; value=&quot;Slide 5 - &amp;quot;  Notes about self-assessment&amp;quot;&quot;/&gt;&lt;property id=&quot;20307&quot; value=&quot;277&quot;/&gt;&lt;/object&gt;&lt;object type=&quot;3&quot; unique_id=&quot;10008&quot;&gt;&lt;property id=&quot;20148&quot; value=&quot;5&quot;/&gt;&lt;property id=&quot;20300&quot; value=&quot;Slide 6 - &amp;quot;Developing processes of  reflection and self-assessment&amp;quot;&quot;/&gt;&lt;property id=&quot;20307&quot; value=&quot;344&quot;/&gt;&lt;/object&gt;&lt;object type=&quot;3&quot; unique_id=&quot;10009&quot;&gt;&lt;property id=&quot;20148&quot; value=&quot;5&quot;/&gt;&lt;property id=&quot;20300&quot; value=&quot;Slide 7 - &amp;quot;A process for reviewing progress&amp;quot;&quot;/&gt;&lt;property id=&quot;20307&quot; value=&quot;270&quot;/&gt;&lt;/object&gt;&lt;object type=&quot;3&quot; unique_id=&quot;10010&quot;&gt;&lt;property id=&quot;20148&quot; value=&quot;5&quot;/&gt;&lt;property id=&quot;20300&quot; value=&quot;Slide 8&quot;/&gt;&lt;property id=&quot;20307&quot; value=&quot;271&quot;/&gt;&lt;/object&gt;&lt;object type=&quot;3&quot; unique_id=&quot;10011&quot;&gt;&lt;property id=&quot;20148&quot; value=&quot;5&quot;/&gt;&lt;property id=&quot;20300&quot; value=&quot;Slide 9 - &amp;quot;  A process for reflecting on growth  &amp;quot;&quot;/&gt;&lt;property id=&quot;20307&quot; value=&quot;257&quot;/&gt;&lt;/object&gt;&lt;object type=&quot;3&quot; unique_id=&quot;10012&quot;&gt;&lt;property id=&quot;20148&quot; value=&quot;5&quot;/&gt;&lt;property id=&quot;20300&quot; value=&quot;Slide 10&quot;/&gt;&lt;property id=&quot;20307&quot; value=&quot;258&quot;/&gt;&lt;/object&gt;&lt;object type=&quot;3&quot; unique_id=&quot;10013&quot;&gt;&lt;property id=&quot;20148&quot; value=&quot;5&quot;/&gt;&lt;property id=&quot;20300&quot; value=&quot;Slide 11 - &amp;quot;Self-assessment options: Getting started&amp;quot;&quot;/&gt;&lt;property id=&quot;20307&quot; value=&quot;259&quot;/&gt;&lt;/object&gt;&lt;object type=&quot;3&quot; unique_id=&quot;10014&quot;&gt;&lt;property id=&quot;20148&quot; value=&quot;5&quot;/&gt;&lt;property id=&quot;20300&quot; value=&quot;Slide 12 - &amp;quot;More Options&amp;quot;&quot;/&gt;&lt;property id=&quot;20307&quot; value=&quot;265&quot;/&gt;&lt;/object&gt;&lt;object type=&quot;3&quot; unique_id=&quot;10015&quot;&gt;&lt;property id=&quot;20148&quot; value=&quot;5&quot;/&gt;&lt;property id=&quot;20300&quot; value=&quot;Slide 13 - &amp;quot;More Options&amp;quot;&quot;/&gt;&lt;property id=&quot;20307&quot; value=&quot;261&quot;/&gt;&lt;/object&gt;&lt;object type=&quot;3&quot; unique_id=&quot;10016&quot;&gt;&lt;property id=&quot;20148&quot; value=&quot;5&quot;/&gt;&lt;property id=&quot;20300&quot; value=&quot;Slide 14 - &amp;quot;Examples:  “I CAN ...”&amp;quot;&quot;/&gt;&lt;property id=&quot;20307&quot; value=&quot;263&quot;/&gt;&lt;/object&gt;&lt;object type=&quot;3&quot; unique_id=&quot;10017&quot;&gt;&lt;property id=&quot;20148&quot; value=&quot;5&quot;/&gt;&lt;property id=&quot;20300&quot; value=&quot;Slide 15 - &amp;quot;Questioning to Prompt Reflection&amp;quot;&quot;/&gt;&lt;property id=&quot;20307&quot; value=&quot;281&quot;/&gt;&lt;/object&gt;&lt;object type=&quot;3&quot; unique_id=&quot;10018&quot;&gt;&lt;property id=&quot;20148&quot; value=&quot;5&quot;/&gt;&lt;property id=&quot;20300&quot; value=&quot;Slide 16 - &amp;quot;Sources of Reflective Questions&amp;quot;&quot;/&gt;&lt;property id=&quot;20307&quot; value=&quot;286&quot;/&gt;&lt;/object&gt;&lt;object type=&quot;3&quot; unique_id=&quot;10019&quot;&gt;&lt;property id=&quot;20148&quot; value=&quot;5&quot;/&gt;&lt;property id=&quot;20300&quot; value=&quot;Slide 17 - &amp;quot;Sample Questions for Reflecting on Core Competencies&amp;quot;&quot;/&gt;&lt;property id=&quot;20307&quot; value=&quot;282&quot;/&gt;&lt;/object&gt;&lt;object type=&quot;3&quot; unique_id=&quot;10020&quot;&gt;&lt;property id=&quot;20148&quot; value=&quot;5&quot;/&gt;&lt;property id=&quot;20300&quot; value=&quot;Slide 18 - &amp;quot;Sample questions (continued)&amp;quot;&quot;/&gt;&lt;property id=&quot;20307&quot; value=&quot;285&quot;/&gt;&lt;/object&gt;&lt;object type=&quot;3&quot; unique_id=&quot;10021&quot;&gt;&lt;property id=&quot;20148&quot; value=&quot;5&quot;/&gt;&lt;property id=&quot;20300&quot; value=&quot;Slide 19 - &amp;quot;Place in the learning cycle: Before&amp;quot;&quot;/&gt;&lt;property id=&quot;20307&quot; value=&quot;290&quot;/&gt;&lt;/object&gt;&lt;object type=&quot;3&quot; unique_id=&quot;10022&quot;&gt;&lt;property id=&quot;20148&quot; value=&quot;5&quot;/&gt;&lt;property id=&quot;20300&quot; value=&quot;Slide 20 - &amp;quot;Place in the learning cycle: During&amp;quot;&quot;/&gt;&lt;property id=&quot;20307&quot; value=&quot;299&quot;/&gt;&lt;/object&gt;&lt;object type=&quot;3&quot; unique_id=&quot;10023&quot;&gt;&lt;property id=&quot;20148&quot; value=&quot;5&quot;/&gt;&lt;property id=&quot;20300&quot; value=&quot;Slide 21 - &amp;quot;Example: Reading Assessment&amp;quot;&quot;/&gt;&lt;property id=&quot;20307&quot; value=&quot;388&quot;/&gt;&lt;/object&gt;&lt;object type=&quot;3&quot; unique_id=&quot;10024&quot;&gt;&lt;property id=&quot;20148&quot; value=&quot;5&quot;/&gt;&lt;property id=&quot;20300&quot; value=&quot;Slide 22 - &amp;quot;Example: Reading Assessment&amp;quot;&quot;/&gt;&lt;property id=&quot;20307&quot; value=&quot;389&quot;/&gt;&lt;/object&gt;&lt;object type=&quot;3&quot; unique_id=&quot;10025&quot;&gt;&lt;property id=&quot;20148&quot; value=&quot;5&quot;/&gt;&lt;property id=&quot;20300&quot; value=&quot;Slide 23 - &amp;quot;Example: Reading Assessment&amp;quot;&quot;/&gt;&lt;property id=&quot;20307&quot; value=&quot;390&quot;/&gt;&lt;/object&gt;&lt;object type=&quot;3&quot; unique_id=&quot;10026&quot;&gt;&lt;property id=&quot;20148&quot; value=&quot;5&quot;/&gt;&lt;property id=&quot;20300&quot; value=&quot;Slide 24 - &amp;quot;Place in the learning cycle: After&amp;quot;&quot;/&gt;&lt;property id=&quot;20307&quot; value=&quot;309&quot;/&gt;&lt;/object&gt;&lt;object type=&quot;3&quot; unique_id=&quot;10027&quot;&gt;&lt;property id=&quot;20148&quot; value=&quot;5&quot;/&gt;&lt;property id=&quot;20300&quot; value=&quot;Slide 25 - &amp;quot;Gr 3 Science Challenge…&amp;quot;&quot;/&gt;&lt;property id=&quot;20307&quot; value=&quot;391&quot;/&gt;&lt;/object&gt;&lt;object type=&quot;3&quot; unique_id=&quot;10028&quot;&gt;&lt;property id=&quot;20148&quot; value=&quot;5&quot;/&gt;&lt;property id=&quot;20300&quot; value=&quot;Slide 26 - &amp;quot;Gr 3 Science Challenge…&amp;quot;&quot;/&gt;&lt;property id=&quot;20307&quot; value=&quot;392&quot;/&gt;&lt;/object&gt;&lt;object type=&quot;3&quot; unique_id=&quot;10029&quot;&gt;&lt;property id=&quot;20148&quot; value=&quot;5&quot;/&gt;&lt;property id=&quot;20300&quot; value=&quot;Slide 27 - &amp;quot;Gr 3 Science Challenge…&amp;quot;&quot;/&gt;&lt;property id=&quot;20307&quot; value=&quot;393&quot;/&gt;&lt;/object&gt;&lt;object type=&quot;3&quot; unique_id=&quot;10030&quot;&gt;&lt;property id=&quot;20148&quot; value=&quot;5&quot;/&gt;&lt;property id=&quot;20300&quot; value=&quot;Slide 28 - &amp;quot;Gr 3 Science Challenge…&amp;quot;&quot;/&gt;&lt;property id=&quot;20307&quot; value=&quot;394&quot;/&gt;&lt;/object&gt;&lt;object type=&quot;3&quot; unique_id=&quot;10031&quot;&gt;&lt;property id=&quot;20148&quot; value=&quot;5&quot;/&gt;&lt;property id=&quot;20300&quot; value=&quot;Slide 29 - &amp;quot;Sample: Literature Conversations Courtesy Kathleen Gregory &amp;lt;kathleengregory@shaw.ca&amp;gt;&amp;quot;&quot;/&gt;&lt;property id=&quot;20307&quot; value=&quot;395&quot;/&gt;&lt;/object&gt;&lt;object type=&quot;3&quot; unique_id=&quot;10032&quot;&gt;&lt;property id=&quot;20148&quot; value=&quot;5&quot;/&gt;&lt;property id=&quot;20300&quot; value=&quot;Slide 30 - &amp;quot;Place in the learning cycle: During&amp;quot;&quot;/&gt;&lt;property id=&quot;20307&quot; value=&quot;396&quot;/&gt;&lt;/object&gt;&lt;object type=&quot;3&quot; unique_id=&quot;10033&quot;&gt;&lt;property id=&quot;20148&quot; value=&quot;5&quot;/&gt;&lt;property id=&quot;20300&quot; value=&quot;Slide 31 - &amp;quot;Examples: Reading&amp;quot;&quot;/&gt;&lt;property id=&quot;20307&quot; value=&quot;397&quot;/&gt;&lt;/object&gt;&lt;object type=&quot;3&quot; unique_id=&quot;10034&quot;&gt;&lt;property id=&quot;20148&quot; value=&quot;5&quot;/&gt;&lt;property id=&quot;20300&quot; value=&quot;Slide 32 - &amp;quot;Examples: Reading&amp;quot;&quot;/&gt;&lt;property id=&quot;20307&quot; value=&quot;398&quot;/&gt;&lt;/object&gt;&lt;object type=&quot;3&quot; unique_id=&quot;10035&quot;&gt;&lt;property id=&quot;20148&quot; value=&quot;5&quot;/&gt;&lt;property id=&quot;20300&quot; value=&quot;Slide 33 - &amp;quot;Place in the learning cycle: After&amp;quot;&quot;/&gt;&lt;property id=&quot;20307&quot; value=&quot;400&quot;/&gt;&lt;/object&gt;&lt;object type=&quot;3&quot; unique_id=&quot;10036&quot;&gt;&lt;property id=&quot;20148&quot; value=&quot;5&quot;/&gt;&lt;property id=&quot;20300&quot; value=&quot;Slide 34 - &amp;quot;Example: Math Journal&amp;quot;&quot;/&gt;&lt;property id=&quot;20307&quot; value=&quot;401&quot;/&gt;&lt;/object&gt;&lt;object type=&quot;3&quot; unique_id=&quot;10037&quot;&gt;&lt;property id=&quot;20148&quot; value=&quot;5&quot;/&gt;&lt;property id=&quot;20300&quot; value=&quot;Slide 35 - &amp;quot;Example: Math Journal (1)&amp;quot;&quot;/&gt;&lt;property id=&quot;20307&quot; value=&quot;402&quot;/&gt;&lt;/object&gt;&lt;object type=&quot;3&quot; unique_id=&quot;10038&quot;&gt;&lt;property id=&quot;20148&quot; value=&quot;5&quot;/&gt;&lt;property id=&quot;20300&quot; value=&quot;Slide 36 - &amp;quot;Example: Math Journal (2)&amp;quot;&quot;/&gt;&lt;property id=&quot;20307&quot; value=&quot;403&quot;/&gt;&lt;/object&gt;&lt;object type=&quot;3&quot; unique_id=&quot;10039&quot;&gt;&lt;property id=&quot;20148&quot; value=&quot;5&quot;/&gt;&lt;property id=&quot;20300&quot; value=&quot;Slide 37 - &amp;quot;Example: Reviewing Progress&amp;quot;&quot;/&gt;&lt;property id=&quot;20307&quot; value=&quot;404&quot;/&gt;&lt;/object&gt;&lt;object type=&quot;3&quot; unique_id=&quot;10040&quot;&gt;&lt;property id=&quot;20148&quot; value=&quot;5&quot;/&gt;&lt;property id=&quot;20300&quot; value=&quot;Slide 38 - &amp;quot;Example: Reviewing Progress&amp;quot;&quot;/&gt;&lt;property id=&quot;20307&quot; value=&quot;405&quot;/&gt;&lt;/object&gt;&lt;object type=&quot;3&quot; unique_id=&quot;10041&quot;&gt;&lt;property id=&quot;20148&quot; value=&quot;5&quot;/&gt;&lt;property id=&quot;20300&quot; value=&quot;Slide 39 - &amp;quot;Descriptive feedback and self-assessment&amp;quot;&quot;/&gt;&lt;property id=&quot;20307&quot; value=&quot;340&quot;/&gt;&lt;/object&gt;&lt;object type=&quot;3&quot; unique_id=&quot;10042&quot;&gt;&lt;property id=&quot;20148&quot; value=&quot;5&quot;/&gt;&lt;property id=&quot;20300&quot; value=&quot;Slide 40 - &amp;quot;Super Seven&amp;quot;&quot;/&gt;&lt;property id=&quot;20307&quot; value=&quot;341&quot;/&gt;&lt;/object&gt;&lt;object type=&quot;3&quot; unique_id=&quot;10043&quot;&gt;&lt;property id=&quot;20148&quot; value=&quot;5&quot;/&gt;&lt;property id=&quot;20300&quot; value=&quot;Slide 41 - &amp;quot;Place in the learning cycle: During&amp;quot;&quot;/&gt;&lt;property id=&quot;20307&quot; value=&quot;348&quot;/&gt;&lt;/object&gt;&lt;object type=&quot;3&quot; unique_id=&quot;10044&quot;&gt;&lt;property id=&quot;20148&quot; value=&quot;5&quot;/&gt;&lt;property id=&quot;20300&quot; value=&quot;Slide 42 - &amp;quot;Example: End of Year&amp;quot;&quot;/&gt;&lt;property id=&quot;20307&quot; value=&quot;365&quot;/&gt;&lt;/object&gt;&lt;object type=&quot;3&quot; unique_id=&quot;10045&quot;&gt;&lt;property id=&quot;20148&quot; value=&quot;5&quot;/&gt;&lt;property id=&quot;20300&quot; value=&quot;Slide 43 - &amp;quot;Example: End of term&amp;quot;&quot;/&gt;&lt;property id=&quot;20307&quot; value=&quot;366&quot;/&gt;&lt;/object&gt;&lt;object type=&quot;3&quot; unique_id=&quot;10046&quot;&gt;&lt;property id=&quot;20148&quot; value=&quot;5&quot;/&gt;&lt;property id=&quot;20300&quot; value=&quot;Slide 44&quot;/&gt;&lt;property id=&quot;20307&quot; value=&quot;367&quot;/&gt;&lt;/object&gt;&lt;object type=&quot;3&quot; unique_id=&quot;10047&quot;&gt;&lt;property id=&quot;20148&quot; value=&quot;5&quot;/&gt;&lt;property id=&quot;20300&quot; value=&quot;Slide 45 - &amp;quot;Focus of self-assessment&amp;quot;&quot;/&gt;&lt;property id=&quot;20307&quot; value=&quot;368&quot;/&gt;&lt;/object&gt;&lt;object type=&quot;3&quot; unique_id=&quot;10048&quot;&gt;&lt;property id=&quot;20148&quot; value=&quot;5&quot;/&gt;&lt;property id=&quot;20300&quot; value=&quot;Slide 46 - &amp;quot;Example: General&amp;quot;&quot;/&gt;&lt;property id=&quot;20307&quot; value=&quot;369&quot;/&gt;&lt;/object&gt;&lt;object type=&quot;3&quot; unique_id=&quot;10049&quot;&gt;&lt;property id=&quot;20148&quot; value=&quot;5&quot;/&gt;&lt;property id=&quot;20300&quot; value=&quot;Slide 47 - &amp;quot;Example: General&amp;quot;&quot;/&gt;&lt;property id=&quot;20307&quot; value=&quot;370&quot;/&gt;&lt;/object&gt;&lt;object type=&quot;3&quot; unique_id=&quot;10050&quot;&gt;&lt;property id=&quot;20148&quot; value=&quot;5&quot;/&gt;&lt;property id=&quot;20300&quot; value=&quot;Slide 48 - &amp;quot;Example: Acronym Criteria  Courtesy of Kathleen Gregory&amp;quot;&quot;/&gt;&lt;property id=&quot;20307&quot; value=&quot;372&quot;/&gt;&lt;/object&gt;&lt;object type=&quot;3&quot; unique_id=&quot;10051&quot;&gt;&lt;property id=&quot;20148&quot; value=&quot;5&quot;/&gt;&lt;property id=&quot;20300&quot; value=&quot;Slide 49 - &amp;quot;Example: Daily Self-Assessment&amp;quot;&quot;/&gt;&lt;property id=&quot;20307&quot; value=&quot;373&quot;/&gt;&lt;/object&gt;&lt;object type=&quot;3&quot; unique_id=&quot;10052&quot;&gt;&lt;property id=&quot;20148&quot; value=&quot;5&quot;/&gt;&lt;property id=&quot;20300&quot; value=&quot;Slide 50 - &amp;quot;See My Thinking&amp;quot;&quot;/&gt;&lt;property id=&quot;20307&quot; value=&quot;374&quot;/&gt;&lt;/object&gt;&lt;object type=&quot;3&quot; unique_id=&quot;10053&quot;&gt;&lt;property id=&quot;20148&quot; value=&quot;5&quot;/&gt;&lt;property id=&quot;20300&quot; value=&quot;Slide 51 - &amp;quot;See My Thinking&amp;quot;&quot;/&gt;&lt;property id=&quot;20307&quot; value=&quot;375&quot;/&gt;&lt;/object&gt;&lt;object type=&quot;3&quot; unique_id=&quot;10054&quot;&gt;&lt;property id=&quot;20148&quot; value=&quot;5&quot;/&gt;&lt;property id=&quot;20300&quot; value=&quot;Slide 52&quot;/&gt;&lt;property id=&quot;20307&quot; value=&quot;376&quot;/&gt;&lt;/object&gt;&lt;object type=&quot;3&quot; unique_id=&quot;10055&quot;&gt;&lt;property id=&quot;20148&quot; value=&quot;5&quot;/&gt;&lt;property id=&quot;20300&quot; value=&quot;Slide 53&quot;/&gt;&lt;property id=&quot;20307&quot; value=&quot;377&quot;/&gt;&lt;/object&gt;&lt;object type=&quot;3&quot; unique_id=&quot;10056&quot;&gt;&lt;property id=&quot;20148&quot; value=&quot;5&quot;/&gt;&lt;property id=&quot;20300&quot; value=&quot;Slide 54 - &amp;quot;  &amp;quot;&quot;/&gt;&lt;property id=&quot;20307&quot; value=&quot;378&quot;/&gt;&lt;/object&gt;&lt;object type=&quot;3&quot; unique_id=&quot;10057&quot;&gt;&lt;property id=&quot;20148&quot; value=&quot;5&quot;/&gt;&lt;property id=&quot;20300&quot; value=&quot;Slide 55 - &amp;quot;Example: Homework&amp;quot;&quot;/&gt;&lt;property id=&quot;20307&quot; value=&quot;379&quot;/&gt;&lt;/object&gt;&lt;object type=&quot;3&quot; unique_id=&quot;10058&quot;&gt;&lt;property id=&quot;20148&quot; value=&quot;5&quot;/&gt;&lt;property id=&quot;20300&quot; value=&quot;Slide 56 - &amp;quot;Sample: Reading Strategies&amp;quot;&quot;/&gt;&lt;property id=&quot;20307&quot; value=&quot;380&quot;/&gt;&lt;/object&gt;&lt;object type=&quot;3&quot; unique_id=&quot;10059&quot;&gt;&lt;property id=&quot;20148&quot; value=&quot;5&quot;/&gt;&lt;property id=&quot;20300&quot; value=&quot;Slide 57 - &amp;quot;Continuing&amp;quot;&quot;/&gt;&lt;property id=&quot;20307&quot; value=&quot;381&quot;/&gt;&lt;/object&gt;&lt;object type=&quot;3&quot; unique_id=&quot;10060&quot;&gt;&lt;property id=&quot;20148&quot; value=&quot;5&quot;/&gt;&lt;property id=&quot;20300&quot; value=&quot;Slide 58 - &amp;quot;Next lesson …&amp;quot;&quot;/&gt;&lt;property id=&quot;20307&quot; value=&quot;382&quot;/&gt;&lt;/object&gt;&lt;object type=&quot;3&quot; unique_id=&quot;10061&quot;&gt;&lt;property id=&quot;20148&quot; value=&quot;5&quot;/&gt;&lt;property id=&quot;20300&quot; value=&quot;Slide 59 - &amp;quot;Next lesson …&amp;quot;&quot;/&gt;&lt;property id=&quot;20307&quot; value=&quot;383&quot;/&gt;&lt;/object&gt;&lt;object type=&quot;3&quot; unique_id=&quot;10062&quot;&gt;&lt;property id=&quot;20148&quot; value=&quot;5&quot;/&gt;&lt;property id=&quot;20300&quot; value=&quot;Slide 60 - &amp;quot;Next lesson&amp;quot;&quot;/&gt;&lt;property id=&quot;20307&quot; value=&quot;384&quot;/&gt;&lt;/object&gt;&lt;object type=&quot;3&quot; unique_id=&quot;10063&quot;&gt;&lt;property id=&quot;20148&quot; value=&quot;5&quot;/&gt;&lt;property id=&quot;20300&quot; value=&quot;Slide 61 - &amp;quot;Next lesson&amp;quot;&quot;/&gt;&lt;property id=&quot;20307&quot; value=&quot;385&quot;/&gt;&lt;/object&gt;&lt;object type=&quot;3&quot; unique_id=&quot;10064&quot;&gt;&lt;property id=&quot;20148&quot; value=&quot;5&quot;/&gt;&lt;property id=&quot;20300&quot; value=&quot;Slide 62 - &amp;quot;More lessons ..&amp;quot;&quot;/&gt;&lt;property id=&quot;20307&quot; value=&quot;386&quot;/&gt;&lt;/object&gt;&lt;object type=&quot;3&quot; unique_id=&quot;10065&quot;&gt;&lt;property id=&quot;20148&quot; value=&quot;5&quot;/&gt;&lt;property id=&quot;20300&quot; value=&quot;Slide 63 - &amp;quot;End of sequence&amp;quot;&quot;/&gt;&lt;property id=&quot;20307&quot; value=&quot;387&quot;/&gt;&lt;/object&gt;&lt;/object&gt;&lt;object type=&quot;8&quot; unique_id=&quot;10130&quot;&gt;&lt;/object&gt;&lt;/object&gt;&lt;/database&gt;"/>
  <p:tag name="MMPROD_NEXTUNIQUEID" val="10009"/>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1758</TotalTime>
  <Words>4579</Words>
  <Application>Microsoft Office PowerPoint</Application>
  <PresentationFormat>On-screen Show (4:3)</PresentationFormat>
  <Paragraphs>679</Paragraphs>
  <Slides>63</Slides>
  <Notes>48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63</vt:i4>
      </vt:variant>
    </vt:vector>
  </HeadingPairs>
  <TitlesOfParts>
    <vt:vector size="76" baseType="lpstr">
      <vt:lpstr>ＭＳ 明朝</vt:lpstr>
      <vt:lpstr>ＭＳ Ｐゴシック</vt:lpstr>
      <vt:lpstr>Arial</vt:lpstr>
      <vt:lpstr>Bradley Hand Bold</vt:lpstr>
      <vt:lpstr>Calibri</vt:lpstr>
      <vt:lpstr>Cambria</vt:lpstr>
      <vt:lpstr>Comic Sans MS</vt:lpstr>
      <vt:lpstr>Mangal</vt:lpstr>
      <vt:lpstr>Myriad Apple Medium</vt:lpstr>
      <vt:lpstr>Myriad Apple Text</vt:lpstr>
      <vt:lpstr>Times New Roman</vt:lpstr>
      <vt:lpstr>Wingdings</vt:lpstr>
      <vt:lpstr>Adjacency</vt:lpstr>
      <vt:lpstr>Dracula Doesn’t reflect – But We Do!</vt:lpstr>
      <vt:lpstr>Self-assessment: Overview</vt:lpstr>
      <vt:lpstr>Some forms we can use for self-assessment ...</vt:lpstr>
      <vt:lpstr>Response mode</vt:lpstr>
      <vt:lpstr>  Notes about self-assessment</vt:lpstr>
      <vt:lpstr>Developing processes of  reflection and self-assessment</vt:lpstr>
      <vt:lpstr>A process for reviewing progress</vt:lpstr>
      <vt:lpstr>PowerPoint Presentation</vt:lpstr>
      <vt:lpstr>  A process for reflecting on growth  </vt:lpstr>
      <vt:lpstr>PowerPoint Presentation</vt:lpstr>
      <vt:lpstr>Self-assessment options: Getting started</vt:lpstr>
      <vt:lpstr>More Options</vt:lpstr>
      <vt:lpstr>More Options</vt:lpstr>
      <vt:lpstr>Examples:  “I CAN ...”</vt:lpstr>
      <vt:lpstr>Questioning to Prompt Reflection</vt:lpstr>
      <vt:lpstr>Sources of Reflective Questions</vt:lpstr>
      <vt:lpstr>Sample Questions for Reflecting on Core Competencies</vt:lpstr>
      <vt:lpstr>Sample questions (continued)</vt:lpstr>
      <vt:lpstr>Place in the learning cycle: Before</vt:lpstr>
      <vt:lpstr>Place in the learning cycle: During</vt:lpstr>
      <vt:lpstr>Example: Reading Assessment</vt:lpstr>
      <vt:lpstr>Example: Reading Assessment</vt:lpstr>
      <vt:lpstr>Example: Reading Assessment</vt:lpstr>
      <vt:lpstr>Place in the learning cycle: After</vt:lpstr>
      <vt:lpstr>Gr 3 Science Challenge…</vt:lpstr>
      <vt:lpstr>Gr 3 Science Challenge…</vt:lpstr>
      <vt:lpstr>Gr 3 Science Challenge…</vt:lpstr>
      <vt:lpstr>Gr 3 Science Challenge…</vt:lpstr>
      <vt:lpstr>Sample: Literature Conversations Courtesy Kathleen Gregory &lt;kathleengregory@shaw.ca&gt;</vt:lpstr>
      <vt:lpstr>Place in the learning cycle: During</vt:lpstr>
      <vt:lpstr>Examples: Reading</vt:lpstr>
      <vt:lpstr>Examples: Reading</vt:lpstr>
      <vt:lpstr>Place in the learning cycle: After</vt:lpstr>
      <vt:lpstr>Example: Math Journal</vt:lpstr>
      <vt:lpstr>Example: Math Journal (1)</vt:lpstr>
      <vt:lpstr>Example: Math Journal (2)</vt:lpstr>
      <vt:lpstr>Example: Reviewing Progress</vt:lpstr>
      <vt:lpstr>Example: Reviewing Progress</vt:lpstr>
      <vt:lpstr>Descriptive feedback and self-assessment</vt:lpstr>
      <vt:lpstr>Super Seven</vt:lpstr>
      <vt:lpstr>Place in the learning cycle: During</vt:lpstr>
      <vt:lpstr>Example: End of Year</vt:lpstr>
      <vt:lpstr>Example: End of term</vt:lpstr>
      <vt:lpstr>PowerPoint Presentation</vt:lpstr>
      <vt:lpstr>Focus of self-assessment</vt:lpstr>
      <vt:lpstr>Example: General</vt:lpstr>
      <vt:lpstr>Example: General</vt:lpstr>
      <vt:lpstr>Example: Acronym Criteria  Courtesy of Kathleen Gregory</vt:lpstr>
      <vt:lpstr>Example: Daily Self-Assessment</vt:lpstr>
      <vt:lpstr>See My Thinking</vt:lpstr>
      <vt:lpstr>See My Thinking</vt:lpstr>
      <vt:lpstr>PowerPoint Presentation</vt:lpstr>
      <vt:lpstr>PowerPoint Presentation</vt:lpstr>
      <vt:lpstr>  </vt:lpstr>
      <vt:lpstr>Example: Homework</vt:lpstr>
      <vt:lpstr>Sample: Reading Strategies</vt:lpstr>
      <vt:lpstr>Continuing</vt:lpstr>
      <vt:lpstr>Next lesson …</vt:lpstr>
      <vt:lpstr>Next lesson …</vt:lpstr>
      <vt:lpstr>Next lesson</vt:lpstr>
      <vt:lpstr>Next lesson</vt:lpstr>
      <vt:lpstr>More lessons ..</vt:lpstr>
      <vt:lpstr>End of sequence</vt:lpstr>
    </vt:vector>
  </TitlesOfParts>
  <Company>Horizon Research &amp; Evaluation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 Jeroski</dc:creator>
  <cp:lastModifiedBy>Tanis Anderson</cp:lastModifiedBy>
  <cp:revision>99</cp:revision>
  <cp:lastPrinted>2017-02-06T05:24:39Z</cp:lastPrinted>
  <dcterms:created xsi:type="dcterms:W3CDTF">2017-02-04T01:35:37Z</dcterms:created>
  <dcterms:modified xsi:type="dcterms:W3CDTF">2017-02-22T23:26:50Z</dcterms:modified>
</cp:coreProperties>
</file>