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5" r:id="rId2"/>
    <p:sldId id="375" r:id="rId3"/>
    <p:sldId id="365" r:id="rId4"/>
    <p:sldId id="340" r:id="rId5"/>
    <p:sldId id="351" r:id="rId6"/>
    <p:sldId id="378" r:id="rId7"/>
    <p:sldId id="348" r:id="rId8"/>
    <p:sldId id="371" r:id="rId9"/>
    <p:sldId id="372" r:id="rId10"/>
    <p:sldId id="376" r:id="rId11"/>
    <p:sldId id="357" r:id="rId12"/>
    <p:sldId id="334" r:id="rId13"/>
    <p:sldId id="377" r:id="rId14"/>
    <p:sldId id="337" r:id="rId15"/>
    <p:sldId id="333" r:id="rId16"/>
    <p:sldId id="330" r:id="rId17"/>
    <p:sldId id="326" r:id="rId18"/>
    <p:sldId id="305" r:id="rId19"/>
    <p:sldId id="369" r:id="rId20"/>
    <p:sldId id="360" r:id="rId21"/>
    <p:sldId id="368" r:id="rId22"/>
    <p:sldId id="361" r:id="rId23"/>
    <p:sldId id="364" r:id="rId24"/>
    <p:sldId id="324" r:id="rId25"/>
    <p:sldId id="367" r:id="rId26"/>
    <p:sldId id="373" r:id="rId27"/>
    <p:sldId id="374" r:id="rId28"/>
    <p:sldId id="302" r:id="rId29"/>
    <p:sldId id="34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FF"/>
    <a:srgbClr val="66FF33"/>
    <a:srgbClr val="99FF66"/>
    <a:srgbClr val="99FF99"/>
    <a:srgbClr val="66FF99"/>
    <a:srgbClr val="6699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4" autoAdjust="0"/>
    <p:restoredTop sz="99568" autoAdjust="0"/>
  </p:normalViewPr>
  <p:slideViewPr>
    <p:cSldViewPr>
      <p:cViewPr>
        <p:scale>
          <a:sx n="33" d="100"/>
          <a:sy n="33" d="100"/>
        </p:scale>
        <p:origin x="-1410" y="-11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image" Target="../media/image37.png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45C0C2-979B-4D34-BF59-EDAD65759169}" type="datetimeFigureOut">
              <a:rPr lang="en-US"/>
              <a:pPr>
                <a:defRPr/>
              </a:pPr>
              <a:t>10/25/2009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35BCCA-E657-4D0F-B4DC-D7CD6C08A34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_back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5137"/>
            <a:ext cx="7772400" cy="14700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9091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974CF-33C7-4BAA-A085-6954E607C327}" type="datetimeFigureOut">
              <a:rPr lang="en-US"/>
              <a:pPr>
                <a:defRPr/>
              </a:pPr>
              <a:t>10/25/2009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F83CA-A468-40EE-BB2F-7CD37E1035E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DB082-4EF3-4501-B333-CB6BFA779A0B}" type="datetimeFigureOut">
              <a:rPr lang="en-US"/>
              <a:pPr>
                <a:defRPr/>
              </a:pPr>
              <a:t>10/25/2009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D2CA-0998-4565-BC6A-BC0C948BD0E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39F6C-A3B2-4ADA-9933-E61E7983410A}" type="datetimeFigureOut">
              <a:rPr lang="en-US"/>
              <a:pPr>
                <a:defRPr/>
              </a:pPr>
              <a:t>10/25/2009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32246-3044-4BAB-8F3D-FF805B0881D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ck4 copy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-71438"/>
            <a:ext cx="9358313" cy="697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1071546"/>
            <a:ext cx="7215238" cy="7143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042" y="1928802"/>
            <a:ext cx="7215238" cy="41973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C773E-B6A5-420F-956E-679C7EB3C506}" type="datetimeFigureOut">
              <a:rPr lang="en-US"/>
              <a:pPr>
                <a:defRPr/>
              </a:pPr>
              <a:t>10/25/2009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C844B-EA2A-48B8-A44F-567862F8295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EA212-EE23-427B-BACD-33CDAF812064}" type="datetimeFigureOut">
              <a:rPr lang="en-US"/>
              <a:pPr>
                <a:defRPr/>
              </a:pPr>
              <a:t>10/25/2009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66C6A-61A9-4356-B48B-8FDF40E06AD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75B0F-7916-47BD-A969-D4F02395B8B7}" type="datetimeFigureOut">
              <a:rPr lang="en-US"/>
              <a:pPr>
                <a:defRPr/>
              </a:pPr>
              <a:t>10/25/2009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93E8-DACF-4BFE-BCAD-636B53CB102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9AEB-68DB-4354-A951-E71420EEF4CB}" type="datetimeFigureOut">
              <a:rPr lang="en-US"/>
              <a:pPr>
                <a:defRPr/>
              </a:pPr>
              <a:t>10/25/2009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79894-22CE-4342-8706-7315A7C06AB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2008-9702-4F9C-A4D5-3C3CD62D8B41}" type="datetimeFigureOut">
              <a:rPr lang="en-US"/>
              <a:pPr>
                <a:defRPr/>
              </a:pPr>
              <a:t>10/25/2009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A0E90-8FB7-42EA-A6A6-A99CE989A8E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ck4 copy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7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43042" y="1071546"/>
            <a:ext cx="7215238" cy="7143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43042" y="1928802"/>
            <a:ext cx="7215238" cy="41973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E3A5C-9E03-4F53-9548-1AEDB3FD99E7}" type="datetimeFigureOut">
              <a:rPr lang="en-US"/>
              <a:pPr>
                <a:defRPr/>
              </a:pPr>
              <a:t>10/25/2009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26264-7525-4B16-ADA0-BDED0D0C1AC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35A34-D921-4C70-AF7C-F8A502EE69BB}" type="datetimeFigureOut">
              <a:rPr lang="en-US"/>
              <a:pPr>
                <a:defRPr/>
              </a:pPr>
              <a:t>10/25/2009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2A677-3A30-4BD7-9DF9-911F14D490D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FF6EA-9897-468D-9DBA-730DC900A8EF}" type="datetimeFigureOut">
              <a:rPr lang="en-US"/>
              <a:pPr>
                <a:defRPr/>
              </a:pPr>
              <a:t>10/25/2009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6E05A-39E7-4E85-9989-CB910EB4C8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982022-1585-4074-AA8D-107D4A98DA85}" type="datetimeFigureOut">
              <a:rPr lang="en-US"/>
              <a:pPr>
                <a:defRPr/>
              </a:pPr>
              <a:t>10/25/2009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791007-85F4-47CD-B93D-492864D54AC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62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hyperlink" Target="http://www.earlylearning.ubc.ca/" TargetMode="External"/><Relationship Id="rId7" Type="http://schemas.openxmlformats.org/officeDocument/2006/relationships/hyperlink" Target="http://www.msfhr.org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30.bin"/><Relationship Id="rId3" Type="http://schemas.openxmlformats.org/officeDocument/2006/relationships/image" Target="../media/image55.png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4.bin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.bin"/><Relationship Id="rId20" Type="http://schemas.openxmlformats.org/officeDocument/2006/relationships/image" Target="../media/image56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7.bin"/><Relationship Id="rId10" Type="http://schemas.openxmlformats.org/officeDocument/2006/relationships/oleObject" Target="../embeddings/oleObject22.bin"/><Relationship Id="rId19" Type="http://schemas.openxmlformats.org/officeDocument/2006/relationships/oleObject" Target="../embeddings/oleObject31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Desktop\SD41_Fast_ForWord\Talk_FastWord_movie.avi" TargetMode="Externa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3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Desktop\SD41_Fast_ForWord\Both_3D_erSAM.avi.avi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2.png"/><Relationship Id="rId5" Type="http://schemas.openxmlformats.org/officeDocument/2006/relationships/hyperlink" Target="http://www.earlylearning.ubc.ca/" TargetMode="External"/><Relationship Id="rId10" Type="http://schemas.openxmlformats.org/officeDocument/2006/relationships/image" Target="../media/image71.png"/><Relationship Id="rId4" Type="http://schemas.openxmlformats.org/officeDocument/2006/relationships/image" Target="../media/image67.png"/><Relationship Id="rId9" Type="http://schemas.openxmlformats.org/officeDocument/2006/relationships/image" Target="../media/image70.png"/><Relationship Id="rId14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7.jpeg"/><Relationship Id="rId7" Type="http://schemas.openxmlformats.org/officeDocument/2006/relationships/hyperlink" Target="http://www.earlylearning.ubc.ca/" TargetMode="Externa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65.png"/><Relationship Id="rId9" Type="http://schemas.openxmlformats.org/officeDocument/2006/relationships/image" Target="../media/image7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hyperlink" Target="http://www.earlylearning.ubc.ca/" TargetMode="External"/><Relationship Id="rId7" Type="http://schemas.openxmlformats.org/officeDocument/2006/relationships/hyperlink" Target="http://www.msfhr.org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vmlDrawing" Target="../drawings/vmlDrawing4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10.bin"/><Relationship Id="rId5" Type="http://schemas.openxmlformats.org/officeDocument/2006/relationships/audio" Target="../media/audio5.wav"/><Relationship Id="rId10" Type="http://schemas.openxmlformats.org/officeDocument/2006/relationships/oleObject" Target="../embeddings/oleObject9.bin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12" Type="http://schemas.openxmlformats.org/officeDocument/2006/relationships/oleObject" Target="../embeddings/oleObject13.bin"/><Relationship Id="rId2" Type="http://schemas.openxmlformats.org/officeDocument/2006/relationships/audio" Target="../media/audio2.wav"/><Relationship Id="rId1" Type="http://schemas.openxmlformats.org/officeDocument/2006/relationships/vmlDrawing" Target="../drawings/vmlDrawing5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12.bin"/><Relationship Id="rId5" Type="http://schemas.openxmlformats.org/officeDocument/2006/relationships/audio" Target="../media/audio5.wav"/><Relationship Id="rId10" Type="http://schemas.openxmlformats.org/officeDocument/2006/relationships/oleObject" Target="../embeddings/oleObject11.bin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Dr. Tony </a:t>
            </a:r>
            <a:r>
              <a:rPr lang="en-US" dirty="0" err="1" smtClean="0"/>
              <a:t>Herdman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Michael Smith Scholar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Assistant Professor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Department of Psychology, SFU</a:t>
            </a:r>
            <a:endParaRPr lang="en-CA" dirty="0"/>
          </a:p>
        </p:txBody>
      </p:sp>
      <p:sp>
        <p:nvSpPr>
          <p:cNvPr id="109571" name="Title 1"/>
          <p:cNvSpPr>
            <a:spLocks noGrp="1"/>
          </p:cNvSpPr>
          <p:nvPr>
            <p:ph type="ctrTitle"/>
          </p:nvPr>
        </p:nvSpPr>
        <p:spPr>
          <a:xfrm>
            <a:off x="685800" y="1500188"/>
            <a:ext cx="7772400" cy="1470025"/>
          </a:xfrm>
        </p:spPr>
        <p:txBody>
          <a:bodyPr/>
          <a:lstStyle/>
          <a:p>
            <a:pPr eaLnBrk="1" hangingPunct="1"/>
            <a:r>
              <a:rPr lang="en-US" b="1" smtClean="0"/>
              <a:t>Neuroimaging of Reading</a:t>
            </a:r>
            <a:endParaRPr lang="en-CA" smtClean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42888" y="4857750"/>
            <a:ext cx="21018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u="sng" dirty="0">
                <a:solidFill>
                  <a:schemeClr val="bg2">
                    <a:lumMod val="90000"/>
                  </a:schemeClr>
                </a:solidFill>
              </a:rPr>
              <a:t>Supported by:</a:t>
            </a:r>
          </a:p>
        </p:txBody>
      </p:sp>
      <p:pic>
        <p:nvPicPr>
          <p:cNvPr id="109573" name="Picture 8" descr="HELP_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50640F"/>
              </a:clrFrom>
              <a:clrTo>
                <a:srgbClr val="50640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3763" y="4921250"/>
            <a:ext cx="1639887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4" name="Picture 9" descr="splashHeader_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0975" y="5534025"/>
            <a:ext cx="1752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5" name="Picture 10" descr="nserc_crs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113" y="5541963"/>
            <a:ext cx="1603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9576" name="Group 11"/>
          <p:cNvGrpSpPr>
            <a:grpSpLocks/>
          </p:cNvGrpSpPr>
          <p:nvPr/>
        </p:nvGrpSpPr>
        <p:grpSpPr bwMode="auto">
          <a:xfrm>
            <a:off x="5073650" y="5105400"/>
            <a:ext cx="1570038" cy="1268413"/>
            <a:chOff x="2136" y="695"/>
            <a:chExt cx="1698" cy="1049"/>
          </a:xfrm>
        </p:grpSpPr>
        <p:graphicFrame>
          <p:nvGraphicFramePr>
            <p:cNvPr id="109569" name="Object 1">
              <a:hlinkClick r:id="rId7"/>
            </p:cNvPr>
            <p:cNvGraphicFramePr>
              <a:graphicFrameLocks noChangeAspect="1"/>
            </p:cNvGraphicFramePr>
            <p:nvPr/>
          </p:nvGraphicFramePr>
          <p:xfrm>
            <a:off x="2151" y="695"/>
            <a:ext cx="1670" cy="1049"/>
          </p:xfrm>
          <a:graphic>
            <a:graphicData uri="http://schemas.openxmlformats.org/presentationml/2006/ole">
              <p:oleObj spid="_x0000_s109569" name="Image" r:id="rId8" imgW="3672432" imgH="2096717" progId="">
                <p:embed/>
              </p:oleObj>
            </a:graphicData>
          </a:graphic>
        </p:graphicFrame>
        <p:sp>
          <p:nvSpPr>
            <p:cNvPr id="109577" name="Text Box 13"/>
            <p:cNvSpPr txBox="1">
              <a:spLocks noChangeArrowheads="1"/>
            </p:cNvSpPr>
            <p:nvPr/>
          </p:nvSpPr>
          <p:spPr bwMode="auto">
            <a:xfrm>
              <a:off x="2136" y="1345"/>
              <a:ext cx="169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900" b="1"/>
                <a:t>Michael Smith Foundation for</a:t>
              </a:r>
            </a:p>
            <a:p>
              <a:pPr algn="ctr"/>
              <a:r>
                <a:rPr lang="en-US" sz="900" b="1"/>
                <a:t>Health Research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3000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848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786063"/>
            <a:ext cx="14287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Rectangle 89"/>
          <p:cNvSpPr/>
          <p:nvPr/>
        </p:nvSpPr>
        <p:spPr>
          <a:xfrm>
            <a:off x="642910" y="3786190"/>
            <a:ext cx="3143272" cy="584775"/>
          </a:xfrm>
          <a:prstGeom prst="rect">
            <a:avLst/>
          </a:prstGeom>
          <a:noFill/>
          <a:scene3d>
            <a:camera prst="orthographicFront">
              <a:rot lat="20999999" lon="2400000" rev="0"/>
            </a:camera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cheese</a:t>
            </a:r>
          </a:p>
        </p:txBody>
      </p:sp>
      <p:pic>
        <p:nvPicPr>
          <p:cNvPr id="1484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884363"/>
            <a:ext cx="4572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5" name="Text Box 2"/>
          <p:cNvSpPr txBox="1">
            <a:spLocks noChangeArrowheads="1"/>
          </p:cNvSpPr>
          <p:nvPr/>
        </p:nvSpPr>
        <p:spPr bwMode="auto">
          <a:xfrm>
            <a:off x="2087563" y="857250"/>
            <a:ext cx="596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Classical Reading &amp; Language Model</a:t>
            </a:r>
            <a:endParaRPr lang="en-CA" sz="2800" b="1">
              <a:latin typeface="Times New Roman" pitchFamily="18" charset="0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5357813" y="2214563"/>
            <a:ext cx="1179512" cy="939800"/>
            <a:chOff x="5357818" y="2214554"/>
            <a:chExt cx="1180181" cy="939612"/>
          </a:xfrm>
        </p:grpSpPr>
        <p:sp>
          <p:nvSpPr>
            <p:cNvPr id="148521" name="Oval 7"/>
            <p:cNvSpPr>
              <a:spLocks noChangeAspect="1" noChangeArrowheads="1"/>
            </p:cNvSpPr>
            <p:nvPr/>
          </p:nvSpPr>
          <p:spPr bwMode="auto">
            <a:xfrm rot="1503577">
              <a:off x="6201449" y="2242941"/>
              <a:ext cx="336550" cy="911225"/>
            </a:xfrm>
            <a:prstGeom prst="ellipse">
              <a:avLst/>
            </a:prstGeom>
            <a:solidFill>
              <a:srgbClr val="66FFFF">
                <a:alpha val="50195"/>
              </a:srgbClr>
            </a:solidFill>
            <a:ln w="38100">
              <a:solidFill>
                <a:srgbClr val="66FF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grpSp>
          <p:nvGrpSpPr>
            <p:cNvPr id="148522" name="Group 73"/>
            <p:cNvGrpSpPr>
              <a:grpSpLocks/>
            </p:cNvGrpSpPr>
            <p:nvPr/>
          </p:nvGrpSpPr>
          <p:grpSpPr bwMode="auto">
            <a:xfrm>
              <a:off x="5357818" y="2214554"/>
              <a:ext cx="857256" cy="369332"/>
              <a:chOff x="7143768" y="2143116"/>
              <a:chExt cx="857256" cy="369332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7143768" y="2184383"/>
                <a:ext cx="857736" cy="24442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48524" name="TextBox 75"/>
              <p:cNvSpPr txBox="1">
                <a:spLocks noChangeArrowheads="1"/>
              </p:cNvSpPr>
              <p:nvPr/>
            </p:nvSpPr>
            <p:spPr bwMode="auto">
              <a:xfrm>
                <a:off x="7191487" y="2143116"/>
                <a:ext cx="77457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>
                    <a:solidFill>
                      <a:srgbClr val="66FFFF"/>
                    </a:solidFill>
                  </a:rPr>
                  <a:t>Motor</a:t>
                </a:r>
              </a:p>
            </p:txBody>
          </p:sp>
        </p:grpSp>
      </p:grpSp>
      <p:sp>
        <p:nvSpPr>
          <p:cNvPr id="81" name="Freeform 80"/>
          <p:cNvSpPr/>
          <p:nvPr/>
        </p:nvSpPr>
        <p:spPr>
          <a:xfrm>
            <a:off x="2357438" y="3571875"/>
            <a:ext cx="5842000" cy="660400"/>
          </a:xfrm>
          <a:custGeom>
            <a:avLst/>
            <a:gdLst>
              <a:gd name="connsiteX0" fmla="*/ 0 w 5384800"/>
              <a:gd name="connsiteY0" fmla="*/ 574040 h 660400"/>
              <a:gd name="connsiteX1" fmla="*/ 2062480 w 5384800"/>
              <a:gd name="connsiteY1" fmla="*/ 604520 h 660400"/>
              <a:gd name="connsiteX2" fmla="*/ 3474720 w 5384800"/>
              <a:gd name="connsiteY2" fmla="*/ 238760 h 660400"/>
              <a:gd name="connsiteX3" fmla="*/ 3972560 w 5384800"/>
              <a:gd name="connsiteY3" fmla="*/ 96520 h 660400"/>
              <a:gd name="connsiteX4" fmla="*/ 4643120 w 5384800"/>
              <a:gd name="connsiteY4" fmla="*/ 15240 h 660400"/>
              <a:gd name="connsiteX5" fmla="*/ 5384800 w 5384800"/>
              <a:gd name="connsiteY5" fmla="*/ 18796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4800" h="660400">
                <a:moveTo>
                  <a:pt x="0" y="574040"/>
                </a:moveTo>
                <a:cubicBezTo>
                  <a:pt x="741680" y="617220"/>
                  <a:pt x="1483360" y="660400"/>
                  <a:pt x="2062480" y="604520"/>
                </a:cubicBezTo>
                <a:cubicBezTo>
                  <a:pt x="2641600" y="548640"/>
                  <a:pt x="3156373" y="323427"/>
                  <a:pt x="3474720" y="238760"/>
                </a:cubicBezTo>
                <a:cubicBezTo>
                  <a:pt x="3793067" y="154093"/>
                  <a:pt x="3777827" y="133773"/>
                  <a:pt x="3972560" y="96520"/>
                </a:cubicBezTo>
                <a:cubicBezTo>
                  <a:pt x="4167293" y="59267"/>
                  <a:pt x="4407747" y="0"/>
                  <a:pt x="4643120" y="15240"/>
                </a:cubicBezTo>
                <a:cubicBezTo>
                  <a:pt x="4878493" y="30480"/>
                  <a:pt x="5131646" y="109220"/>
                  <a:pt x="5384800" y="187960"/>
                </a:cubicBezTo>
              </a:path>
            </a:pathLst>
          </a:custGeom>
          <a:ln w="28575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4286250" y="2773363"/>
            <a:ext cx="1966913" cy="1016000"/>
            <a:chOff x="4286248" y="2772805"/>
            <a:chExt cx="1966923" cy="1016774"/>
          </a:xfrm>
        </p:grpSpPr>
        <p:grpSp>
          <p:nvGrpSpPr>
            <p:cNvPr id="148515" name="Group 77"/>
            <p:cNvGrpSpPr>
              <a:grpSpLocks/>
            </p:cNvGrpSpPr>
            <p:nvPr/>
          </p:nvGrpSpPr>
          <p:grpSpPr bwMode="auto">
            <a:xfrm>
              <a:off x="5715008" y="2772805"/>
              <a:ext cx="538163" cy="886376"/>
              <a:chOff x="5715008" y="2772805"/>
              <a:chExt cx="538163" cy="886376"/>
            </a:xfrm>
          </p:grpSpPr>
          <p:sp>
            <p:nvSpPr>
              <p:cNvPr id="148519" name="Oval 4"/>
              <p:cNvSpPr>
                <a:spLocks noChangeAspect="1" noChangeArrowheads="1"/>
              </p:cNvSpPr>
              <p:nvPr/>
            </p:nvSpPr>
            <p:spPr bwMode="auto">
              <a:xfrm>
                <a:off x="5715008" y="3106731"/>
                <a:ext cx="538163" cy="552450"/>
              </a:xfrm>
              <a:prstGeom prst="ellipse">
                <a:avLst/>
              </a:prstGeom>
              <a:solidFill>
                <a:srgbClr val="FF00FF">
                  <a:alpha val="70195"/>
                </a:srgbClr>
              </a:solidFill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48520" name="Freeform 12"/>
              <p:cNvSpPr>
                <a:spLocks noChangeAspect="1"/>
              </p:cNvSpPr>
              <p:nvPr/>
            </p:nvSpPr>
            <p:spPr bwMode="auto">
              <a:xfrm rot="613345">
                <a:off x="5963525" y="2772805"/>
                <a:ext cx="223838" cy="469900"/>
              </a:xfrm>
              <a:custGeom>
                <a:avLst/>
                <a:gdLst>
                  <a:gd name="T0" fmla="*/ 89535 w 160"/>
                  <a:gd name="T1" fmla="*/ 469900 h 336"/>
                  <a:gd name="T2" fmla="*/ 22384 w 160"/>
                  <a:gd name="T3" fmla="*/ 201386 h 336"/>
                  <a:gd name="T4" fmla="*/ 223838 w 160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160"/>
                  <a:gd name="T10" fmla="*/ 0 h 336"/>
                  <a:gd name="T11" fmla="*/ 160 w 160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0" h="336">
                    <a:moveTo>
                      <a:pt x="64" y="336"/>
                    </a:moveTo>
                    <a:cubicBezTo>
                      <a:pt x="32" y="268"/>
                      <a:pt x="0" y="200"/>
                      <a:pt x="16" y="144"/>
                    </a:cubicBezTo>
                    <a:cubicBezTo>
                      <a:pt x="32" y="88"/>
                      <a:pt x="96" y="44"/>
                      <a:pt x="160" y="0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148516" name="Group 70"/>
            <p:cNvGrpSpPr>
              <a:grpSpLocks/>
            </p:cNvGrpSpPr>
            <p:nvPr/>
          </p:nvGrpSpPr>
          <p:grpSpPr bwMode="auto">
            <a:xfrm>
              <a:off x="4286248" y="3143248"/>
              <a:ext cx="1373723" cy="646331"/>
              <a:chOff x="7143768" y="2143116"/>
              <a:chExt cx="1373723" cy="646331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7143768" y="2184148"/>
                <a:ext cx="1357320" cy="530629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48518" name="TextBox 72"/>
              <p:cNvSpPr txBox="1">
                <a:spLocks noChangeArrowheads="1"/>
              </p:cNvSpPr>
              <p:nvPr/>
            </p:nvSpPr>
            <p:spPr bwMode="auto">
              <a:xfrm>
                <a:off x="7191487" y="2143116"/>
                <a:ext cx="132600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>
                    <a:solidFill>
                      <a:srgbClr val="FF00FF"/>
                    </a:solidFill>
                  </a:rPr>
                  <a:t>Speech </a:t>
                </a:r>
              </a:p>
              <a:p>
                <a:r>
                  <a:rPr lang="en-CA">
                    <a:solidFill>
                      <a:srgbClr val="FF00FF"/>
                    </a:solidFill>
                  </a:rPr>
                  <a:t>Generation</a:t>
                </a:r>
              </a:p>
            </p:txBody>
          </p:sp>
        </p:grpSp>
      </p:grpSp>
      <p:grpSp>
        <p:nvGrpSpPr>
          <p:cNvPr id="8" name="Group 85"/>
          <p:cNvGrpSpPr>
            <a:grpSpLocks/>
          </p:cNvGrpSpPr>
          <p:nvPr/>
        </p:nvGrpSpPr>
        <p:grpSpPr bwMode="auto">
          <a:xfrm>
            <a:off x="6053138" y="2143125"/>
            <a:ext cx="2447925" cy="1316038"/>
            <a:chOff x="6053145" y="2143116"/>
            <a:chExt cx="2447945" cy="1316040"/>
          </a:xfrm>
        </p:grpSpPr>
        <p:grpSp>
          <p:nvGrpSpPr>
            <p:cNvPr id="148507" name="Group 76"/>
            <p:cNvGrpSpPr>
              <a:grpSpLocks/>
            </p:cNvGrpSpPr>
            <p:nvPr/>
          </p:nvGrpSpPr>
          <p:grpSpPr bwMode="auto">
            <a:xfrm>
              <a:off x="6053145" y="2571744"/>
              <a:ext cx="1770063" cy="887412"/>
              <a:chOff x="6053145" y="2571744"/>
              <a:chExt cx="1770063" cy="887412"/>
            </a:xfrm>
          </p:grpSpPr>
          <p:sp>
            <p:nvSpPr>
              <p:cNvPr id="148511" name="Oval 5"/>
              <p:cNvSpPr>
                <a:spLocks noChangeAspect="1" noChangeArrowheads="1"/>
              </p:cNvSpPr>
              <p:nvPr/>
            </p:nvSpPr>
            <p:spPr bwMode="auto">
              <a:xfrm rot="-1550902">
                <a:off x="7453320" y="2571744"/>
                <a:ext cx="369888" cy="498475"/>
              </a:xfrm>
              <a:prstGeom prst="ellipse">
                <a:avLst/>
              </a:prstGeom>
              <a:solidFill>
                <a:srgbClr val="66FF33">
                  <a:alpha val="70195"/>
                </a:srgbClr>
              </a:solidFill>
              <a:ln w="381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48512" name="Oval 6"/>
              <p:cNvSpPr>
                <a:spLocks noChangeAspect="1" noChangeArrowheads="1"/>
              </p:cNvSpPr>
              <p:nvPr/>
            </p:nvSpPr>
            <p:spPr bwMode="auto">
              <a:xfrm>
                <a:off x="7143758" y="2932106"/>
                <a:ext cx="469900" cy="527050"/>
              </a:xfrm>
              <a:prstGeom prst="ellipse">
                <a:avLst/>
              </a:prstGeom>
              <a:solidFill>
                <a:srgbClr val="66FF33">
                  <a:alpha val="70195"/>
                </a:srgbClr>
              </a:solidFill>
              <a:ln w="381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48513" name="Freeform 9"/>
              <p:cNvSpPr>
                <a:spLocks noChangeAspect="1"/>
              </p:cNvSpPr>
              <p:nvPr/>
            </p:nvSpPr>
            <p:spPr bwMode="auto">
              <a:xfrm>
                <a:off x="6053145" y="3106731"/>
                <a:ext cx="1343025" cy="223837"/>
              </a:xfrm>
              <a:custGeom>
                <a:avLst/>
                <a:gdLst>
                  <a:gd name="T0" fmla="*/ 1343025 w 960"/>
                  <a:gd name="T1" fmla="*/ 89535 h 160"/>
                  <a:gd name="T2" fmla="*/ 604361 w 960"/>
                  <a:gd name="T3" fmla="*/ 22384 h 160"/>
                  <a:gd name="T4" fmla="*/ 0 w 960"/>
                  <a:gd name="T5" fmla="*/ 223837 h 160"/>
                  <a:gd name="T6" fmla="*/ 0 60000 65536"/>
                  <a:gd name="T7" fmla="*/ 0 60000 65536"/>
                  <a:gd name="T8" fmla="*/ 0 60000 65536"/>
                  <a:gd name="T9" fmla="*/ 0 w 960"/>
                  <a:gd name="T10" fmla="*/ 0 h 160"/>
                  <a:gd name="T11" fmla="*/ 960 w 96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0" h="160">
                    <a:moveTo>
                      <a:pt x="960" y="64"/>
                    </a:moveTo>
                    <a:cubicBezTo>
                      <a:pt x="776" y="32"/>
                      <a:pt x="592" y="0"/>
                      <a:pt x="432" y="16"/>
                    </a:cubicBezTo>
                    <a:cubicBezTo>
                      <a:pt x="272" y="32"/>
                      <a:pt x="136" y="96"/>
                      <a:pt x="0" y="160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48514" name="Freeform 10"/>
              <p:cNvSpPr>
                <a:spLocks noChangeAspect="1"/>
              </p:cNvSpPr>
              <p:nvPr/>
            </p:nvSpPr>
            <p:spPr bwMode="auto">
              <a:xfrm>
                <a:off x="7362833" y="2816219"/>
                <a:ext cx="236538" cy="312737"/>
              </a:xfrm>
              <a:custGeom>
                <a:avLst/>
                <a:gdLst>
                  <a:gd name="T0" fmla="*/ 236538 w 168"/>
                  <a:gd name="T1" fmla="*/ 44677 h 224"/>
                  <a:gd name="T2" fmla="*/ 33791 w 168"/>
                  <a:gd name="T3" fmla="*/ 44677 h 224"/>
                  <a:gd name="T4" fmla="*/ 33791 w 168"/>
                  <a:gd name="T5" fmla="*/ 312737 h 224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224"/>
                  <a:gd name="T11" fmla="*/ 168 w 168"/>
                  <a:gd name="T12" fmla="*/ 224 h 2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224">
                    <a:moveTo>
                      <a:pt x="168" y="32"/>
                    </a:moveTo>
                    <a:cubicBezTo>
                      <a:pt x="108" y="16"/>
                      <a:pt x="48" y="0"/>
                      <a:pt x="24" y="32"/>
                    </a:cubicBezTo>
                    <a:cubicBezTo>
                      <a:pt x="0" y="64"/>
                      <a:pt x="12" y="144"/>
                      <a:pt x="24" y="224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148508" name="Group 69"/>
            <p:cNvGrpSpPr>
              <a:grpSpLocks/>
            </p:cNvGrpSpPr>
            <p:nvPr/>
          </p:nvGrpSpPr>
          <p:grpSpPr bwMode="auto">
            <a:xfrm>
              <a:off x="7143768" y="2143116"/>
              <a:ext cx="1357322" cy="369332"/>
              <a:chOff x="7143768" y="2143116"/>
              <a:chExt cx="1357322" cy="369332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7143766" y="2184391"/>
                <a:ext cx="1357324" cy="287339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48510" name="TextBox 63"/>
              <p:cNvSpPr txBox="1">
                <a:spLocks noChangeArrowheads="1"/>
              </p:cNvSpPr>
              <p:nvPr/>
            </p:nvSpPr>
            <p:spPr bwMode="auto">
              <a:xfrm>
                <a:off x="7191487" y="2143116"/>
                <a:ext cx="12618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>
                    <a:solidFill>
                      <a:srgbClr val="66FF33"/>
                    </a:solidFill>
                  </a:rPr>
                  <a:t>Semantics</a:t>
                </a:r>
              </a:p>
            </p:txBody>
          </p:sp>
        </p:grpSp>
      </p:grpSp>
      <p:grpSp>
        <p:nvGrpSpPr>
          <p:cNvPr id="11" name="Group 84"/>
          <p:cNvGrpSpPr>
            <a:grpSpLocks/>
          </p:cNvGrpSpPr>
          <p:nvPr/>
        </p:nvGrpSpPr>
        <p:grpSpPr bwMode="auto">
          <a:xfrm>
            <a:off x="5980113" y="3298825"/>
            <a:ext cx="1357312" cy="785813"/>
            <a:chOff x="5980122" y="3298819"/>
            <a:chExt cx="1357322" cy="785265"/>
          </a:xfrm>
        </p:grpSpPr>
        <p:grpSp>
          <p:nvGrpSpPr>
            <p:cNvPr id="148501" name="Group 51"/>
            <p:cNvGrpSpPr>
              <a:grpSpLocks/>
            </p:cNvGrpSpPr>
            <p:nvPr/>
          </p:nvGrpSpPr>
          <p:grpSpPr bwMode="auto">
            <a:xfrm>
              <a:off x="6467375" y="3298819"/>
              <a:ext cx="847833" cy="274513"/>
              <a:chOff x="2900233" y="4049707"/>
              <a:chExt cx="847833" cy="274513"/>
            </a:xfrm>
          </p:grpSpPr>
          <p:sp>
            <p:nvSpPr>
              <p:cNvPr id="148505" name="Oval 13"/>
              <p:cNvSpPr>
                <a:spLocks noChangeAspect="1" noChangeArrowheads="1"/>
              </p:cNvSpPr>
              <p:nvPr/>
            </p:nvSpPr>
            <p:spPr bwMode="auto">
              <a:xfrm rot="-651713">
                <a:off x="2900233" y="4073395"/>
                <a:ext cx="604838" cy="250825"/>
              </a:xfrm>
              <a:prstGeom prst="ellipse">
                <a:avLst/>
              </a:prstGeom>
              <a:solidFill>
                <a:srgbClr val="3366FF">
                  <a:alpha val="70195"/>
                </a:srgbClr>
              </a:solidFill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48506" name="Freeform 14"/>
              <p:cNvSpPr>
                <a:spLocks noChangeAspect="1"/>
              </p:cNvSpPr>
              <p:nvPr/>
            </p:nvSpPr>
            <p:spPr bwMode="auto">
              <a:xfrm>
                <a:off x="3343253" y="4049707"/>
                <a:ext cx="404813" cy="134937"/>
              </a:xfrm>
              <a:custGeom>
                <a:avLst/>
                <a:gdLst>
                  <a:gd name="T0" fmla="*/ 0 w 384"/>
                  <a:gd name="T1" fmla="*/ 115660 h 112"/>
                  <a:gd name="T2" fmla="*/ 253008 w 384"/>
                  <a:gd name="T3" fmla="*/ 115660 h 112"/>
                  <a:gd name="T4" fmla="*/ 404813 w 384"/>
                  <a:gd name="T5" fmla="*/ 0 h 112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112"/>
                  <a:gd name="T11" fmla="*/ 384 w 384"/>
                  <a:gd name="T12" fmla="*/ 112 h 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112">
                    <a:moveTo>
                      <a:pt x="0" y="96"/>
                    </a:moveTo>
                    <a:cubicBezTo>
                      <a:pt x="88" y="104"/>
                      <a:pt x="176" y="112"/>
                      <a:pt x="240" y="96"/>
                    </a:cubicBezTo>
                    <a:cubicBezTo>
                      <a:pt x="304" y="80"/>
                      <a:pt x="344" y="40"/>
                      <a:pt x="384" y="0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148502" name="Group 65"/>
            <p:cNvGrpSpPr>
              <a:grpSpLocks/>
            </p:cNvGrpSpPr>
            <p:nvPr/>
          </p:nvGrpSpPr>
          <p:grpSpPr bwMode="auto">
            <a:xfrm>
              <a:off x="5980122" y="3714752"/>
              <a:ext cx="1357322" cy="369332"/>
              <a:chOff x="5980122" y="3714752"/>
              <a:chExt cx="1357322" cy="369332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5980122" y="3755700"/>
                <a:ext cx="1357322" cy="287137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48504" name="TextBox 62"/>
              <p:cNvSpPr txBox="1">
                <a:spLocks noChangeArrowheads="1"/>
              </p:cNvSpPr>
              <p:nvPr/>
            </p:nvSpPr>
            <p:spPr bwMode="auto">
              <a:xfrm>
                <a:off x="6021429" y="3714752"/>
                <a:ext cx="127470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>
                    <a:solidFill>
                      <a:srgbClr val="3366FF"/>
                    </a:solidFill>
                  </a:rPr>
                  <a:t>Phonology</a:t>
                </a:r>
              </a:p>
            </p:txBody>
          </p:sp>
        </p:grp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6821488" y="2786063"/>
            <a:ext cx="2108200" cy="1928812"/>
            <a:chOff x="6821032" y="2786059"/>
            <a:chExt cx="2108686" cy="1928825"/>
          </a:xfrm>
        </p:grpSpPr>
        <p:grpSp>
          <p:nvGrpSpPr>
            <p:cNvPr id="148492" name="Group 54"/>
            <p:cNvGrpSpPr>
              <a:grpSpLocks/>
            </p:cNvGrpSpPr>
            <p:nvPr/>
          </p:nvGrpSpPr>
          <p:grpSpPr bwMode="auto">
            <a:xfrm>
              <a:off x="6821032" y="2786059"/>
              <a:ext cx="1651463" cy="1500198"/>
              <a:chOff x="3253890" y="3679819"/>
              <a:chExt cx="1651463" cy="1167755"/>
            </a:xfrm>
          </p:grpSpPr>
          <p:sp>
            <p:nvSpPr>
              <p:cNvPr id="148496" name="Oval 8"/>
              <p:cNvSpPr>
                <a:spLocks noChangeAspect="1" noChangeArrowheads="1"/>
              </p:cNvSpPr>
              <p:nvPr/>
            </p:nvSpPr>
            <p:spPr bwMode="auto">
              <a:xfrm rot="787838">
                <a:off x="4537053" y="4059232"/>
                <a:ext cx="368300" cy="633412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48497" name="Freeform 11"/>
              <p:cNvSpPr>
                <a:spLocks noChangeAspect="1"/>
              </p:cNvSpPr>
              <p:nvPr/>
            </p:nvSpPr>
            <p:spPr bwMode="auto">
              <a:xfrm>
                <a:off x="4165578" y="3679819"/>
                <a:ext cx="538163" cy="669925"/>
              </a:xfrm>
              <a:custGeom>
                <a:avLst/>
                <a:gdLst>
                  <a:gd name="T0" fmla="*/ 538163 w 384"/>
                  <a:gd name="T1" fmla="*/ 669925 h 480"/>
                  <a:gd name="T2" fmla="*/ 134541 w 384"/>
                  <a:gd name="T3" fmla="*/ 468948 h 480"/>
                  <a:gd name="T4" fmla="*/ 0 w 384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480"/>
                  <a:gd name="T11" fmla="*/ 384 w 384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480">
                    <a:moveTo>
                      <a:pt x="384" y="480"/>
                    </a:moveTo>
                    <a:cubicBezTo>
                      <a:pt x="272" y="448"/>
                      <a:pt x="160" y="416"/>
                      <a:pt x="96" y="336"/>
                    </a:cubicBezTo>
                    <a:cubicBezTo>
                      <a:pt x="32" y="256"/>
                      <a:pt x="16" y="128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48498" name="Oval 5"/>
              <p:cNvSpPr>
                <a:spLocks noChangeAspect="1" noChangeArrowheads="1"/>
              </p:cNvSpPr>
              <p:nvPr/>
            </p:nvSpPr>
            <p:spPr bwMode="auto">
              <a:xfrm rot="-6647746">
                <a:off x="3947782" y="4413392"/>
                <a:ext cx="369888" cy="498475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48499" name="Freeform 11"/>
              <p:cNvSpPr>
                <a:spLocks noChangeAspect="1"/>
              </p:cNvSpPr>
              <p:nvPr/>
            </p:nvSpPr>
            <p:spPr bwMode="auto">
              <a:xfrm rot="-4146134">
                <a:off x="4289681" y="4351781"/>
                <a:ext cx="354635" cy="369332"/>
              </a:xfrm>
              <a:custGeom>
                <a:avLst/>
                <a:gdLst>
                  <a:gd name="T0" fmla="*/ 354635 w 384"/>
                  <a:gd name="T1" fmla="*/ 369332 h 480"/>
                  <a:gd name="T2" fmla="*/ 88659 w 384"/>
                  <a:gd name="T3" fmla="*/ 258532 h 480"/>
                  <a:gd name="T4" fmla="*/ 0 w 384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480"/>
                  <a:gd name="T11" fmla="*/ 384 w 384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480">
                    <a:moveTo>
                      <a:pt x="384" y="480"/>
                    </a:moveTo>
                    <a:cubicBezTo>
                      <a:pt x="272" y="448"/>
                      <a:pt x="160" y="416"/>
                      <a:pt x="96" y="336"/>
                    </a:cubicBezTo>
                    <a:cubicBezTo>
                      <a:pt x="32" y="256"/>
                      <a:pt x="16" y="128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48500" name="Freeform 11"/>
              <p:cNvSpPr>
                <a:spLocks noChangeAspect="1"/>
              </p:cNvSpPr>
              <p:nvPr/>
            </p:nvSpPr>
            <p:spPr bwMode="auto">
              <a:xfrm rot="1253866">
                <a:off x="3253890" y="4301118"/>
                <a:ext cx="922904" cy="287488"/>
              </a:xfrm>
              <a:custGeom>
                <a:avLst/>
                <a:gdLst>
                  <a:gd name="T0" fmla="*/ 922904 w 384"/>
                  <a:gd name="T1" fmla="*/ 287488 h 480"/>
                  <a:gd name="T2" fmla="*/ 230726 w 384"/>
                  <a:gd name="T3" fmla="*/ 201242 h 480"/>
                  <a:gd name="T4" fmla="*/ 0 w 384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480"/>
                  <a:gd name="T11" fmla="*/ 384 w 384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480">
                    <a:moveTo>
                      <a:pt x="384" y="480"/>
                    </a:moveTo>
                    <a:cubicBezTo>
                      <a:pt x="272" y="448"/>
                      <a:pt x="160" y="416"/>
                      <a:pt x="96" y="336"/>
                    </a:cubicBezTo>
                    <a:cubicBezTo>
                      <a:pt x="32" y="256"/>
                      <a:pt x="16" y="128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148493" name="Group 67"/>
            <p:cNvGrpSpPr>
              <a:grpSpLocks/>
            </p:cNvGrpSpPr>
            <p:nvPr/>
          </p:nvGrpSpPr>
          <p:grpSpPr bwMode="auto">
            <a:xfrm>
              <a:off x="7429520" y="4345552"/>
              <a:ext cx="1500198" cy="369332"/>
              <a:chOff x="7500958" y="4233474"/>
              <a:chExt cx="1500198" cy="369332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7500622" y="4274192"/>
                <a:ext cx="1500534" cy="287339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48495" name="TextBox 61"/>
              <p:cNvSpPr txBox="1">
                <a:spLocks noChangeArrowheads="1"/>
              </p:cNvSpPr>
              <p:nvPr/>
            </p:nvSpPr>
            <p:spPr bwMode="auto">
              <a:xfrm>
                <a:off x="7517523" y="4233474"/>
                <a:ext cx="14670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>
                    <a:solidFill>
                      <a:srgbClr val="FF0000"/>
                    </a:solidFill>
                  </a:rPr>
                  <a:t>Orthography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3000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950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1884363"/>
            <a:ext cx="4572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786063"/>
            <a:ext cx="14287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Rectangle 89"/>
          <p:cNvSpPr/>
          <p:nvPr/>
        </p:nvSpPr>
        <p:spPr>
          <a:xfrm>
            <a:off x="642910" y="3786190"/>
            <a:ext cx="3143272" cy="584775"/>
          </a:xfrm>
          <a:prstGeom prst="rect">
            <a:avLst/>
          </a:prstGeom>
          <a:noFill/>
          <a:scene3d>
            <a:camera prst="orthographicFront">
              <a:rot lat="20999999" lon="2400000" rev="0"/>
            </a:camera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cheese</a:t>
            </a:r>
          </a:p>
        </p:txBody>
      </p:sp>
      <p:grpSp>
        <p:nvGrpSpPr>
          <p:cNvPr id="149509" name="Group 83"/>
          <p:cNvGrpSpPr>
            <a:grpSpLocks/>
          </p:cNvGrpSpPr>
          <p:nvPr/>
        </p:nvGrpSpPr>
        <p:grpSpPr bwMode="auto">
          <a:xfrm>
            <a:off x="7429500" y="3273425"/>
            <a:ext cx="1500188" cy="1441450"/>
            <a:chOff x="7429520" y="3273488"/>
            <a:chExt cx="1500198" cy="1441396"/>
          </a:xfrm>
        </p:grpSpPr>
        <p:grpSp>
          <p:nvGrpSpPr>
            <p:cNvPr id="149511" name="Group 54"/>
            <p:cNvGrpSpPr>
              <a:grpSpLocks/>
            </p:cNvGrpSpPr>
            <p:nvPr/>
          </p:nvGrpSpPr>
          <p:grpSpPr bwMode="auto">
            <a:xfrm>
              <a:off x="7450630" y="3273488"/>
              <a:ext cx="1021865" cy="1012772"/>
              <a:chOff x="3883488" y="4059232"/>
              <a:chExt cx="1021865" cy="788342"/>
            </a:xfrm>
          </p:grpSpPr>
          <p:sp>
            <p:nvSpPr>
              <p:cNvPr id="149515" name="Oval 8"/>
              <p:cNvSpPr>
                <a:spLocks noChangeAspect="1" noChangeArrowheads="1"/>
              </p:cNvSpPr>
              <p:nvPr/>
            </p:nvSpPr>
            <p:spPr bwMode="auto">
              <a:xfrm rot="787838">
                <a:off x="4537053" y="4059232"/>
                <a:ext cx="368300" cy="633412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49516" name="Oval 5"/>
              <p:cNvSpPr>
                <a:spLocks noChangeAspect="1" noChangeArrowheads="1"/>
              </p:cNvSpPr>
              <p:nvPr/>
            </p:nvSpPr>
            <p:spPr bwMode="auto">
              <a:xfrm rot="-6647746">
                <a:off x="3947782" y="4413392"/>
                <a:ext cx="369888" cy="498475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49517" name="Freeform 11"/>
              <p:cNvSpPr>
                <a:spLocks noChangeAspect="1"/>
              </p:cNvSpPr>
              <p:nvPr/>
            </p:nvSpPr>
            <p:spPr bwMode="auto">
              <a:xfrm rot="-4146134">
                <a:off x="4289681" y="4351781"/>
                <a:ext cx="354635" cy="369332"/>
              </a:xfrm>
              <a:custGeom>
                <a:avLst/>
                <a:gdLst>
                  <a:gd name="T0" fmla="*/ 354635 w 384"/>
                  <a:gd name="T1" fmla="*/ 369332 h 480"/>
                  <a:gd name="T2" fmla="*/ 88659 w 384"/>
                  <a:gd name="T3" fmla="*/ 258532 h 480"/>
                  <a:gd name="T4" fmla="*/ 0 w 384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480"/>
                  <a:gd name="T11" fmla="*/ 384 w 384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480">
                    <a:moveTo>
                      <a:pt x="384" y="480"/>
                    </a:moveTo>
                    <a:cubicBezTo>
                      <a:pt x="272" y="448"/>
                      <a:pt x="160" y="416"/>
                      <a:pt x="96" y="336"/>
                    </a:cubicBezTo>
                    <a:cubicBezTo>
                      <a:pt x="32" y="256"/>
                      <a:pt x="16" y="128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149512" name="Group 67"/>
            <p:cNvGrpSpPr>
              <a:grpSpLocks/>
            </p:cNvGrpSpPr>
            <p:nvPr/>
          </p:nvGrpSpPr>
          <p:grpSpPr bwMode="auto">
            <a:xfrm>
              <a:off x="7429520" y="4345552"/>
              <a:ext cx="1500198" cy="369332"/>
              <a:chOff x="7500958" y="4233474"/>
              <a:chExt cx="1500198" cy="369332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7500958" y="4274206"/>
                <a:ext cx="1500198" cy="28732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49514" name="TextBox 61"/>
              <p:cNvSpPr txBox="1">
                <a:spLocks noChangeArrowheads="1"/>
              </p:cNvSpPr>
              <p:nvPr/>
            </p:nvSpPr>
            <p:spPr bwMode="auto">
              <a:xfrm>
                <a:off x="7517523" y="4233474"/>
                <a:ext cx="14670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>
                    <a:solidFill>
                      <a:srgbClr val="FF0000"/>
                    </a:solidFill>
                  </a:rPr>
                  <a:t>Orthography</a:t>
                </a:r>
              </a:p>
            </p:txBody>
          </p:sp>
        </p:grpSp>
      </p:grpSp>
      <p:sp>
        <p:nvSpPr>
          <p:cNvPr id="149510" name="Text Box 2"/>
          <p:cNvSpPr txBox="1">
            <a:spLocks noChangeArrowheads="1"/>
          </p:cNvSpPr>
          <p:nvPr/>
        </p:nvSpPr>
        <p:spPr bwMode="auto">
          <a:xfrm>
            <a:off x="3962400" y="857250"/>
            <a:ext cx="221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Orthography</a:t>
            </a:r>
            <a:endParaRPr lang="en-CA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71563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3970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3376613"/>
            <a:ext cx="7302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7013" y="3662363"/>
            <a:ext cx="12890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7125" y="4733925"/>
            <a:ext cx="91281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25452">
            <a:off x="6157913" y="3092450"/>
            <a:ext cx="7302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39631">
            <a:off x="6044407" y="3909219"/>
            <a:ext cx="12890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7964">
            <a:off x="6797675" y="4822825"/>
            <a:ext cx="91281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2000250"/>
            <a:ext cx="88423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7" name="Rectangle 11"/>
          <p:cNvSpPr>
            <a:spLocks noChangeArrowheads="1"/>
          </p:cNvSpPr>
          <p:nvPr/>
        </p:nvSpPr>
        <p:spPr bwMode="auto">
          <a:xfrm>
            <a:off x="1071563" y="1422400"/>
            <a:ext cx="74787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>
                <a:solidFill>
                  <a:schemeClr val="bg1"/>
                </a:solidFill>
                <a:latin typeface="Tekton Pro"/>
              </a:rPr>
              <a:t>“To the uneducated, an ‘A’ is just three sticks.”</a:t>
            </a:r>
          </a:p>
          <a:p>
            <a:r>
              <a:rPr lang="en-CA" sz="2400" b="1">
                <a:solidFill>
                  <a:schemeClr val="bg1"/>
                </a:solidFill>
                <a:latin typeface="Tekton Pro"/>
              </a:rPr>
              <a:t>					Winnie the Pooh</a:t>
            </a:r>
            <a:endParaRPr lang="en-CA" sz="2000">
              <a:solidFill>
                <a:schemeClr val="bg1"/>
              </a:solidFill>
            </a:endParaRPr>
          </a:p>
        </p:txBody>
      </p:sp>
      <p:sp>
        <p:nvSpPr>
          <p:cNvPr id="150538" name="Text Box 2"/>
          <p:cNvSpPr txBox="1">
            <a:spLocks noChangeArrowheads="1"/>
          </p:cNvSpPr>
          <p:nvPr/>
        </p:nvSpPr>
        <p:spPr bwMode="auto">
          <a:xfrm>
            <a:off x="3962400" y="857250"/>
            <a:ext cx="221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Orthography</a:t>
            </a:r>
            <a:endParaRPr lang="en-CA" sz="2800" b="1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-0.11875 -0.05324 C -0.14375 -0.06528 -0.1809 -0.07199 -0.21962 -0.07199 C -0.26389 -0.07199 -0.29931 -0.06528 -0.32431 -0.05324 L -0.44288 0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-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11875 -0.05324 C -0.14375 -0.06527 -0.18091 -0.07199 -0.21962 -0.07199 C -0.26389 -0.07199 -0.29931 -0.06527 -0.32431 -0.05324 L -0.44288 -4.81481E-6 " pathEditMode="relative" rAng="0" ptsTypes="FffFF">
                                      <p:cBhvr>
                                        <p:cTn id="8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-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11875 -0.05324 C -0.14375 -0.06527 -0.1809 -0.07199 -0.21962 -0.07199 C -0.26389 -0.07199 -0.29931 -0.06527 -0.32431 -0.05324 L -0.44288 -3.33333E-6 " pathEditMode="relative" rAng="0" ptsTypes="FffFF">
                                      <p:cBhvr>
                                        <p:cTn id="10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71563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1554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3376613"/>
            <a:ext cx="7302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5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7013" y="3662363"/>
            <a:ext cx="12890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6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7125" y="4733925"/>
            <a:ext cx="91281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7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25452">
            <a:off x="6157913" y="3092450"/>
            <a:ext cx="7302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8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39631">
            <a:off x="6044407" y="3909219"/>
            <a:ext cx="12890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7964">
            <a:off x="6797675" y="4822825"/>
            <a:ext cx="91281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6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2000250"/>
            <a:ext cx="88423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61" name="Rectangle 11"/>
          <p:cNvSpPr>
            <a:spLocks noChangeArrowheads="1"/>
          </p:cNvSpPr>
          <p:nvPr/>
        </p:nvSpPr>
        <p:spPr bwMode="auto">
          <a:xfrm>
            <a:off x="1071563" y="1422400"/>
            <a:ext cx="74787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>
                <a:solidFill>
                  <a:schemeClr val="bg1"/>
                </a:solidFill>
                <a:latin typeface="Tekton Pro"/>
              </a:rPr>
              <a:t>“To the uneducated, an ‘A’ is just three sticks.”</a:t>
            </a:r>
          </a:p>
          <a:p>
            <a:r>
              <a:rPr lang="en-CA" sz="2400" b="1">
                <a:solidFill>
                  <a:schemeClr val="bg1"/>
                </a:solidFill>
                <a:latin typeface="Tekton Pro"/>
              </a:rPr>
              <a:t>					Winnie the Pooh</a:t>
            </a:r>
            <a:endParaRPr lang="en-CA" sz="2000">
              <a:solidFill>
                <a:schemeClr val="bg1"/>
              </a:solidFill>
            </a:endParaRPr>
          </a:p>
        </p:txBody>
      </p:sp>
      <p:sp>
        <p:nvSpPr>
          <p:cNvPr id="151562" name="Text Box 2"/>
          <p:cNvSpPr txBox="1">
            <a:spLocks noChangeArrowheads="1"/>
          </p:cNvSpPr>
          <p:nvPr/>
        </p:nvSpPr>
        <p:spPr bwMode="auto">
          <a:xfrm>
            <a:off x="3962400" y="857250"/>
            <a:ext cx="221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Orthography</a:t>
            </a:r>
            <a:endParaRPr lang="en-CA" sz="2800" b="1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71563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23" name="Text Box 2"/>
          <p:cNvSpPr txBox="1">
            <a:spLocks noChangeArrowheads="1"/>
          </p:cNvSpPr>
          <p:nvPr/>
        </p:nvSpPr>
        <p:spPr bwMode="auto">
          <a:xfrm>
            <a:off x="3613150" y="857250"/>
            <a:ext cx="2917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Model of Reading</a:t>
            </a:r>
            <a:endParaRPr lang="en-CA" sz="2800" b="1">
              <a:latin typeface="Times New Roman" pitchFamily="18" charset="0"/>
            </a:endParaRPr>
          </a:p>
        </p:txBody>
      </p:sp>
      <p:pic>
        <p:nvPicPr>
          <p:cNvPr id="13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8675" y="1428750"/>
            <a:ext cx="53467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1500188" y="4000500"/>
          <a:ext cx="1573212" cy="1143000"/>
        </p:xfrm>
        <a:graphic>
          <a:graphicData uri="http://schemas.openxmlformats.org/presentationml/2006/ole">
            <p:oleObj spid="_x0000_s13318" name="Image" r:id="rId4" imgW="2414402" imgH="1753618" progId="">
              <p:embed/>
            </p:oleObj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1500188" y="1785938"/>
          <a:ext cx="1573212" cy="1143000"/>
        </p:xfrm>
        <a:graphic>
          <a:graphicData uri="http://schemas.openxmlformats.org/presentationml/2006/ole">
            <p:oleObj spid="_x0000_s13321" name="Image" r:id="rId5" imgW="2414402" imgH="1753618" progId="">
              <p:embed/>
            </p:oleObj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rot="5400000" flipH="1" flipV="1">
            <a:off x="1894681" y="3464719"/>
            <a:ext cx="784225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3250" y="5929313"/>
            <a:ext cx="827088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/>
          <p:nvPr/>
        </p:nvCxnSpPr>
        <p:spPr>
          <a:xfrm rot="5400000" flipH="1" flipV="1">
            <a:off x="1964531" y="5536407"/>
            <a:ext cx="642937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8" name="TextBox 10"/>
          <p:cNvSpPr txBox="1">
            <a:spLocks noChangeArrowheads="1"/>
          </p:cNvSpPr>
          <p:nvPr/>
        </p:nvSpPr>
        <p:spPr bwMode="auto">
          <a:xfrm>
            <a:off x="5240338" y="6367463"/>
            <a:ext cx="2189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>
                <a:solidFill>
                  <a:schemeClr val="bg1"/>
                </a:solidFill>
              </a:rPr>
              <a:t>(Dehaene, et al., </a:t>
            </a:r>
            <a:r>
              <a:rPr lang="en-CA" sz="1200" i="1">
                <a:solidFill>
                  <a:schemeClr val="bg1"/>
                </a:solidFill>
              </a:rPr>
              <a:t>TICS</a:t>
            </a:r>
            <a:r>
              <a:rPr lang="en-CA" sz="1200">
                <a:solidFill>
                  <a:schemeClr val="bg1"/>
                </a:solidFill>
              </a:rPr>
              <a:t>, 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1071563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626" name="Text Box 6"/>
          <p:cNvSpPr txBox="1">
            <a:spLocks noChangeArrowheads="1"/>
          </p:cNvSpPr>
          <p:nvPr/>
        </p:nvSpPr>
        <p:spPr bwMode="auto">
          <a:xfrm>
            <a:off x="4576763" y="5162550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input</a:t>
            </a:r>
            <a:endParaRPr lang="en-CA" sz="2400">
              <a:latin typeface="Times New Roman" pitchFamily="18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238375" y="2798763"/>
            <a:ext cx="1238250" cy="1220787"/>
            <a:chOff x="1152" y="2111"/>
            <a:chExt cx="780" cy="769"/>
          </a:xfrm>
        </p:grpSpPr>
        <p:grpSp>
          <p:nvGrpSpPr>
            <p:cNvPr id="154681" name="Group 19"/>
            <p:cNvGrpSpPr>
              <a:grpSpLocks/>
            </p:cNvGrpSpPr>
            <p:nvPr/>
          </p:nvGrpSpPr>
          <p:grpSpPr bwMode="auto">
            <a:xfrm flipV="1">
              <a:off x="1152" y="2555"/>
              <a:ext cx="780" cy="325"/>
              <a:chOff x="1152" y="2496"/>
              <a:chExt cx="780" cy="325"/>
            </a:xfrm>
          </p:grpSpPr>
          <p:sp>
            <p:nvSpPr>
              <p:cNvPr id="154685" name="Line 20"/>
              <p:cNvSpPr>
                <a:spLocks noChangeShapeType="1"/>
              </p:cNvSpPr>
              <p:nvPr/>
            </p:nvSpPr>
            <p:spPr bwMode="auto">
              <a:xfrm flipH="1" flipV="1">
                <a:off x="1542" y="2496"/>
                <a:ext cx="0" cy="27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4686" name="Group 21"/>
              <p:cNvGrpSpPr>
                <a:grpSpLocks/>
              </p:cNvGrpSpPr>
              <p:nvPr/>
            </p:nvGrpSpPr>
            <p:grpSpPr bwMode="auto">
              <a:xfrm>
                <a:off x="1152" y="2496"/>
                <a:ext cx="780" cy="325"/>
                <a:chOff x="1152" y="2538"/>
                <a:chExt cx="780" cy="283"/>
              </a:xfrm>
            </p:grpSpPr>
            <p:sp>
              <p:nvSpPr>
                <p:cNvPr id="154687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1152" y="2538"/>
                  <a:ext cx="390" cy="283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8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542" y="2538"/>
                  <a:ext cx="390" cy="283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4682" name="Group 24"/>
            <p:cNvGrpSpPr>
              <a:grpSpLocks/>
            </p:cNvGrpSpPr>
            <p:nvPr/>
          </p:nvGrpSpPr>
          <p:grpSpPr bwMode="auto">
            <a:xfrm>
              <a:off x="1348" y="2111"/>
              <a:ext cx="387" cy="384"/>
              <a:chOff x="1348" y="2111"/>
              <a:chExt cx="387" cy="384"/>
            </a:xfrm>
          </p:grpSpPr>
          <p:sp>
            <p:nvSpPr>
              <p:cNvPr id="154683" name="Oval 25"/>
              <p:cNvSpPr>
                <a:spLocks noChangeArrowheads="1"/>
              </p:cNvSpPr>
              <p:nvPr/>
            </p:nvSpPr>
            <p:spPr bwMode="auto">
              <a:xfrm>
                <a:off x="1348" y="2111"/>
                <a:ext cx="387" cy="384"/>
              </a:xfrm>
              <a:prstGeom prst="ellipse">
                <a:avLst/>
              </a:prstGeom>
              <a:solidFill>
                <a:srgbClr val="00B050">
                  <a:alpha val="50195"/>
                </a:srgbClr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54684" name="Text Box 26"/>
              <p:cNvSpPr txBox="1">
                <a:spLocks noChangeArrowheads="1"/>
              </p:cNvSpPr>
              <p:nvPr/>
            </p:nvSpPr>
            <p:spPr bwMode="auto">
              <a:xfrm>
                <a:off x="1389" y="2120"/>
                <a:ext cx="30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</a:rPr>
                  <a:t>A</a:t>
                </a:r>
                <a:endParaRPr lang="en-CA" sz="32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5537200" y="1555750"/>
            <a:ext cx="2825750" cy="1092200"/>
            <a:chOff x="3230" y="1328"/>
            <a:chExt cx="1780" cy="688"/>
          </a:xfrm>
        </p:grpSpPr>
        <p:sp>
          <p:nvSpPr>
            <p:cNvPr id="154679" name="Line 56"/>
            <p:cNvSpPr>
              <a:spLocks noChangeShapeType="1"/>
            </p:cNvSpPr>
            <p:nvPr/>
          </p:nvSpPr>
          <p:spPr bwMode="auto">
            <a:xfrm flipH="1" flipV="1">
              <a:off x="4128" y="1739"/>
              <a:ext cx="0" cy="27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80" name="Text Box 57"/>
            <p:cNvSpPr txBox="1">
              <a:spLocks noChangeArrowheads="1"/>
            </p:cNvSpPr>
            <p:nvPr/>
          </p:nvSpPr>
          <p:spPr bwMode="auto">
            <a:xfrm>
              <a:off x="3230" y="1328"/>
              <a:ext cx="17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</a:rPr>
                <a:t>Pseudoletter ?</a:t>
              </a:r>
              <a:endParaRPr lang="en-CA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1990725" y="1631950"/>
            <a:ext cx="1711325" cy="1092200"/>
            <a:chOff x="996" y="1376"/>
            <a:chExt cx="1078" cy="688"/>
          </a:xfrm>
        </p:grpSpPr>
        <p:sp>
          <p:nvSpPr>
            <p:cNvPr id="154677" name="Line 59"/>
            <p:cNvSpPr>
              <a:spLocks noChangeShapeType="1"/>
            </p:cNvSpPr>
            <p:nvPr/>
          </p:nvSpPr>
          <p:spPr bwMode="auto">
            <a:xfrm flipH="1" flipV="1">
              <a:off x="1542" y="1787"/>
              <a:ext cx="0" cy="27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78" name="Text Box 60"/>
            <p:cNvSpPr txBox="1">
              <a:spLocks noChangeArrowheads="1"/>
            </p:cNvSpPr>
            <p:nvPr/>
          </p:nvSpPr>
          <p:spPr bwMode="auto">
            <a:xfrm>
              <a:off x="996" y="1376"/>
              <a:ext cx="107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</a:rPr>
                <a:t>Letter: A</a:t>
              </a:r>
              <a:endParaRPr lang="en-CA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5429250" y="3028950"/>
            <a:ext cx="3000375" cy="1066800"/>
            <a:chOff x="3054" y="2304"/>
            <a:chExt cx="2054" cy="672"/>
          </a:xfrm>
        </p:grpSpPr>
        <p:sp>
          <p:nvSpPr>
            <p:cNvPr id="154675" name="Freeform 62"/>
            <p:cNvSpPr>
              <a:spLocks/>
            </p:cNvSpPr>
            <p:nvPr/>
          </p:nvSpPr>
          <p:spPr bwMode="auto">
            <a:xfrm>
              <a:off x="3054" y="2304"/>
              <a:ext cx="210" cy="672"/>
            </a:xfrm>
            <a:custGeom>
              <a:avLst/>
              <a:gdLst>
                <a:gd name="T0" fmla="*/ 122 w 360"/>
                <a:gd name="T1" fmla="*/ 0 h 672"/>
                <a:gd name="T2" fmla="*/ 25 w 360"/>
                <a:gd name="T3" fmla="*/ 192 h 672"/>
                <a:gd name="T4" fmla="*/ 8 w 360"/>
                <a:gd name="T5" fmla="*/ 480 h 672"/>
                <a:gd name="T6" fmla="*/ 73 w 360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672"/>
                <a:gd name="T14" fmla="*/ 360 w 360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672">
                  <a:moveTo>
                    <a:pt x="360" y="0"/>
                  </a:moveTo>
                  <a:cubicBezTo>
                    <a:pt x="244" y="56"/>
                    <a:pt x="128" y="112"/>
                    <a:pt x="72" y="192"/>
                  </a:cubicBezTo>
                  <a:cubicBezTo>
                    <a:pt x="16" y="272"/>
                    <a:pt x="0" y="400"/>
                    <a:pt x="24" y="480"/>
                  </a:cubicBezTo>
                  <a:cubicBezTo>
                    <a:pt x="48" y="560"/>
                    <a:pt x="132" y="616"/>
                    <a:pt x="216" y="67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676" name="Freeform 63"/>
            <p:cNvSpPr>
              <a:spLocks/>
            </p:cNvSpPr>
            <p:nvPr/>
          </p:nvSpPr>
          <p:spPr bwMode="auto">
            <a:xfrm flipH="1">
              <a:off x="4944" y="2304"/>
              <a:ext cx="164" cy="672"/>
            </a:xfrm>
            <a:custGeom>
              <a:avLst/>
              <a:gdLst>
                <a:gd name="T0" fmla="*/ 75 w 360"/>
                <a:gd name="T1" fmla="*/ 0 h 672"/>
                <a:gd name="T2" fmla="*/ 15 w 360"/>
                <a:gd name="T3" fmla="*/ 192 h 672"/>
                <a:gd name="T4" fmla="*/ 5 w 360"/>
                <a:gd name="T5" fmla="*/ 480 h 672"/>
                <a:gd name="T6" fmla="*/ 45 w 360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672"/>
                <a:gd name="T14" fmla="*/ 360 w 360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672">
                  <a:moveTo>
                    <a:pt x="360" y="0"/>
                  </a:moveTo>
                  <a:cubicBezTo>
                    <a:pt x="244" y="56"/>
                    <a:pt x="128" y="112"/>
                    <a:pt x="72" y="192"/>
                  </a:cubicBezTo>
                  <a:cubicBezTo>
                    <a:pt x="16" y="272"/>
                    <a:pt x="0" y="400"/>
                    <a:pt x="24" y="480"/>
                  </a:cubicBezTo>
                  <a:cubicBezTo>
                    <a:pt x="48" y="560"/>
                    <a:pt x="132" y="616"/>
                    <a:pt x="216" y="67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2571750" y="5572125"/>
            <a:ext cx="785813" cy="733425"/>
            <a:chOff x="2124075" y="3376613"/>
            <a:chExt cx="1931988" cy="2357437"/>
          </a:xfrm>
        </p:grpSpPr>
        <p:pic>
          <p:nvPicPr>
            <p:cNvPr id="154672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4075" y="3376613"/>
              <a:ext cx="730250" cy="221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673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67013" y="3662363"/>
              <a:ext cx="1289050" cy="207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674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97125" y="4733925"/>
              <a:ext cx="912813" cy="15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1628775" y="4095750"/>
            <a:ext cx="2419350" cy="1371600"/>
            <a:chOff x="1628804" y="4095768"/>
            <a:chExt cx="2419350" cy="1371601"/>
          </a:xfrm>
        </p:grpSpPr>
        <p:sp>
          <p:nvSpPr>
            <p:cNvPr id="154662" name="Oval 13"/>
            <p:cNvSpPr>
              <a:spLocks noChangeArrowheads="1"/>
            </p:cNvSpPr>
            <p:nvPr/>
          </p:nvSpPr>
          <p:spPr bwMode="auto">
            <a:xfrm>
              <a:off x="1628804" y="4095768"/>
              <a:ext cx="762000" cy="8382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663" name="Oval 14"/>
            <p:cNvSpPr>
              <a:spLocks noChangeArrowheads="1"/>
            </p:cNvSpPr>
            <p:nvPr/>
          </p:nvSpPr>
          <p:spPr bwMode="auto">
            <a:xfrm>
              <a:off x="2467004" y="4095768"/>
              <a:ext cx="762000" cy="8382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664" name="Oval 15"/>
            <p:cNvSpPr>
              <a:spLocks noChangeArrowheads="1"/>
            </p:cNvSpPr>
            <p:nvPr/>
          </p:nvSpPr>
          <p:spPr bwMode="auto">
            <a:xfrm>
              <a:off x="3286154" y="4095768"/>
              <a:ext cx="762000" cy="8382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154665" name="Group 88"/>
            <p:cNvGrpSpPr>
              <a:grpSpLocks/>
            </p:cNvGrpSpPr>
            <p:nvPr/>
          </p:nvGrpSpPr>
          <p:grpSpPr bwMode="auto">
            <a:xfrm>
              <a:off x="2214546" y="5018106"/>
              <a:ext cx="1238250" cy="449263"/>
              <a:chOff x="2238404" y="5018106"/>
              <a:chExt cx="1238250" cy="449263"/>
            </a:xfrm>
          </p:grpSpPr>
          <p:sp>
            <p:nvSpPr>
              <p:cNvPr id="154669" name="Line 12"/>
              <p:cNvSpPr>
                <a:spLocks noChangeShapeType="1"/>
              </p:cNvSpPr>
              <p:nvPr/>
            </p:nvSpPr>
            <p:spPr bwMode="auto">
              <a:xfrm flipH="1" flipV="1">
                <a:off x="2857529" y="5027631"/>
                <a:ext cx="0" cy="43973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0" name="Line 16"/>
              <p:cNvSpPr>
                <a:spLocks noChangeShapeType="1"/>
              </p:cNvSpPr>
              <p:nvPr/>
            </p:nvSpPr>
            <p:spPr bwMode="auto">
              <a:xfrm flipH="1" flipV="1">
                <a:off x="2238404" y="5018106"/>
                <a:ext cx="619125" cy="449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1" name="Line 17"/>
              <p:cNvSpPr>
                <a:spLocks noChangeShapeType="1"/>
              </p:cNvSpPr>
              <p:nvPr/>
            </p:nvSpPr>
            <p:spPr bwMode="auto">
              <a:xfrm flipV="1">
                <a:off x="2857529" y="5018106"/>
                <a:ext cx="619125" cy="449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70" name="Straight Connector 69"/>
            <p:cNvCxnSpPr/>
            <p:nvPr/>
          </p:nvCxnSpPr>
          <p:spPr>
            <a:xfrm rot="5400000">
              <a:off x="1766916" y="4429144"/>
              <a:ext cx="500063" cy="21431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3429029" y="4429143"/>
              <a:ext cx="500063" cy="21431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633692" y="4535506"/>
              <a:ext cx="42862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6500813" y="5500688"/>
            <a:ext cx="785812" cy="803275"/>
            <a:chOff x="5653088" y="3092450"/>
            <a:chExt cx="2071687" cy="2497138"/>
          </a:xfrm>
        </p:grpSpPr>
        <p:pic>
          <p:nvPicPr>
            <p:cNvPr id="154659" name="Picture 1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825452">
              <a:off x="6157913" y="3092450"/>
              <a:ext cx="730250" cy="221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660" name="Picture 1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739631">
              <a:off x="6044407" y="3909219"/>
              <a:ext cx="1289050" cy="207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661" name="Picture 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77964">
              <a:off x="6797572" y="4823274"/>
              <a:ext cx="912812" cy="15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6" name="Group 95"/>
          <p:cNvGrpSpPr>
            <a:grpSpLocks/>
          </p:cNvGrpSpPr>
          <p:nvPr/>
        </p:nvGrpSpPr>
        <p:grpSpPr bwMode="auto">
          <a:xfrm>
            <a:off x="5724525" y="4095750"/>
            <a:ext cx="2419350" cy="1371600"/>
            <a:chOff x="5724550" y="4095768"/>
            <a:chExt cx="2419350" cy="1371601"/>
          </a:xfrm>
        </p:grpSpPr>
        <p:sp>
          <p:nvSpPr>
            <p:cNvPr id="154649" name="Oval 33"/>
            <p:cNvSpPr>
              <a:spLocks noChangeArrowheads="1"/>
            </p:cNvSpPr>
            <p:nvPr/>
          </p:nvSpPr>
          <p:spPr bwMode="auto">
            <a:xfrm>
              <a:off x="5724550" y="4095768"/>
              <a:ext cx="762000" cy="8382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650" name="Oval 34"/>
            <p:cNvSpPr>
              <a:spLocks noChangeArrowheads="1"/>
            </p:cNvSpPr>
            <p:nvPr/>
          </p:nvSpPr>
          <p:spPr bwMode="auto">
            <a:xfrm>
              <a:off x="6562750" y="4095768"/>
              <a:ext cx="762000" cy="8382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651" name="Oval 35"/>
            <p:cNvSpPr>
              <a:spLocks noChangeArrowheads="1"/>
            </p:cNvSpPr>
            <p:nvPr/>
          </p:nvSpPr>
          <p:spPr bwMode="auto">
            <a:xfrm>
              <a:off x="7381900" y="4095768"/>
              <a:ext cx="762000" cy="8382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>
              <a:off x="5823769" y="4407712"/>
              <a:ext cx="501650" cy="21431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0800000" flipV="1">
              <a:off x="6753250" y="4335481"/>
              <a:ext cx="428625" cy="35877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7539063" y="4514868"/>
              <a:ext cx="42862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655" name="Group 89"/>
            <p:cNvGrpSpPr>
              <a:grpSpLocks/>
            </p:cNvGrpSpPr>
            <p:nvPr/>
          </p:nvGrpSpPr>
          <p:grpSpPr bwMode="auto">
            <a:xfrm>
              <a:off x="6286512" y="5018106"/>
              <a:ext cx="1238250" cy="449263"/>
              <a:chOff x="2238404" y="5018106"/>
              <a:chExt cx="1238250" cy="449263"/>
            </a:xfrm>
          </p:grpSpPr>
          <p:sp>
            <p:nvSpPr>
              <p:cNvPr id="154656" name="Line 12"/>
              <p:cNvSpPr>
                <a:spLocks noChangeShapeType="1"/>
              </p:cNvSpPr>
              <p:nvPr/>
            </p:nvSpPr>
            <p:spPr bwMode="auto">
              <a:xfrm flipH="1" flipV="1">
                <a:off x="2857529" y="5027631"/>
                <a:ext cx="0" cy="43973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57" name="Line 16"/>
              <p:cNvSpPr>
                <a:spLocks noChangeShapeType="1"/>
              </p:cNvSpPr>
              <p:nvPr/>
            </p:nvSpPr>
            <p:spPr bwMode="auto">
              <a:xfrm flipH="1" flipV="1">
                <a:off x="2238404" y="5018106"/>
                <a:ext cx="619125" cy="449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58" name="Line 17"/>
              <p:cNvSpPr>
                <a:spLocks noChangeShapeType="1"/>
              </p:cNvSpPr>
              <p:nvPr/>
            </p:nvSpPr>
            <p:spPr bwMode="auto">
              <a:xfrm flipV="1">
                <a:off x="2857529" y="5018106"/>
                <a:ext cx="619125" cy="449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5802313" y="2800350"/>
            <a:ext cx="2305050" cy="1200150"/>
            <a:chOff x="5802342" y="2800368"/>
            <a:chExt cx="2305050" cy="1200137"/>
          </a:xfrm>
        </p:grpSpPr>
        <p:sp>
          <p:nvSpPr>
            <p:cNvPr id="154637" name="Oval 42"/>
            <p:cNvSpPr>
              <a:spLocks noChangeArrowheads="1"/>
            </p:cNvSpPr>
            <p:nvPr/>
          </p:nvSpPr>
          <p:spPr bwMode="auto">
            <a:xfrm>
              <a:off x="6632604" y="2800368"/>
              <a:ext cx="614363" cy="60960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54638" name="Oval 43"/>
            <p:cNvSpPr>
              <a:spLocks noChangeArrowheads="1"/>
            </p:cNvSpPr>
            <p:nvPr/>
          </p:nvSpPr>
          <p:spPr bwMode="auto">
            <a:xfrm>
              <a:off x="7493029" y="2800368"/>
              <a:ext cx="614363" cy="60960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54639" name="Oval 44"/>
            <p:cNvSpPr>
              <a:spLocks noChangeArrowheads="1"/>
            </p:cNvSpPr>
            <p:nvPr/>
          </p:nvSpPr>
          <p:spPr bwMode="auto">
            <a:xfrm>
              <a:off x="5802342" y="2800368"/>
              <a:ext cx="614363" cy="60960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640" name="Text Box 45"/>
            <p:cNvSpPr txBox="1">
              <a:spLocks noChangeArrowheads="1"/>
            </p:cNvSpPr>
            <p:nvPr/>
          </p:nvSpPr>
          <p:spPr bwMode="auto">
            <a:xfrm>
              <a:off x="7577167" y="2816243"/>
              <a:ext cx="4812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</a:rPr>
                <a:t>K</a:t>
              </a:r>
              <a:endParaRPr lang="en-CA" sz="3200" b="1">
                <a:solidFill>
                  <a:schemeClr val="bg1"/>
                </a:solidFill>
              </a:endParaRPr>
            </a:p>
          </p:txBody>
        </p:sp>
        <p:sp>
          <p:nvSpPr>
            <p:cNvPr id="154641" name="Text Box 46"/>
            <p:cNvSpPr txBox="1">
              <a:spLocks noChangeArrowheads="1"/>
            </p:cNvSpPr>
            <p:nvPr/>
          </p:nvSpPr>
          <p:spPr bwMode="auto">
            <a:xfrm>
              <a:off x="5868118" y="2816243"/>
              <a:ext cx="4812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A</a:t>
              </a:r>
              <a:endParaRPr lang="en-CA" sz="3200" b="1">
                <a:solidFill>
                  <a:schemeClr val="bg1"/>
                </a:solidFill>
              </a:endParaRPr>
            </a:p>
          </p:txBody>
        </p:sp>
        <p:sp>
          <p:nvSpPr>
            <p:cNvPr id="154642" name="Line 48"/>
            <p:cNvSpPr>
              <a:spLocks noChangeShapeType="1"/>
            </p:cNvSpPr>
            <p:nvPr/>
          </p:nvSpPr>
          <p:spPr bwMode="auto">
            <a:xfrm>
              <a:off x="6072198" y="3500439"/>
              <a:ext cx="1" cy="50006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3" name="Line 49"/>
            <p:cNvSpPr>
              <a:spLocks noChangeShapeType="1"/>
            </p:cNvSpPr>
            <p:nvPr/>
          </p:nvSpPr>
          <p:spPr bwMode="auto">
            <a:xfrm flipH="1">
              <a:off x="6858015" y="3503631"/>
              <a:ext cx="71451" cy="49687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4" name="Line 50"/>
            <p:cNvSpPr>
              <a:spLocks noChangeShapeType="1"/>
            </p:cNvSpPr>
            <p:nvPr/>
          </p:nvSpPr>
          <p:spPr bwMode="auto">
            <a:xfrm>
              <a:off x="6951692" y="3503631"/>
              <a:ext cx="692142" cy="49687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5" name="Rectangle 51"/>
            <p:cNvSpPr>
              <a:spLocks noChangeArrowheads="1"/>
            </p:cNvSpPr>
            <p:nvPr/>
          </p:nvSpPr>
          <p:spPr bwMode="auto">
            <a:xfrm>
              <a:off x="6738953" y="2814656"/>
              <a:ext cx="43473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</a:rPr>
                <a:t>Z</a:t>
              </a:r>
              <a:endParaRPr lang="en-CA" sz="3200" b="1">
                <a:solidFill>
                  <a:schemeClr val="bg1"/>
                </a:solidFill>
              </a:endParaRPr>
            </a:p>
          </p:txBody>
        </p:sp>
        <p:sp>
          <p:nvSpPr>
            <p:cNvPr id="154646" name="Line 52"/>
            <p:cNvSpPr>
              <a:spLocks noChangeShapeType="1"/>
            </p:cNvSpPr>
            <p:nvPr/>
          </p:nvSpPr>
          <p:spPr bwMode="auto">
            <a:xfrm flipH="1">
              <a:off x="6858016" y="3500439"/>
              <a:ext cx="785818" cy="50006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7" name="Line 54"/>
            <p:cNvSpPr>
              <a:spLocks noChangeShapeType="1"/>
            </p:cNvSpPr>
            <p:nvPr/>
          </p:nvSpPr>
          <p:spPr bwMode="auto">
            <a:xfrm>
              <a:off x="6300807" y="3503631"/>
              <a:ext cx="1343027" cy="49687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8" name="Line 52"/>
            <p:cNvSpPr>
              <a:spLocks noChangeShapeType="1"/>
            </p:cNvSpPr>
            <p:nvPr/>
          </p:nvSpPr>
          <p:spPr bwMode="auto">
            <a:xfrm flipH="1">
              <a:off x="6072198" y="3429000"/>
              <a:ext cx="1500198" cy="57150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636" name="Text Box 2"/>
          <p:cNvSpPr txBox="1">
            <a:spLocks noChangeArrowheads="1"/>
          </p:cNvSpPr>
          <p:nvPr/>
        </p:nvSpPr>
        <p:spPr bwMode="auto">
          <a:xfrm>
            <a:off x="3613150" y="857250"/>
            <a:ext cx="2917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Model of Reading</a:t>
            </a:r>
            <a:endParaRPr lang="en-CA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1071563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90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4538" y="1785938"/>
            <a:ext cx="2628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1" name="Text Box 6"/>
          <p:cNvSpPr txBox="1">
            <a:spLocks noChangeArrowheads="1"/>
          </p:cNvSpPr>
          <p:nvPr/>
        </p:nvSpPr>
        <p:spPr bwMode="auto">
          <a:xfrm>
            <a:off x="3244850" y="908050"/>
            <a:ext cx="3654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Letter Perception Study</a:t>
            </a:r>
            <a:endParaRPr lang="en-CA" sz="2400" b="1"/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3035300" y="2513013"/>
          <a:ext cx="508000" cy="812800"/>
        </p:xfrm>
        <a:graphic>
          <a:graphicData uri="http://schemas.openxmlformats.org/presentationml/2006/ole">
            <p:oleObj spid="_x0000_s2050" name="Image" r:id="rId4" imgW="253789" imgH="406493" progId="">
              <p:embed/>
            </p:oleObj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3073400" y="2513013"/>
          <a:ext cx="431800" cy="812800"/>
        </p:xfrm>
        <a:graphic>
          <a:graphicData uri="http://schemas.openxmlformats.org/presentationml/2006/ole">
            <p:oleObj spid="_x0000_s2051" name="Image" r:id="rId5" imgW="216025" imgH="406493" progId="">
              <p:embed/>
            </p:oleObj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2984500" y="2525713"/>
          <a:ext cx="609600" cy="787400"/>
        </p:xfrm>
        <a:graphic>
          <a:graphicData uri="http://schemas.openxmlformats.org/presentationml/2006/ole">
            <p:oleObj spid="_x0000_s2052" name="Image" r:id="rId6" imgW="304869" imgH="393790" progId="">
              <p:embed/>
            </p:oleObj>
          </a:graphicData>
        </a:graphic>
      </p:graphicFrame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2971800" y="2563813"/>
          <a:ext cx="635000" cy="711200"/>
        </p:xfrm>
        <a:graphic>
          <a:graphicData uri="http://schemas.openxmlformats.org/presentationml/2006/ole">
            <p:oleObj spid="_x0000_s2053" name="Image" r:id="rId7" imgW="317572" imgH="355681" progId="">
              <p:embed/>
            </p:oleObj>
          </a:graphicData>
        </a:graphic>
      </p:graphicFrame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3062288" y="2513013"/>
          <a:ext cx="457200" cy="812800"/>
        </p:xfrm>
        <a:graphic>
          <a:graphicData uri="http://schemas.openxmlformats.org/presentationml/2006/ole">
            <p:oleObj spid="_x0000_s2054" name="Image" r:id="rId8" imgW="228571" imgH="406493" progId="">
              <p:embed/>
            </p:oleObj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3100388" y="2525713"/>
          <a:ext cx="381000" cy="787400"/>
        </p:xfrm>
        <a:graphic>
          <a:graphicData uri="http://schemas.openxmlformats.org/presentationml/2006/ole">
            <p:oleObj spid="_x0000_s2055" name="Image" r:id="rId9" imgW="190409" imgH="393790" progId="">
              <p:embed/>
            </p:oleObj>
          </a:graphicData>
        </a:graphic>
      </p:graphicFrame>
      <p:graphicFrame>
        <p:nvGraphicFramePr>
          <p:cNvPr id="27661" name="Object 13"/>
          <p:cNvGraphicFramePr>
            <a:graphicFrameLocks noChangeAspect="1"/>
          </p:cNvGraphicFramePr>
          <p:nvPr/>
        </p:nvGraphicFramePr>
        <p:xfrm>
          <a:off x="2986088" y="2563813"/>
          <a:ext cx="609600" cy="711200"/>
        </p:xfrm>
        <a:graphic>
          <a:graphicData uri="http://schemas.openxmlformats.org/presentationml/2006/ole">
            <p:oleObj spid="_x0000_s2056" name="Image" r:id="rId10" imgW="304869" imgH="355681" progId="">
              <p:embed/>
            </p:oleObj>
          </a:graphicData>
        </a:graphic>
      </p:graphicFrame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2986088" y="2551113"/>
          <a:ext cx="609600" cy="736600"/>
        </p:xfrm>
        <a:graphic>
          <a:graphicData uri="http://schemas.openxmlformats.org/presentationml/2006/ole">
            <p:oleObj spid="_x0000_s2057" name="Image" r:id="rId11" imgW="304869" imgH="368254" progId="">
              <p:embed/>
            </p:oleObj>
          </a:graphicData>
        </a:graphic>
      </p:graphicFrame>
      <p:graphicFrame>
        <p:nvGraphicFramePr>
          <p:cNvPr id="27663" name="Object 15"/>
          <p:cNvGraphicFramePr>
            <a:graphicFrameLocks noChangeAspect="1"/>
          </p:cNvGraphicFramePr>
          <p:nvPr/>
        </p:nvGraphicFramePr>
        <p:xfrm>
          <a:off x="3035300" y="2513013"/>
          <a:ext cx="508000" cy="812800"/>
        </p:xfrm>
        <a:graphic>
          <a:graphicData uri="http://schemas.openxmlformats.org/presentationml/2006/ole">
            <p:oleObj spid="_x0000_s2058" name="Image" r:id="rId12" imgW="253789" imgH="406493" progId="">
              <p:embed/>
            </p:oleObj>
          </a:graphicData>
        </a:graphic>
      </p:graphicFrame>
      <p:graphicFrame>
        <p:nvGraphicFramePr>
          <p:cNvPr id="27664" name="Object 16"/>
          <p:cNvGraphicFramePr>
            <a:graphicFrameLocks noChangeAspect="1"/>
          </p:cNvGraphicFramePr>
          <p:nvPr/>
        </p:nvGraphicFramePr>
        <p:xfrm>
          <a:off x="3124200" y="2513013"/>
          <a:ext cx="330200" cy="812800"/>
        </p:xfrm>
        <a:graphic>
          <a:graphicData uri="http://schemas.openxmlformats.org/presentationml/2006/ole">
            <p:oleObj spid="_x0000_s2059" name="Image" r:id="rId13" imgW="164905" imgH="406493" progId="">
              <p:embed/>
            </p:oleObj>
          </a:graphicData>
        </a:graphic>
      </p:graphicFrame>
      <p:graphicFrame>
        <p:nvGraphicFramePr>
          <p:cNvPr id="27665" name="Object 17"/>
          <p:cNvGraphicFramePr>
            <a:graphicFrameLocks noChangeAspect="1"/>
          </p:cNvGraphicFramePr>
          <p:nvPr/>
        </p:nvGraphicFramePr>
        <p:xfrm>
          <a:off x="3060700" y="2513013"/>
          <a:ext cx="457200" cy="812800"/>
        </p:xfrm>
        <a:graphic>
          <a:graphicData uri="http://schemas.openxmlformats.org/presentationml/2006/ole">
            <p:oleObj spid="_x0000_s2060" name="Image" r:id="rId14" imgW="228571" imgH="406493" progId="">
              <p:embed/>
            </p:oleObj>
          </a:graphicData>
        </a:graphic>
      </p:graphicFrame>
      <p:graphicFrame>
        <p:nvGraphicFramePr>
          <p:cNvPr id="27666" name="Object 18"/>
          <p:cNvGraphicFramePr>
            <a:graphicFrameLocks noChangeAspect="1"/>
          </p:cNvGraphicFramePr>
          <p:nvPr/>
        </p:nvGraphicFramePr>
        <p:xfrm>
          <a:off x="3035300" y="2500313"/>
          <a:ext cx="508000" cy="838200"/>
        </p:xfrm>
        <a:graphic>
          <a:graphicData uri="http://schemas.openxmlformats.org/presentationml/2006/ole">
            <p:oleObj spid="_x0000_s2061" name="Image" r:id="rId15" imgW="253789" imgH="419048" progId="">
              <p:embed/>
            </p:oleObj>
          </a:graphicData>
        </a:graphic>
      </p:graphicFrame>
      <p:graphicFrame>
        <p:nvGraphicFramePr>
          <p:cNvPr id="27667" name="Object 19"/>
          <p:cNvGraphicFramePr>
            <a:graphicFrameLocks noChangeAspect="1"/>
          </p:cNvGraphicFramePr>
          <p:nvPr/>
        </p:nvGraphicFramePr>
        <p:xfrm>
          <a:off x="3049588" y="2513013"/>
          <a:ext cx="482600" cy="812800"/>
        </p:xfrm>
        <a:graphic>
          <a:graphicData uri="http://schemas.openxmlformats.org/presentationml/2006/ole">
            <p:oleObj spid="_x0000_s2062" name="Image" r:id="rId16" imgW="241185" imgH="406493" progId="">
              <p:embed/>
            </p:oleObj>
          </a:graphicData>
        </a:graphic>
      </p:graphicFrame>
      <p:graphicFrame>
        <p:nvGraphicFramePr>
          <p:cNvPr id="27668" name="Object 20"/>
          <p:cNvGraphicFramePr>
            <a:graphicFrameLocks noChangeAspect="1"/>
          </p:cNvGraphicFramePr>
          <p:nvPr/>
        </p:nvGraphicFramePr>
        <p:xfrm>
          <a:off x="3024188" y="2627313"/>
          <a:ext cx="533400" cy="584200"/>
        </p:xfrm>
        <a:graphic>
          <a:graphicData uri="http://schemas.openxmlformats.org/presentationml/2006/ole">
            <p:oleObj spid="_x0000_s2063" name="Image" r:id="rId17" imgW="266761" imgH="291961" progId="">
              <p:embed/>
            </p:oleObj>
          </a:graphicData>
        </a:graphic>
      </p:graphicFrame>
      <p:graphicFrame>
        <p:nvGraphicFramePr>
          <p:cNvPr id="27669" name="Object 21"/>
          <p:cNvGraphicFramePr>
            <a:graphicFrameLocks noChangeAspect="1"/>
          </p:cNvGraphicFramePr>
          <p:nvPr/>
        </p:nvGraphicFramePr>
        <p:xfrm>
          <a:off x="3036888" y="2513013"/>
          <a:ext cx="508000" cy="812800"/>
        </p:xfrm>
        <a:graphic>
          <a:graphicData uri="http://schemas.openxmlformats.org/presentationml/2006/ole">
            <p:oleObj spid="_x0000_s2064" name="Image" r:id="rId18" imgW="253789" imgH="406493" progId="">
              <p:embed/>
            </p:oleObj>
          </a:graphicData>
        </a:graphic>
      </p:graphicFrame>
      <p:graphicFrame>
        <p:nvGraphicFramePr>
          <p:cNvPr id="27670" name="Object 22"/>
          <p:cNvGraphicFramePr>
            <a:graphicFrameLocks noChangeAspect="1"/>
          </p:cNvGraphicFramePr>
          <p:nvPr/>
        </p:nvGraphicFramePr>
        <p:xfrm>
          <a:off x="3036888" y="2500313"/>
          <a:ext cx="508000" cy="838200"/>
        </p:xfrm>
        <a:graphic>
          <a:graphicData uri="http://schemas.openxmlformats.org/presentationml/2006/ole">
            <p:oleObj spid="_x0000_s2065" name="Image" r:id="rId19" imgW="253789" imgH="419048" progId="">
              <p:embed/>
            </p:oleObj>
          </a:graphicData>
        </a:graphic>
      </p:graphicFrame>
      <p:sp>
        <p:nvSpPr>
          <p:cNvPr id="2092" name="Text Box 39"/>
          <p:cNvSpPr txBox="1">
            <a:spLocks noChangeArrowheads="1"/>
          </p:cNvSpPr>
          <p:nvPr/>
        </p:nvSpPr>
        <p:spPr bwMode="auto">
          <a:xfrm>
            <a:off x="5519738" y="1449388"/>
            <a:ext cx="2351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Children (12-13 years old)</a:t>
            </a:r>
            <a:endParaRPr lang="en-CA" sz="16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93" name="Picture 4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500688" y="1833563"/>
            <a:ext cx="23923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1785938" y="4857750"/>
            <a:ext cx="6346825" cy="1539875"/>
            <a:chOff x="1785918" y="4857760"/>
            <a:chExt cx="6346839" cy="1539875"/>
          </a:xfrm>
        </p:grpSpPr>
        <p:grpSp>
          <p:nvGrpSpPr>
            <p:cNvPr id="2108" name="Group 66"/>
            <p:cNvGrpSpPr>
              <a:grpSpLocks/>
            </p:cNvGrpSpPr>
            <p:nvPr/>
          </p:nvGrpSpPr>
          <p:grpSpPr bwMode="auto">
            <a:xfrm>
              <a:off x="3786182" y="4857760"/>
              <a:ext cx="4346575" cy="1539875"/>
              <a:chOff x="2143108" y="5000636"/>
              <a:chExt cx="4346575" cy="1539875"/>
            </a:xfrm>
          </p:grpSpPr>
          <p:grpSp>
            <p:nvGrpSpPr>
              <p:cNvPr id="2110" name="Group 12"/>
              <p:cNvGrpSpPr>
                <a:grpSpLocks/>
              </p:cNvGrpSpPr>
              <p:nvPr/>
            </p:nvGrpSpPr>
            <p:grpSpPr bwMode="auto">
              <a:xfrm>
                <a:off x="2143108" y="5000636"/>
                <a:ext cx="4343400" cy="1539875"/>
                <a:chOff x="2338" y="3206"/>
                <a:chExt cx="2736" cy="970"/>
              </a:xfrm>
            </p:grpSpPr>
            <p:grpSp>
              <p:nvGrpSpPr>
                <p:cNvPr id="2114" name="Group 13"/>
                <p:cNvGrpSpPr>
                  <a:grpSpLocks/>
                </p:cNvGrpSpPr>
                <p:nvPr/>
              </p:nvGrpSpPr>
              <p:grpSpPr bwMode="auto">
                <a:xfrm>
                  <a:off x="2338" y="3299"/>
                  <a:ext cx="2736" cy="805"/>
                  <a:chOff x="436" y="2806"/>
                  <a:chExt cx="1454" cy="718"/>
                </a:xfrm>
              </p:grpSpPr>
              <p:sp>
                <p:nvSpPr>
                  <p:cNvPr id="2117" name="Freeform 14"/>
                  <p:cNvSpPr>
                    <a:spLocks/>
                  </p:cNvSpPr>
                  <p:nvPr/>
                </p:nvSpPr>
                <p:spPr bwMode="auto">
                  <a:xfrm>
                    <a:off x="436" y="3257"/>
                    <a:ext cx="424" cy="33"/>
                  </a:xfrm>
                  <a:custGeom>
                    <a:avLst/>
                    <a:gdLst>
                      <a:gd name="T0" fmla="*/ 6 w 424"/>
                      <a:gd name="T1" fmla="*/ 30 h 33"/>
                      <a:gd name="T2" fmla="*/ 16 w 424"/>
                      <a:gd name="T3" fmla="*/ 27 h 33"/>
                      <a:gd name="T4" fmla="*/ 26 w 424"/>
                      <a:gd name="T5" fmla="*/ 23 h 33"/>
                      <a:gd name="T6" fmla="*/ 36 w 424"/>
                      <a:gd name="T7" fmla="*/ 20 h 33"/>
                      <a:gd name="T8" fmla="*/ 46 w 424"/>
                      <a:gd name="T9" fmla="*/ 20 h 33"/>
                      <a:gd name="T10" fmla="*/ 57 w 424"/>
                      <a:gd name="T11" fmla="*/ 17 h 33"/>
                      <a:gd name="T12" fmla="*/ 67 w 424"/>
                      <a:gd name="T13" fmla="*/ 17 h 33"/>
                      <a:gd name="T14" fmla="*/ 77 w 424"/>
                      <a:gd name="T15" fmla="*/ 17 h 33"/>
                      <a:gd name="T16" fmla="*/ 87 w 424"/>
                      <a:gd name="T17" fmla="*/ 13 h 33"/>
                      <a:gd name="T18" fmla="*/ 97 w 424"/>
                      <a:gd name="T19" fmla="*/ 10 h 33"/>
                      <a:gd name="T20" fmla="*/ 107 w 424"/>
                      <a:gd name="T21" fmla="*/ 7 h 33"/>
                      <a:gd name="T22" fmla="*/ 117 w 424"/>
                      <a:gd name="T23" fmla="*/ 3 h 33"/>
                      <a:gd name="T24" fmla="*/ 127 w 424"/>
                      <a:gd name="T25" fmla="*/ 0 h 33"/>
                      <a:gd name="T26" fmla="*/ 137 w 424"/>
                      <a:gd name="T27" fmla="*/ 0 h 33"/>
                      <a:gd name="T28" fmla="*/ 147 w 424"/>
                      <a:gd name="T29" fmla="*/ 0 h 33"/>
                      <a:gd name="T30" fmla="*/ 157 w 424"/>
                      <a:gd name="T31" fmla="*/ 3 h 33"/>
                      <a:gd name="T32" fmla="*/ 167 w 424"/>
                      <a:gd name="T33" fmla="*/ 7 h 33"/>
                      <a:gd name="T34" fmla="*/ 177 w 424"/>
                      <a:gd name="T35" fmla="*/ 7 h 33"/>
                      <a:gd name="T36" fmla="*/ 187 w 424"/>
                      <a:gd name="T37" fmla="*/ 10 h 33"/>
                      <a:gd name="T38" fmla="*/ 197 w 424"/>
                      <a:gd name="T39" fmla="*/ 10 h 33"/>
                      <a:gd name="T40" fmla="*/ 207 w 424"/>
                      <a:gd name="T41" fmla="*/ 13 h 33"/>
                      <a:gd name="T42" fmla="*/ 217 w 424"/>
                      <a:gd name="T43" fmla="*/ 17 h 33"/>
                      <a:gd name="T44" fmla="*/ 227 w 424"/>
                      <a:gd name="T45" fmla="*/ 23 h 33"/>
                      <a:gd name="T46" fmla="*/ 237 w 424"/>
                      <a:gd name="T47" fmla="*/ 27 h 33"/>
                      <a:gd name="T48" fmla="*/ 247 w 424"/>
                      <a:gd name="T49" fmla="*/ 30 h 33"/>
                      <a:gd name="T50" fmla="*/ 257 w 424"/>
                      <a:gd name="T51" fmla="*/ 30 h 33"/>
                      <a:gd name="T52" fmla="*/ 267 w 424"/>
                      <a:gd name="T53" fmla="*/ 30 h 33"/>
                      <a:gd name="T54" fmla="*/ 277 w 424"/>
                      <a:gd name="T55" fmla="*/ 27 h 33"/>
                      <a:gd name="T56" fmla="*/ 287 w 424"/>
                      <a:gd name="T57" fmla="*/ 23 h 33"/>
                      <a:gd name="T58" fmla="*/ 297 w 424"/>
                      <a:gd name="T59" fmla="*/ 20 h 33"/>
                      <a:gd name="T60" fmla="*/ 307 w 424"/>
                      <a:gd name="T61" fmla="*/ 20 h 33"/>
                      <a:gd name="T62" fmla="*/ 317 w 424"/>
                      <a:gd name="T63" fmla="*/ 20 h 33"/>
                      <a:gd name="T64" fmla="*/ 327 w 424"/>
                      <a:gd name="T65" fmla="*/ 20 h 33"/>
                      <a:gd name="T66" fmla="*/ 337 w 424"/>
                      <a:gd name="T67" fmla="*/ 17 h 33"/>
                      <a:gd name="T68" fmla="*/ 347 w 424"/>
                      <a:gd name="T69" fmla="*/ 13 h 33"/>
                      <a:gd name="T70" fmla="*/ 357 w 424"/>
                      <a:gd name="T71" fmla="*/ 10 h 33"/>
                      <a:gd name="T72" fmla="*/ 367 w 424"/>
                      <a:gd name="T73" fmla="*/ 3 h 33"/>
                      <a:gd name="T74" fmla="*/ 377 w 424"/>
                      <a:gd name="T75" fmla="*/ 0 h 33"/>
                      <a:gd name="T76" fmla="*/ 387 w 424"/>
                      <a:gd name="T77" fmla="*/ 0 h 33"/>
                      <a:gd name="T78" fmla="*/ 397 w 424"/>
                      <a:gd name="T79" fmla="*/ 3 h 33"/>
                      <a:gd name="T80" fmla="*/ 408 w 424"/>
                      <a:gd name="T81" fmla="*/ 7 h 33"/>
                      <a:gd name="T82" fmla="*/ 418 w 424"/>
                      <a:gd name="T83" fmla="*/ 10 h 33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424"/>
                      <a:gd name="T127" fmla="*/ 0 h 33"/>
                      <a:gd name="T128" fmla="*/ 424 w 424"/>
                      <a:gd name="T129" fmla="*/ 33 h 33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424" h="33">
                        <a:moveTo>
                          <a:pt x="0" y="33"/>
                        </a:moveTo>
                        <a:lnTo>
                          <a:pt x="3" y="33"/>
                        </a:lnTo>
                        <a:lnTo>
                          <a:pt x="6" y="30"/>
                        </a:lnTo>
                        <a:lnTo>
                          <a:pt x="10" y="30"/>
                        </a:lnTo>
                        <a:lnTo>
                          <a:pt x="13" y="30"/>
                        </a:lnTo>
                        <a:lnTo>
                          <a:pt x="16" y="27"/>
                        </a:lnTo>
                        <a:lnTo>
                          <a:pt x="20" y="27"/>
                        </a:lnTo>
                        <a:lnTo>
                          <a:pt x="23" y="27"/>
                        </a:lnTo>
                        <a:lnTo>
                          <a:pt x="26" y="23"/>
                        </a:lnTo>
                        <a:lnTo>
                          <a:pt x="30" y="23"/>
                        </a:lnTo>
                        <a:lnTo>
                          <a:pt x="33" y="23"/>
                        </a:lnTo>
                        <a:lnTo>
                          <a:pt x="36" y="20"/>
                        </a:lnTo>
                        <a:lnTo>
                          <a:pt x="40" y="20"/>
                        </a:lnTo>
                        <a:lnTo>
                          <a:pt x="43" y="20"/>
                        </a:lnTo>
                        <a:lnTo>
                          <a:pt x="46" y="20"/>
                        </a:lnTo>
                        <a:lnTo>
                          <a:pt x="50" y="20"/>
                        </a:lnTo>
                        <a:lnTo>
                          <a:pt x="53" y="17"/>
                        </a:lnTo>
                        <a:lnTo>
                          <a:pt x="57" y="17"/>
                        </a:lnTo>
                        <a:lnTo>
                          <a:pt x="60" y="17"/>
                        </a:lnTo>
                        <a:lnTo>
                          <a:pt x="63" y="17"/>
                        </a:lnTo>
                        <a:lnTo>
                          <a:pt x="67" y="17"/>
                        </a:lnTo>
                        <a:lnTo>
                          <a:pt x="70" y="17"/>
                        </a:lnTo>
                        <a:lnTo>
                          <a:pt x="73" y="17"/>
                        </a:lnTo>
                        <a:lnTo>
                          <a:pt x="77" y="17"/>
                        </a:lnTo>
                        <a:lnTo>
                          <a:pt x="80" y="13"/>
                        </a:lnTo>
                        <a:lnTo>
                          <a:pt x="83" y="13"/>
                        </a:lnTo>
                        <a:lnTo>
                          <a:pt x="87" y="13"/>
                        </a:lnTo>
                        <a:lnTo>
                          <a:pt x="90" y="13"/>
                        </a:lnTo>
                        <a:lnTo>
                          <a:pt x="93" y="10"/>
                        </a:lnTo>
                        <a:lnTo>
                          <a:pt x="97" y="10"/>
                        </a:lnTo>
                        <a:lnTo>
                          <a:pt x="100" y="10"/>
                        </a:lnTo>
                        <a:lnTo>
                          <a:pt x="103" y="7"/>
                        </a:lnTo>
                        <a:lnTo>
                          <a:pt x="107" y="7"/>
                        </a:lnTo>
                        <a:lnTo>
                          <a:pt x="110" y="3"/>
                        </a:lnTo>
                        <a:lnTo>
                          <a:pt x="113" y="3"/>
                        </a:lnTo>
                        <a:lnTo>
                          <a:pt x="117" y="3"/>
                        </a:lnTo>
                        <a:lnTo>
                          <a:pt x="120" y="0"/>
                        </a:lnTo>
                        <a:lnTo>
                          <a:pt x="123" y="0"/>
                        </a:lnTo>
                        <a:lnTo>
                          <a:pt x="127" y="0"/>
                        </a:lnTo>
                        <a:lnTo>
                          <a:pt x="130" y="0"/>
                        </a:lnTo>
                        <a:lnTo>
                          <a:pt x="133" y="0"/>
                        </a:lnTo>
                        <a:lnTo>
                          <a:pt x="137" y="0"/>
                        </a:lnTo>
                        <a:lnTo>
                          <a:pt x="140" y="0"/>
                        </a:lnTo>
                        <a:lnTo>
                          <a:pt x="143" y="0"/>
                        </a:lnTo>
                        <a:lnTo>
                          <a:pt x="147" y="0"/>
                        </a:lnTo>
                        <a:lnTo>
                          <a:pt x="150" y="0"/>
                        </a:lnTo>
                        <a:lnTo>
                          <a:pt x="153" y="3"/>
                        </a:lnTo>
                        <a:lnTo>
                          <a:pt x="157" y="3"/>
                        </a:lnTo>
                        <a:lnTo>
                          <a:pt x="160" y="3"/>
                        </a:lnTo>
                        <a:lnTo>
                          <a:pt x="163" y="3"/>
                        </a:lnTo>
                        <a:lnTo>
                          <a:pt x="167" y="7"/>
                        </a:lnTo>
                        <a:lnTo>
                          <a:pt x="170" y="7"/>
                        </a:lnTo>
                        <a:lnTo>
                          <a:pt x="174" y="7"/>
                        </a:lnTo>
                        <a:lnTo>
                          <a:pt x="177" y="7"/>
                        </a:lnTo>
                        <a:lnTo>
                          <a:pt x="180" y="7"/>
                        </a:lnTo>
                        <a:lnTo>
                          <a:pt x="184" y="10"/>
                        </a:lnTo>
                        <a:lnTo>
                          <a:pt x="187" y="10"/>
                        </a:lnTo>
                        <a:lnTo>
                          <a:pt x="190" y="10"/>
                        </a:lnTo>
                        <a:lnTo>
                          <a:pt x="194" y="10"/>
                        </a:lnTo>
                        <a:lnTo>
                          <a:pt x="197" y="10"/>
                        </a:lnTo>
                        <a:lnTo>
                          <a:pt x="200" y="10"/>
                        </a:lnTo>
                        <a:lnTo>
                          <a:pt x="204" y="13"/>
                        </a:lnTo>
                        <a:lnTo>
                          <a:pt x="207" y="13"/>
                        </a:lnTo>
                        <a:lnTo>
                          <a:pt x="210" y="13"/>
                        </a:lnTo>
                        <a:lnTo>
                          <a:pt x="214" y="17"/>
                        </a:lnTo>
                        <a:lnTo>
                          <a:pt x="217" y="17"/>
                        </a:lnTo>
                        <a:lnTo>
                          <a:pt x="220" y="20"/>
                        </a:lnTo>
                        <a:lnTo>
                          <a:pt x="224" y="20"/>
                        </a:lnTo>
                        <a:lnTo>
                          <a:pt x="227" y="23"/>
                        </a:lnTo>
                        <a:lnTo>
                          <a:pt x="230" y="23"/>
                        </a:lnTo>
                        <a:lnTo>
                          <a:pt x="234" y="23"/>
                        </a:lnTo>
                        <a:lnTo>
                          <a:pt x="237" y="27"/>
                        </a:lnTo>
                        <a:lnTo>
                          <a:pt x="240" y="27"/>
                        </a:lnTo>
                        <a:lnTo>
                          <a:pt x="244" y="27"/>
                        </a:lnTo>
                        <a:lnTo>
                          <a:pt x="247" y="30"/>
                        </a:lnTo>
                        <a:lnTo>
                          <a:pt x="250" y="30"/>
                        </a:lnTo>
                        <a:lnTo>
                          <a:pt x="254" y="30"/>
                        </a:lnTo>
                        <a:lnTo>
                          <a:pt x="257" y="30"/>
                        </a:lnTo>
                        <a:lnTo>
                          <a:pt x="260" y="30"/>
                        </a:lnTo>
                        <a:lnTo>
                          <a:pt x="264" y="30"/>
                        </a:lnTo>
                        <a:lnTo>
                          <a:pt x="267" y="30"/>
                        </a:lnTo>
                        <a:lnTo>
                          <a:pt x="270" y="30"/>
                        </a:lnTo>
                        <a:lnTo>
                          <a:pt x="274" y="27"/>
                        </a:lnTo>
                        <a:lnTo>
                          <a:pt x="277" y="27"/>
                        </a:lnTo>
                        <a:lnTo>
                          <a:pt x="280" y="27"/>
                        </a:lnTo>
                        <a:lnTo>
                          <a:pt x="284" y="23"/>
                        </a:lnTo>
                        <a:lnTo>
                          <a:pt x="287" y="23"/>
                        </a:lnTo>
                        <a:lnTo>
                          <a:pt x="291" y="23"/>
                        </a:lnTo>
                        <a:lnTo>
                          <a:pt x="294" y="23"/>
                        </a:lnTo>
                        <a:lnTo>
                          <a:pt x="297" y="20"/>
                        </a:lnTo>
                        <a:lnTo>
                          <a:pt x="301" y="20"/>
                        </a:lnTo>
                        <a:lnTo>
                          <a:pt x="304" y="20"/>
                        </a:lnTo>
                        <a:lnTo>
                          <a:pt x="307" y="20"/>
                        </a:lnTo>
                        <a:lnTo>
                          <a:pt x="311" y="20"/>
                        </a:lnTo>
                        <a:lnTo>
                          <a:pt x="314" y="20"/>
                        </a:lnTo>
                        <a:lnTo>
                          <a:pt x="317" y="20"/>
                        </a:lnTo>
                        <a:lnTo>
                          <a:pt x="321" y="20"/>
                        </a:lnTo>
                        <a:lnTo>
                          <a:pt x="324" y="20"/>
                        </a:lnTo>
                        <a:lnTo>
                          <a:pt x="327" y="20"/>
                        </a:lnTo>
                        <a:lnTo>
                          <a:pt x="331" y="20"/>
                        </a:lnTo>
                        <a:lnTo>
                          <a:pt x="334" y="17"/>
                        </a:lnTo>
                        <a:lnTo>
                          <a:pt x="337" y="17"/>
                        </a:lnTo>
                        <a:lnTo>
                          <a:pt x="341" y="17"/>
                        </a:lnTo>
                        <a:lnTo>
                          <a:pt x="344" y="17"/>
                        </a:lnTo>
                        <a:lnTo>
                          <a:pt x="347" y="13"/>
                        </a:lnTo>
                        <a:lnTo>
                          <a:pt x="351" y="13"/>
                        </a:lnTo>
                        <a:lnTo>
                          <a:pt x="354" y="10"/>
                        </a:lnTo>
                        <a:lnTo>
                          <a:pt x="357" y="10"/>
                        </a:lnTo>
                        <a:lnTo>
                          <a:pt x="361" y="7"/>
                        </a:lnTo>
                        <a:lnTo>
                          <a:pt x="364" y="7"/>
                        </a:lnTo>
                        <a:lnTo>
                          <a:pt x="367" y="3"/>
                        </a:lnTo>
                        <a:lnTo>
                          <a:pt x="371" y="3"/>
                        </a:lnTo>
                        <a:lnTo>
                          <a:pt x="374" y="3"/>
                        </a:lnTo>
                        <a:lnTo>
                          <a:pt x="377" y="0"/>
                        </a:lnTo>
                        <a:lnTo>
                          <a:pt x="381" y="0"/>
                        </a:lnTo>
                        <a:lnTo>
                          <a:pt x="384" y="0"/>
                        </a:lnTo>
                        <a:lnTo>
                          <a:pt x="387" y="0"/>
                        </a:lnTo>
                        <a:lnTo>
                          <a:pt x="391" y="0"/>
                        </a:lnTo>
                        <a:lnTo>
                          <a:pt x="394" y="3"/>
                        </a:lnTo>
                        <a:lnTo>
                          <a:pt x="397" y="3"/>
                        </a:lnTo>
                        <a:lnTo>
                          <a:pt x="401" y="3"/>
                        </a:lnTo>
                        <a:lnTo>
                          <a:pt x="404" y="7"/>
                        </a:lnTo>
                        <a:lnTo>
                          <a:pt x="408" y="7"/>
                        </a:lnTo>
                        <a:lnTo>
                          <a:pt x="411" y="7"/>
                        </a:lnTo>
                        <a:lnTo>
                          <a:pt x="414" y="10"/>
                        </a:lnTo>
                        <a:lnTo>
                          <a:pt x="418" y="10"/>
                        </a:lnTo>
                        <a:lnTo>
                          <a:pt x="421" y="10"/>
                        </a:lnTo>
                        <a:lnTo>
                          <a:pt x="424" y="7"/>
                        </a:lnTo>
                      </a:path>
                    </a:pathLst>
                  </a:custGeom>
                  <a:noFill/>
                  <a:ln w="38100">
                    <a:solidFill>
                      <a:srgbClr val="33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118" name="Freeform 15"/>
                  <p:cNvSpPr>
                    <a:spLocks/>
                  </p:cNvSpPr>
                  <p:nvPr/>
                </p:nvSpPr>
                <p:spPr bwMode="auto">
                  <a:xfrm>
                    <a:off x="860" y="2903"/>
                    <a:ext cx="321" cy="621"/>
                  </a:xfrm>
                  <a:custGeom>
                    <a:avLst/>
                    <a:gdLst>
                      <a:gd name="T0" fmla="*/ 7 w 321"/>
                      <a:gd name="T1" fmla="*/ 357 h 621"/>
                      <a:gd name="T2" fmla="*/ 14 w 321"/>
                      <a:gd name="T3" fmla="*/ 347 h 621"/>
                      <a:gd name="T4" fmla="*/ 24 w 321"/>
                      <a:gd name="T5" fmla="*/ 334 h 621"/>
                      <a:gd name="T6" fmla="*/ 30 w 321"/>
                      <a:gd name="T7" fmla="*/ 314 h 621"/>
                      <a:gd name="T8" fmla="*/ 37 w 321"/>
                      <a:gd name="T9" fmla="*/ 291 h 621"/>
                      <a:gd name="T10" fmla="*/ 44 w 321"/>
                      <a:gd name="T11" fmla="*/ 264 h 621"/>
                      <a:gd name="T12" fmla="*/ 50 w 321"/>
                      <a:gd name="T13" fmla="*/ 230 h 621"/>
                      <a:gd name="T14" fmla="*/ 57 w 321"/>
                      <a:gd name="T15" fmla="*/ 200 h 621"/>
                      <a:gd name="T16" fmla="*/ 67 w 321"/>
                      <a:gd name="T17" fmla="*/ 167 h 621"/>
                      <a:gd name="T18" fmla="*/ 74 w 321"/>
                      <a:gd name="T19" fmla="*/ 133 h 621"/>
                      <a:gd name="T20" fmla="*/ 80 w 321"/>
                      <a:gd name="T21" fmla="*/ 100 h 621"/>
                      <a:gd name="T22" fmla="*/ 87 w 321"/>
                      <a:gd name="T23" fmla="*/ 73 h 621"/>
                      <a:gd name="T24" fmla="*/ 94 w 321"/>
                      <a:gd name="T25" fmla="*/ 47 h 621"/>
                      <a:gd name="T26" fmla="*/ 101 w 321"/>
                      <a:gd name="T27" fmla="*/ 26 h 621"/>
                      <a:gd name="T28" fmla="*/ 111 w 321"/>
                      <a:gd name="T29" fmla="*/ 13 h 621"/>
                      <a:gd name="T30" fmla="*/ 117 w 321"/>
                      <a:gd name="T31" fmla="*/ 3 h 621"/>
                      <a:gd name="T32" fmla="*/ 127 w 321"/>
                      <a:gd name="T33" fmla="*/ 6 h 621"/>
                      <a:gd name="T34" fmla="*/ 137 w 321"/>
                      <a:gd name="T35" fmla="*/ 16 h 621"/>
                      <a:gd name="T36" fmla="*/ 144 w 321"/>
                      <a:gd name="T37" fmla="*/ 36 h 621"/>
                      <a:gd name="T38" fmla="*/ 151 w 321"/>
                      <a:gd name="T39" fmla="*/ 63 h 621"/>
                      <a:gd name="T40" fmla="*/ 157 w 321"/>
                      <a:gd name="T41" fmla="*/ 100 h 621"/>
                      <a:gd name="T42" fmla="*/ 164 w 321"/>
                      <a:gd name="T43" fmla="*/ 140 h 621"/>
                      <a:gd name="T44" fmla="*/ 171 w 321"/>
                      <a:gd name="T45" fmla="*/ 190 h 621"/>
                      <a:gd name="T46" fmla="*/ 181 w 321"/>
                      <a:gd name="T47" fmla="*/ 240 h 621"/>
                      <a:gd name="T48" fmla="*/ 187 w 321"/>
                      <a:gd name="T49" fmla="*/ 291 h 621"/>
                      <a:gd name="T50" fmla="*/ 194 w 321"/>
                      <a:gd name="T51" fmla="*/ 344 h 621"/>
                      <a:gd name="T52" fmla="*/ 201 w 321"/>
                      <a:gd name="T53" fmla="*/ 398 h 621"/>
                      <a:gd name="T54" fmla="*/ 207 w 321"/>
                      <a:gd name="T55" fmla="*/ 444 h 621"/>
                      <a:gd name="T56" fmla="*/ 214 w 321"/>
                      <a:gd name="T57" fmla="*/ 488 h 621"/>
                      <a:gd name="T58" fmla="*/ 224 w 321"/>
                      <a:gd name="T59" fmla="*/ 528 h 621"/>
                      <a:gd name="T60" fmla="*/ 231 w 321"/>
                      <a:gd name="T61" fmla="*/ 558 h 621"/>
                      <a:gd name="T62" fmla="*/ 238 w 321"/>
                      <a:gd name="T63" fmla="*/ 585 h 621"/>
                      <a:gd name="T64" fmla="*/ 244 w 321"/>
                      <a:gd name="T65" fmla="*/ 605 h 621"/>
                      <a:gd name="T66" fmla="*/ 251 w 321"/>
                      <a:gd name="T67" fmla="*/ 615 h 621"/>
                      <a:gd name="T68" fmla="*/ 261 w 321"/>
                      <a:gd name="T69" fmla="*/ 621 h 621"/>
                      <a:gd name="T70" fmla="*/ 271 w 321"/>
                      <a:gd name="T71" fmla="*/ 618 h 621"/>
                      <a:gd name="T72" fmla="*/ 278 w 321"/>
                      <a:gd name="T73" fmla="*/ 611 h 621"/>
                      <a:gd name="T74" fmla="*/ 284 w 321"/>
                      <a:gd name="T75" fmla="*/ 598 h 621"/>
                      <a:gd name="T76" fmla="*/ 294 w 321"/>
                      <a:gd name="T77" fmla="*/ 585 h 621"/>
                      <a:gd name="T78" fmla="*/ 301 w 321"/>
                      <a:gd name="T79" fmla="*/ 568 h 621"/>
                      <a:gd name="T80" fmla="*/ 308 w 321"/>
                      <a:gd name="T81" fmla="*/ 548 h 621"/>
                      <a:gd name="T82" fmla="*/ 314 w 321"/>
                      <a:gd name="T83" fmla="*/ 525 h 621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21"/>
                      <a:gd name="T127" fmla="*/ 0 h 621"/>
                      <a:gd name="T128" fmla="*/ 321 w 321"/>
                      <a:gd name="T129" fmla="*/ 621 h 621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21" h="621">
                        <a:moveTo>
                          <a:pt x="0" y="361"/>
                        </a:moveTo>
                        <a:lnTo>
                          <a:pt x="4" y="361"/>
                        </a:lnTo>
                        <a:lnTo>
                          <a:pt x="7" y="357"/>
                        </a:lnTo>
                        <a:lnTo>
                          <a:pt x="10" y="354"/>
                        </a:lnTo>
                        <a:lnTo>
                          <a:pt x="14" y="351"/>
                        </a:lnTo>
                        <a:lnTo>
                          <a:pt x="14" y="347"/>
                        </a:lnTo>
                        <a:lnTo>
                          <a:pt x="17" y="344"/>
                        </a:lnTo>
                        <a:lnTo>
                          <a:pt x="20" y="337"/>
                        </a:lnTo>
                        <a:lnTo>
                          <a:pt x="24" y="334"/>
                        </a:lnTo>
                        <a:lnTo>
                          <a:pt x="24" y="327"/>
                        </a:lnTo>
                        <a:lnTo>
                          <a:pt x="27" y="321"/>
                        </a:lnTo>
                        <a:lnTo>
                          <a:pt x="30" y="314"/>
                        </a:lnTo>
                        <a:lnTo>
                          <a:pt x="30" y="307"/>
                        </a:lnTo>
                        <a:lnTo>
                          <a:pt x="34" y="297"/>
                        </a:lnTo>
                        <a:lnTo>
                          <a:pt x="37" y="291"/>
                        </a:lnTo>
                        <a:lnTo>
                          <a:pt x="40" y="281"/>
                        </a:lnTo>
                        <a:lnTo>
                          <a:pt x="40" y="270"/>
                        </a:lnTo>
                        <a:lnTo>
                          <a:pt x="44" y="264"/>
                        </a:lnTo>
                        <a:lnTo>
                          <a:pt x="47" y="254"/>
                        </a:lnTo>
                        <a:lnTo>
                          <a:pt x="50" y="240"/>
                        </a:lnTo>
                        <a:lnTo>
                          <a:pt x="50" y="230"/>
                        </a:lnTo>
                        <a:lnTo>
                          <a:pt x="54" y="220"/>
                        </a:lnTo>
                        <a:lnTo>
                          <a:pt x="57" y="210"/>
                        </a:lnTo>
                        <a:lnTo>
                          <a:pt x="57" y="200"/>
                        </a:lnTo>
                        <a:lnTo>
                          <a:pt x="60" y="187"/>
                        </a:lnTo>
                        <a:lnTo>
                          <a:pt x="64" y="177"/>
                        </a:lnTo>
                        <a:lnTo>
                          <a:pt x="67" y="167"/>
                        </a:lnTo>
                        <a:lnTo>
                          <a:pt x="67" y="153"/>
                        </a:lnTo>
                        <a:lnTo>
                          <a:pt x="70" y="143"/>
                        </a:lnTo>
                        <a:lnTo>
                          <a:pt x="74" y="133"/>
                        </a:lnTo>
                        <a:lnTo>
                          <a:pt x="77" y="120"/>
                        </a:lnTo>
                        <a:lnTo>
                          <a:pt x="77" y="110"/>
                        </a:lnTo>
                        <a:lnTo>
                          <a:pt x="80" y="100"/>
                        </a:lnTo>
                        <a:lnTo>
                          <a:pt x="84" y="90"/>
                        </a:lnTo>
                        <a:lnTo>
                          <a:pt x="84" y="80"/>
                        </a:lnTo>
                        <a:lnTo>
                          <a:pt x="87" y="73"/>
                        </a:lnTo>
                        <a:lnTo>
                          <a:pt x="90" y="63"/>
                        </a:lnTo>
                        <a:lnTo>
                          <a:pt x="94" y="57"/>
                        </a:lnTo>
                        <a:lnTo>
                          <a:pt x="94" y="47"/>
                        </a:lnTo>
                        <a:lnTo>
                          <a:pt x="97" y="40"/>
                        </a:lnTo>
                        <a:lnTo>
                          <a:pt x="101" y="33"/>
                        </a:lnTo>
                        <a:lnTo>
                          <a:pt x="101" y="26"/>
                        </a:lnTo>
                        <a:lnTo>
                          <a:pt x="104" y="20"/>
                        </a:lnTo>
                        <a:lnTo>
                          <a:pt x="107" y="16"/>
                        </a:lnTo>
                        <a:lnTo>
                          <a:pt x="111" y="13"/>
                        </a:lnTo>
                        <a:lnTo>
                          <a:pt x="111" y="6"/>
                        </a:lnTo>
                        <a:lnTo>
                          <a:pt x="114" y="6"/>
                        </a:lnTo>
                        <a:lnTo>
                          <a:pt x="117" y="3"/>
                        </a:lnTo>
                        <a:lnTo>
                          <a:pt x="121" y="0"/>
                        </a:lnTo>
                        <a:lnTo>
                          <a:pt x="124" y="3"/>
                        </a:lnTo>
                        <a:lnTo>
                          <a:pt x="127" y="6"/>
                        </a:lnTo>
                        <a:lnTo>
                          <a:pt x="131" y="10"/>
                        </a:lnTo>
                        <a:lnTo>
                          <a:pt x="134" y="13"/>
                        </a:lnTo>
                        <a:lnTo>
                          <a:pt x="137" y="16"/>
                        </a:lnTo>
                        <a:lnTo>
                          <a:pt x="137" y="23"/>
                        </a:lnTo>
                        <a:lnTo>
                          <a:pt x="141" y="30"/>
                        </a:lnTo>
                        <a:lnTo>
                          <a:pt x="144" y="36"/>
                        </a:lnTo>
                        <a:lnTo>
                          <a:pt x="144" y="47"/>
                        </a:lnTo>
                        <a:lnTo>
                          <a:pt x="147" y="53"/>
                        </a:lnTo>
                        <a:lnTo>
                          <a:pt x="151" y="63"/>
                        </a:lnTo>
                        <a:lnTo>
                          <a:pt x="154" y="77"/>
                        </a:lnTo>
                        <a:lnTo>
                          <a:pt x="154" y="87"/>
                        </a:lnTo>
                        <a:lnTo>
                          <a:pt x="157" y="100"/>
                        </a:lnTo>
                        <a:lnTo>
                          <a:pt x="161" y="113"/>
                        </a:lnTo>
                        <a:lnTo>
                          <a:pt x="164" y="127"/>
                        </a:lnTo>
                        <a:lnTo>
                          <a:pt x="164" y="140"/>
                        </a:lnTo>
                        <a:lnTo>
                          <a:pt x="167" y="157"/>
                        </a:lnTo>
                        <a:lnTo>
                          <a:pt x="171" y="174"/>
                        </a:lnTo>
                        <a:lnTo>
                          <a:pt x="171" y="190"/>
                        </a:lnTo>
                        <a:lnTo>
                          <a:pt x="174" y="204"/>
                        </a:lnTo>
                        <a:lnTo>
                          <a:pt x="177" y="224"/>
                        </a:lnTo>
                        <a:lnTo>
                          <a:pt x="181" y="240"/>
                        </a:lnTo>
                        <a:lnTo>
                          <a:pt x="181" y="257"/>
                        </a:lnTo>
                        <a:lnTo>
                          <a:pt x="184" y="274"/>
                        </a:lnTo>
                        <a:lnTo>
                          <a:pt x="187" y="291"/>
                        </a:lnTo>
                        <a:lnTo>
                          <a:pt x="191" y="311"/>
                        </a:lnTo>
                        <a:lnTo>
                          <a:pt x="191" y="327"/>
                        </a:lnTo>
                        <a:lnTo>
                          <a:pt x="194" y="344"/>
                        </a:lnTo>
                        <a:lnTo>
                          <a:pt x="197" y="364"/>
                        </a:lnTo>
                        <a:lnTo>
                          <a:pt x="197" y="381"/>
                        </a:lnTo>
                        <a:lnTo>
                          <a:pt x="201" y="398"/>
                        </a:lnTo>
                        <a:lnTo>
                          <a:pt x="204" y="414"/>
                        </a:lnTo>
                        <a:lnTo>
                          <a:pt x="207" y="431"/>
                        </a:lnTo>
                        <a:lnTo>
                          <a:pt x="207" y="444"/>
                        </a:lnTo>
                        <a:lnTo>
                          <a:pt x="211" y="461"/>
                        </a:lnTo>
                        <a:lnTo>
                          <a:pt x="214" y="474"/>
                        </a:lnTo>
                        <a:lnTo>
                          <a:pt x="214" y="488"/>
                        </a:lnTo>
                        <a:lnTo>
                          <a:pt x="218" y="501"/>
                        </a:lnTo>
                        <a:lnTo>
                          <a:pt x="221" y="515"/>
                        </a:lnTo>
                        <a:lnTo>
                          <a:pt x="224" y="528"/>
                        </a:lnTo>
                        <a:lnTo>
                          <a:pt x="224" y="538"/>
                        </a:lnTo>
                        <a:lnTo>
                          <a:pt x="228" y="548"/>
                        </a:lnTo>
                        <a:lnTo>
                          <a:pt x="231" y="558"/>
                        </a:lnTo>
                        <a:lnTo>
                          <a:pt x="234" y="568"/>
                        </a:lnTo>
                        <a:lnTo>
                          <a:pt x="234" y="578"/>
                        </a:lnTo>
                        <a:lnTo>
                          <a:pt x="238" y="585"/>
                        </a:lnTo>
                        <a:lnTo>
                          <a:pt x="241" y="591"/>
                        </a:lnTo>
                        <a:lnTo>
                          <a:pt x="241" y="598"/>
                        </a:lnTo>
                        <a:lnTo>
                          <a:pt x="244" y="605"/>
                        </a:lnTo>
                        <a:lnTo>
                          <a:pt x="248" y="608"/>
                        </a:lnTo>
                        <a:lnTo>
                          <a:pt x="251" y="611"/>
                        </a:lnTo>
                        <a:lnTo>
                          <a:pt x="251" y="615"/>
                        </a:lnTo>
                        <a:lnTo>
                          <a:pt x="254" y="618"/>
                        </a:lnTo>
                        <a:lnTo>
                          <a:pt x="258" y="621"/>
                        </a:lnTo>
                        <a:lnTo>
                          <a:pt x="261" y="621"/>
                        </a:lnTo>
                        <a:lnTo>
                          <a:pt x="264" y="621"/>
                        </a:lnTo>
                        <a:lnTo>
                          <a:pt x="268" y="621"/>
                        </a:lnTo>
                        <a:lnTo>
                          <a:pt x="271" y="618"/>
                        </a:lnTo>
                        <a:lnTo>
                          <a:pt x="274" y="618"/>
                        </a:lnTo>
                        <a:lnTo>
                          <a:pt x="278" y="615"/>
                        </a:lnTo>
                        <a:lnTo>
                          <a:pt x="278" y="611"/>
                        </a:lnTo>
                        <a:lnTo>
                          <a:pt x="281" y="608"/>
                        </a:lnTo>
                        <a:lnTo>
                          <a:pt x="284" y="605"/>
                        </a:lnTo>
                        <a:lnTo>
                          <a:pt x="284" y="598"/>
                        </a:lnTo>
                        <a:lnTo>
                          <a:pt x="288" y="595"/>
                        </a:lnTo>
                        <a:lnTo>
                          <a:pt x="291" y="591"/>
                        </a:lnTo>
                        <a:lnTo>
                          <a:pt x="294" y="585"/>
                        </a:lnTo>
                        <a:lnTo>
                          <a:pt x="294" y="578"/>
                        </a:lnTo>
                        <a:lnTo>
                          <a:pt x="298" y="575"/>
                        </a:lnTo>
                        <a:lnTo>
                          <a:pt x="301" y="568"/>
                        </a:lnTo>
                        <a:lnTo>
                          <a:pt x="304" y="561"/>
                        </a:lnTo>
                        <a:lnTo>
                          <a:pt x="304" y="555"/>
                        </a:lnTo>
                        <a:lnTo>
                          <a:pt x="308" y="548"/>
                        </a:lnTo>
                        <a:lnTo>
                          <a:pt x="311" y="541"/>
                        </a:lnTo>
                        <a:lnTo>
                          <a:pt x="311" y="535"/>
                        </a:lnTo>
                        <a:lnTo>
                          <a:pt x="314" y="525"/>
                        </a:lnTo>
                        <a:lnTo>
                          <a:pt x="318" y="518"/>
                        </a:lnTo>
                        <a:lnTo>
                          <a:pt x="321" y="511"/>
                        </a:lnTo>
                      </a:path>
                    </a:pathLst>
                  </a:custGeom>
                  <a:noFill/>
                  <a:ln w="38100">
                    <a:solidFill>
                      <a:srgbClr val="33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119" name="Freeform 16"/>
                  <p:cNvSpPr>
                    <a:spLocks/>
                  </p:cNvSpPr>
                  <p:nvPr/>
                </p:nvSpPr>
                <p:spPr bwMode="auto">
                  <a:xfrm>
                    <a:off x="1181" y="2806"/>
                    <a:ext cx="318" cy="608"/>
                  </a:xfrm>
                  <a:custGeom>
                    <a:avLst/>
                    <a:gdLst>
                      <a:gd name="T0" fmla="*/ 3 w 318"/>
                      <a:gd name="T1" fmla="*/ 591 h 608"/>
                      <a:gd name="T2" fmla="*/ 10 w 318"/>
                      <a:gd name="T3" fmla="*/ 568 h 608"/>
                      <a:gd name="T4" fmla="*/ 17 w 318"/>
                      <a:gd name="T5" fmla="*/ 545 h 608"/>
                      <a:gd name="T6" fmla="*/ 27 w 318"/>
                      <a:gd name="T7" fmla="*/ 521 h 608"/>
                      <a:gd name="T8" fmla="*/ 34 w 318"/>
                      <a:gd name="T9" fmla="*/ 501 h 608"/>
                      <a:gd name="T10" fmla="*/ 40 w 318"/>
                      <a:gd name="T11" fmla="*/ 478 h 608"/>
                      <a:gd name="T12" fmla="*/ 47 w 318"/>
                      <a:gd name="T13" fmla="*/ 461 h 608"/>
                      <a:gd name="T14" fmla="*/ 54 w 318"/>
                      <a:gd name="T15" fmla="*/ 441 h 608"/>
                      <a:gd name="T16" fmla="*/ 60 w 318"/>
                      <a:gd name="T17" fmla="*/ 421 h 608"/>
                      <a:gd name="T18" fmla="*/ 70 w 318"/>
                      <a:gd name="T19" fmla="*/ 404 h 608"/>
                      <a:gd name="T20" fmla="*/ 77 w 318"/>
                      <a:gd name="T21" fmla="*/ 388 h 608"/>
                      <a:gd name="T22" fmla="*/ 84 w 318"/>
                      <a:gd name="T23" fmla="*/ 371 h 608"/>
                      <a:gd name="T24" fmla="*/ 90 w 318"/>
                      <a:gd name="T25" fmla="*/ 357 h 608"/>
                      <a:gd name="T26" fmla="*/ 97 w 318"/>
                      <a:gd name="T27" fmla="*/ 341 h 608"/>
                      <a:gd name="T28" fmla="*/ 104 w 318"/>
                      <a:gd name="T29" fmla="*/ 327 h 608"/>
                      <a:gd name="T30" fmla="*/ 114 w 318"/>
                      <a:gd name="T31" fmla="*/ 311 h 608"/>
                      <a:gd name="T32" fmla="*/ 120 w 318"/>
                      <a:gd name="T33" fmla="*/ 297 h 608"/>
                      <a:gd name="T34" fmla="*/ 127 w 318"/>
                      <a:gd name="T35" fmla="*/ 284 h 608"/>
                      <a:gd name="T36" fmla="*/ 134 w 318"/>
                      <a:gd name="T37" fmla="*/ 271 h 608"/>
                      <a:gd name="T38" fmla="*/ 141 w 318"/>
                      <a:gd name="T39" fmla="*/ 257 h 608"/>
                      <a:gd name="T40" fmla="*/ 147 w 318"/>
                      <a:gd name="T41" fmla="*/ 244 h 608"/>
                      <a:gd name="T42" fmla="*/ 157 w 318"/>
                      <a:gd name="T43" fmla="*/ 230 h 608"/>
                      <a:gd name="T44" fmla="*/ 164 w 318"/>
                      <a:gd name="T45" fmla="*/ 217 h 608"/>
                      <a:gd name="T46" fmla="*/ 171 w 318"/>
                      <a:gd name="T47" fmla="*/ 200 h 608"/>
                      <a:gd name="T48" fmla="*/ 177 w 318"/>
                      <a:gd name="T49" fmla="*/ 184 h 608"/>
                      <a:gd name="T50" fmla="*/ 184 w 318"/>
                      <a:gd name="T51" fmla="*/ 167 h 608"/>
                      <a:gd name="T52" fmla="*/ 191 w 318"/>
                      <a:gd name="T53" fmla="*/ 150 h 608"/>
                      <a:gd name="T54" fmla="*/ 201 w 318"/>
                      <a:gd name="T55" fmla="*/ 133 h 608"/>
                      <a:gd name="T56" fmla="*/ 207 w 318"/>
                      <a:gd name="T57" fmla="*/ 117 h 608"/>
                      <a:gd name="T58" fmla="*/ 214 w 318"/>
                      <a:gd name="T59" fmla="*/ 103 h 608"/>
                      <a:gd name="T60" fmla="*/ 221 w 318"/>
                      <a:gd name="T61" fmla="*/ 87 h 608"/>
                      <a:gd name="T62" fmla="*/ 227 w 318"/>
                      <a:gd name="T63" fmla="*/ 70 h 608"/>
                      <a:gd name="T64" fmla="*/ 234 w 318"/>
                      <a:gd name="T65" fmla="*/ 57 h 608"/>
                      <a:gd name="T66" fmla="*/ 244 w 318"/>
                      <a:gd name="T67" fmla="*/ 43 h 608"/>
                      <a:gd name="T68" fmla="*/ 251 w 318"/>
                      <a:gd name="T69" fmla="*/ 30 h 608"/>
                      <a:gd name="T70" fmla="*/ 258 w 318"/>
                      <a:gd name="T71" fmla="*/ 20 h 608"/>
                      <a:gd name="T72" fmla="*/ 264 w 318"/>
                      <a:gd name="T73" fmla="*/ 10 h 608"/>
                      <a:gd name="T74" fmla="*/ 271 w 318"/>
                      <a:gd name="T75" fmla="*/ 3 h 608"/>
                      <a:gd name="T76" fmla="*/ 281 w 318"/>
                      <a:gd name="T77" fmla="*/ 0 h 608"/>
                      <a:gd name="T78" fmla="*/ 291 w 318"/>
                      <a:gd name="T79" fmla="*/ 0 h 608"/>
                      <a:gd name="T80" fmla="*/ 301 w 318"/>
                      <a:gd name="T81" fmla="*/ 3 h 608"/>
                      <a:gd name="T82" fmla="*/ 311 w 318"/>
                      <a:gd name="T83" fmla="*/ 10 h 60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18"/>
                      <a:gd name="T127" fmla="*/ 0 h 608"/>
                      <a:gd name="T128" fmla="*/ 318 w 318"/>
                      <a:gd name="T129" fmla="*/ 608 h 60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18" h="608">
                        <a:moveTo>
                          <a:pt x="0" y="608"/>
                        </a:moveTo>
                        <a:lnTo>
                          <a:pt x="0" y="598"/>
                        </a:lnTo>
                        <a:lnTo>
                          <a:pt x="3" y="591"/>
                        </a:lnTo>
                        <a:lnTo>
                          <a:pt x="7" y="585"/>
                        </a:lnTo>
                        <a:lnTo>
                          <a:pt x="7" y="575"/>
                        </a:lnTo>
                        <a:lnTo>
                          <a:pt x="10" y="568"/>
                        </a:lnTo>
                        <a:lnTo>
                          <a:pt x="14" y="561"/>
                        </a:lnTo>
                        <a:lnTo>
                          <a:pt x="17" y="551"/>
                        </a:lnTo>
                        <a:lnTo>
                          <a:pt x="17" y="545"/>
                        </a:lnTo>
                        <a:lnTo>
                          <a:pt x="20" y="538"/>
                        </a:lnTo>
                        <a:lnTo>
                          <a:pt x="24" y="531"/>
                        </a:lnTo>
                        <a:lnTo>
                          <a:pt x="27" y="521"/>
                        </a:lnTo>
                        <a:lnTo>
                          <a:pt x="27" y="515"/>
                        </a:lnTo>
                        <a:lnTo>
                          <a:pt x="30" y="508"/>
                        </a:lnTo>
                        <a:lnTo>
                          <a:pt x="34" y="501"/>
                        </a:lnTo>
                        <a:lnTo>
                          <a:pt x="34" y="495"/>
                        </a:lnTo>
                        <a:lnTo>
                          <a:pt x="37" y="488"/>
                        </a:lnTo>
                        <a:lnTo>
                          <a:pt x="40" y="478"/>
                        </a:lnTo>
                        <a:lnTo>
                          <a:pt x="44" y="471"/>
                        </a:lnTo>
                        <a:lnTo>
                          <a:pt x="44" y="464"/>
                        </a:lnTo>
                        <a:lnTo>
                          <a:pt x="47" y="461"/>
                        </a:lnTo>
                        <a:lnTo>
                          <a:pt x="50" y="454"/>
                        </a:lnTo>
                        <a:lnTo>
                          <a:pt x="50" y="448"/>
                        </a:lnTo>
                        <a:lnTo>
                          <a:pt x="54" y="441"/>
                        </a:lnTo>
                        <a:lnTo>
                          <a:pt x="57" y="434"/>
                        </a:lnTo>
                        <a:lnTo>
                          <a:pt x="60" y="428"/>
                        </a:lnTo>
                        <a:lnTo>
                          <a:pt x="60" y="421"/>
                        </a:lnTo>
                        <a:lnTo>
                          <a:pt x="64" y="418"/>
                        </a:lnTo>
                        <a:lnTo>
                          <a:pt x="67" y="411"/>
                        </a:lnTo>
                        <a:lnTo>
                          <a:pt x="70" y="404"/>
                        </a:lnTo>
                        <a:lnTo>
                          <a:pt x="70" y="398"/>
                        </a:lnTo>
                        <a:lnTo>
                          <a:pt x="74" y="394"/>
                        </a:lnTo>
                        <a:lnTo>
                          <a:pt x="77" y="388"/>
                        </a:lnTo>
                        <a:lnTo>
                          <a:pt x="77" y="381"/>
                        </a:lnTo>
                        <a:lnTo>
                          <a:pt x="80" y="378"/>
                        </a:lnTo>
                        <a:lnTo>
                          <a:pt x="84" y="371"/>
                        </a:lnTo>
                        <a:lnTo>
                          <a:pt x="87" y="367"/>
                        </a:lnTo>
                        <a:lnTo>
                          <a:pt x="87" y="361"/>
                        </a:lnTo>
                        <a:lnTo>
                          <a:pt x="90" y="357"/>
                        </a:lnTo>
                        <a:lnTo>
                          <a:pt x="94" y="351"/>
                        </a:lnTo>
                        <a:lnTo>
                          <a:pt x="94" y="344"/>
                        </a:lnTo>
                        <a:lnTo>
                          <a:pt x="97" y="341"/>
                        </a:lnTo>
                        <a:lnTo>
                          <a:pt x="100" y="334"/>
                        </a:lnTo>
                        <a:lnTo>
                          <a:pt x="104" y="331"/>
                        </a:lnTo>
                        <a:lnTo>
                          <a:pt x="104" y="327"/>
                        </a:lnTo>
                        <a:lnTo>
                          <a:pt x="107" y="321"/>
                        </a:lnTo>
                        <a:lnTo>
                          <a:pt x="110" y="317"/>
                        </a:lnTo>
                        <a:lnTo>
                          <a:pt x="114" y="311"/>
                        </a:lnTo>
                        <a:lnTo>
                          <a:pt x="114" y="307"/>
                        </a:lnTo>
                        <a:lnTo>
                          <a:pt x="117" y="304"/>
                        </a:lnTo>
                        <a:lnTo>
                          <a:pt x="120" y="297"/>
                        </a:lnTo>
                        <a:lnTo>
                          <a:pt x="120" y="294"/>
                        </a:lnTo>
                        <a:lnTo>
                          <a:pt x="124" y="291"/>
                        </a:lnTo>
                        <a:lnTo>
                          <a:pt x="127" y="284"/>
                        </a:lnTo>
                        <a:lnTo>
                          <a:pt x="131" y="281"/>
                        </a:lnTo>
                        <a:lnTo>
                          <a:pt x="131" y="277"/>
                        </a:lnTo>
                        <a:lnTo>
                          <a:pt x="134" y="271"/>
                        </a:lnTo>
                        <a:lnTo>
                          <a:pt x="137" y="267"/>
                        </a:lnTo>
                        <a:lnTo>
                          <a:pt x="141" y="264"/>
                        </a:lnTo>
                        <a:lnTo>
                          <a:pt x="141" y="257"/>
                        </a:lnTo>
                        <a:lnTo>
                          <a:pt x="144" y="254"/>
                        </a:lnTo>
                        <a:lnTo>
                          <a:pt x="147" y="250"/>
                        </a:lnTo>
                        <a:lnTo>
                          <a:pt x="147" y="244"/>
                        </a:lnTo>
                        <a:lnTo>
                          <a:pt x="151" y="240"/>
                        </a:lnTo>
                        <a:lnTo>
                          <a:pt x="154" y="237"/>
                        </a:lnTo>
                        <a:lnTo>
                          <a:pt x="157" y="230"/>
                        </a:lnTo>
                        <a:lnTo>
                          <a:pt x="157" y="227"/>
                        </a:lnTo>
                        <a:lnTo>
                          <a:pt x="161" y="220"/>
                        </a:lnTo>
                        <a:lnTo>
                          <a:pt x="164" y="217"/>
                        </a:lnTo>
                        <a:lnTo>
                          <a:pt x="164" y="210"/>
                        </a:lnTo>
                        <a:lnTo>
                          <a:pt x="167" y="204"/>
                        </a:lnTo>
                        <a:lnTo>
                          <a:pt x="171" y="200"/>
                        </a:lnTo>
                        <a:lnTo>
                          <a:pt x="174" y="194"/>
                        </a:lnTo>
                        <a:lnTo>
                          <a:pt x="174" y="190"/>
                        </a:lnTo>
                        <a:lnTo>
                          <a:pt x="177" y="184"/>
                        </a:lnTo>
                        <a:lnTo>
                          <a:pt x="181" y="177"/>
                        </a:lnTo>
                        <a:lnTo>
                          <a:pt x="184" y="174"/>
                        </a:lnTo>
                        <a:lnTo>
                          <a:pt x="184" y="167"/>
                        </a:lnTo>
                        <a:lnTo>
                          <a:pt x="187" y="160"/>
                        </a:lnTo>
                        <a:lnTo>
                          <a:pt x="191" y="157"/>
                        </a:lnTo>
                        <a:lnTo>
                          <a:pt x="191" y="150"/>
                        </a:lnTo>
                        <a:lnTo>
                          <a:pt x="194" y="147"/>
                        </a:lnTo>
                        <a:lnTo>
                          <a:pt x="197" y="140"/>
                        </a:lnTo>
                        <a:lnTo>
                          <a:pt x="201" y="133"/>
                        </a:lnTo>
                        <a:lnTo>
                          <a:pt x="201" y="130"/>
                        </a:lnTo>
                        <a:lnTo>
                          <a:pt x="204" y="123"/>
                        </a:lnTo>
                        <a:lnTo>
                          <a:pt x="207" y="117"/>
                        </a:lnTo>
                        <a:lnTo>
                          <a:pt x="207" y="113"/>
                        </a:lnTo>
                        <a:lnTo>
                          <a:pt x="211" y="107"/>
                        </a:lnTo>
                        <a:lnTo>
                          <a:pt x="214" y="103"/>
                        </a:lnTo>
                        <a:lnTo>
                          <a:pt x="217" y="97"/>
                        </a:lnTo>
                        <a:lnTo>
                          <a:pt x="217" y="90"/>
                        </a:lnTo>
                        <a:lnTo>
                          <a:pt x="221" y="87"/>
                        </a:lnTo>
                        <a:lnTo>
                          <a:pt x="224" y="80"/>
                        </a:lnTo>
                        <a:lnTo>
                          <a:pt x="227" y="77"/>
                        </a:lnTo>
                        <a:lnTo>
                          <a:pt x="227" y="70"/>
                        </a:lnTo>
                        <a:lnTo>
                          <a:pt x="231" y="67"/>
                        </a:lnTo>
                        <a:lnTo>
                          <a:pt x="234" y="60"/>
                        </a:lnTo>
                        <a:lnTo>
                          <a:pt x="234" y="57"/>
                        </a:lnTo>
                        <a:lnTo>
                          <a:pt x="237" y="53"/>
                        </a:lnTo>
                        <a:lnTo>
                          <a:pt x="241" y="47"/>
                        </a:lnTo>
                        <a:lnTo>
                          <a:pt x="244" y="43"/>
                        </a:lnTo>
                        <a:lnTo>
                          <a:pt x="244" y="40"/>
                        </a:lnTo>
                        <a:lnTo>
                          <a:pt x="248" y="33"/>
                        </a:lnTo>
                        <a:lnTo>
                          <a:pt x="251" y="30"/>
                        </a:lnTo>
                        <a:lnTo>
                          <a:pt x="254" y="27"/>
                        </a:lnTo>
                        <a:lnTo>
                          <a:pt x="254" y="23"/>
                        </a:lnTo>
                        <a:lnTo>
                          <a:pt x="258" y="20"/>
                        </a:lnTo>
                        <a:lnTo>
                          <a:pt x="261" y="16"/>
                        </a:lnTo>
                        <a:lnTo>
                          <a:pt x="261" y="13"/>
                        </a:lnTo>
                        <a:lnTo>
                          <a:pt x="264" y="10"/>
                        </a:lnTo>
                        <a:lnTo>
                          <a:pt x="268" y="10"/>
                        </a:lnTo>
                        <a:lnTo>
                          <a:pt x="274" y="3"/>
                        </a:lnTo>
                        <a:lnTo>
                          <a:pt x="271" y="3"/>
                        </a:lnTo>
                        <a:lnTo>
                          <a:pt x="274" y="3"/>
                        </a:lnTo>
                        <a:lnTo>
                          <a:pt x="278" y="0"/>
                        </a:lnTo>
                        <a:lnTo>
                          <a:pt x="281" y="0"/>
                        </a:lnTo>
                        <a:lnTo>
                          <a:pt x="284" y="0"/>
                        </a:lnTo>
                        <a:lnTo>
                          <a:pt x="288" y="0"/>
                        </a:lnTo>
                        <a:lnTo>
                          <a:pt x="291" y="0"/>
                        </a:lnTo>
                        <a:lnTo>
                          <a:pt x="294" y="0"/>
                        </a:lnTo>
                        <a:lnTo>
                          <a:pt x="298" y="3"/>
                        </a:lnTo>
                        <a:lnTo>
                          <a:pt x="301" y="3"/>
                        </a:lnTo>
                        <a:lnTo>
                          <a:pt x="304" y="6"/>
                        </a:lnTo>
                        <a:lnTo>
                          <a:pt x="308" y="6"/>
                        </a:lnTo>
                        <a:lnTo>
                          <a:pt x="311" y="10"/>
                        </a:lnTo>
                        <a:lnTo>
                          <a:pt x="314" y="13"/>
                        </a:lnTo>
                        <a:lnTo>
                          <a:pt x="318" y="16"/>
                        </a:lnTo>
                      </a:path>
                    </a:pathLst>
                  </a:custGeom>
                  <a:noFill/>
                  <a:ln w="38100">
                    <a:solidFill>
                      <a:srgbClr val="33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120" name="Freeform 17"/>
                  <p:cNvSpPr>
                    <a:spLocks/>
                  </p:cNvSpPr>
                  <p:nvPr/>
                </p:nvSpPr>
                <p:spPr bwMode="auto">
                  <a:xfrm>
                    <a:off x="1499" y="2822"/>
                    <a:ext cx="391" cy="281"/>
                  </a:xfrm>
                  <a:custGeom>
                    <a:avLst/>
                    <a:gdLst>
                      <a:gd name="T0" fmla="*/ 3 w 391"/>
                      <a:gd name="T1" fmla="*/ 4 h 281"/>
                      <a:gd name="T2" fmla="*/ 10 w 391"/>
                      <a:gd name="T3" fmla="*/ 11 h 281"/>
                      <a:gd name="T4" fmla="*/ 13 w 391"/>
                      <a:gd name="T5" fmla="*/ 17 h 281"/>
                      <a:gd name="T6" fmla="*/ 20 w 391"/>
                      <a:gd name="T7" fmla="*/ 24 h 281"/>
                      <a:gd name="T8" fmla="*/ 23 w 391"/>
                      <a:gd name="T9" fmla="*/ 31 h 281"/>
                      <a:gd name="T10" fmla="*/ 30 w 391"/>
                      <a:gd name="T11" fmla="*/ 37 h 281"/>
                      <a:gd name="T12" fmla="*/ 33 w 391"/>
                      <a:gd name="T13" fmla="*/ 44 h 281"/>
                      <a:gd name="T14" fmla="*/ 40 w 391"/>
                      <a:gd name="T15" fmla="*/ 51 h 281"/>
                      <a:gd name="T16" fmla="*/ 43 w 391"/>
                      <a:gd name="T17" fmla="*/ 57 h 281"/>
                      <a:gd name="T18" fmla="*/ 53 w 391"/>
                      <a:gd name="T19" fmla="*/ 67 h 281"/>
                      <a:gd name="T20" fmla="*/ 53 w 391"/>
                      <a:gd name="T21" fmla="*/ 67 h 281"/>
                      <a:gd name="T22" fmla="*/ 57 w 391"/>
                      <a:gd name="T23" fmla="*/ 74 h 281"/>
                      <a:gd name="T24" fmla="*/ 63 w 391"/>
                      <a:gd name="T25" fmla="*/ 81 h 281"/>
                      <a:gd name="T26" fmla="*/ 70 w 391"/>
                      <a:gd name="T27" fmla="*/ 87 h 281"/>
                      <a:gd name="T28" fmla="*/ 77 w 391"/>
                      <a:gd name="T29" fmla="*/ 91 h 281"/>
                      <a:gd name="T30" fmla="*/ 83 w 391"/>
                      <a:gd name="T31" fmla="*/ 97 h 281"/>
                      <a:gd name="T32" fmla="*/ 90 w 391"/>
                      <a:gd name="T33" fmla="*/ 97 h 281"/>
                      <a:gd name="T34" fmla="*/ 97 w 391"/>
                      <a:gd name="T35" fmla="*/ 101 h 281"/>
                      <a:gd name="T36" fmla="*/ 103 w 391"/>
                      <a:gd name="T37" fmla="*/ 104 h 281"/>
                      <a:gd name="T38" fmla="*/ 110 w 391"/>
                      <a:gd name="T39" fmla="*/ 107 h 281"/>
                      <a:gd name="T40" fmla="*/ 117 w 391"/>
                      <a:gd name="T41" fmla="*/ 111 h 281"/>
                      <a:gd name="T42" fmla="*/ 123 w 391"/>
                      <a:gd name="T43" fmla="*/ 114 h 281"/>
                      <a:gd name="T44" fmla="*/ 130 w 391"/>
                      <a:gd name="T45" fmla="*/ 117 h 281"/>
                      <a:gd name="T46" fmla="*/ 137 w 391"/>
                      <a:gd name="T47" fmla="*/ 121 h 281"/>
                      <a:gd name="T48" fmla="*/ 143 w 391"/>
                      <a:gd name="T49" fmla="*/ 121 h 281"/>
                      <a:gd name="T50" fmla="*/ 150 w 391"/>
                      <a:gd name="T51" fmla="*/ 124 h 281"/>
                      <a:gd name="T52" fmla="*/ 157 w 391"/>
                      <a:gd name="T53" fmla="*/ 128 h 281"/>
                      <a:gd name="T54" fmla="*/ 164 w 391"/>
                      <a:gd name="T55" fmla="*/ 128 h 281"/>
                      <a:gd name="T56" fmla="*/ 170 w 391"/>
                      <a:gd name="T57" fmla="*/ 131 h 281"/>
                      <a:gd name="T58" fmla="*/ 177 w 391"/>
                      <a:gd name="T59" fmla="*/ 131 h 281"/>
                      <a:gd name="T60" fmla="*/ 184 w 391"/>
                      <a:gd name="T61" fmla="*/ 134 h 281"/>
                      <a:gd name="T62" fmla="*/ 190 w 391"/>
                      <a:gd name="T63" fmla="*/ 138 h 281"/>
                      <a:gd name="T64" fmla="*/ 197 w 391"/>
                      <a:gd name="T65" fmla="*/ 144 h 281"/>
                      <a:gd name="T66" fmla="*/ 204 w 391"/>
                      <a:gd name="T67" fmla="*/ 144 h 281"/>
                      <a:gd name="T68" fmla="*/ 210 w 391"/>
                      <a:gd name="T69" fmla="*/ 151 h 281"/>
                      <a:gd name="T70" fmla="*/ 217 w 391"/>
                      <a:gd name="T71" fmla="*/ 158 h 281"/>
                      <a:gd name="T72" fmla="*/ 224 w 391"/>
                      <a:gd name="T73" fmla="*/ 161 h 281"/>
                      <a:gd name="T74" fmla="*/ 230 w 391"/>
                      <a:gd name="T75" fmla="*/ 168 h 281"/>
                      <a:gd name="T76" fmla="*/ 237 w 391"/>
                      <a:gd name="T77" fmla="*/ 171 h 281"/>
                      <a:gd name="T78" fmla="*/ 240 w 391"/>
                      <a:gd name="T79" fmla="*/ 178 h 281"/>
                      <a:gd name="T80" fmla="*/ 247 w 391"/>
                      <a:gd name="T81" fmla="*/ 181 h 281"/>
                      <a:gd name="T82" fmla="*/ 254 w 391"/>
                      <a:gd name="T83" fmla="*/ 188 h 281"/>
                      <a:gd name="T84" fmla="*/ 260 w 391"/>
                      <a:gd name="T85" fmla="*/ 191 h 281"/>
                      <a:gd name="T86" fmla="*/ 267 w 391"/>
                      <a:gd name="T87" fmla="*/ 198 h 281"/>
                      <a:gd name="T88" fmla="*/ 274 w 391"/>
                      <a:gd name="T89" fmla="*/ 204 h 281"/>
                      <a:gd name="T90" fmla="*/ 281 w 391"/>
                      <a:gd name="T91" fmla="*/ 211 h 281"/>
                      <a:gd name="T92" fmla="*/ 287 w 391"/>
                      <a:gd name="T93" fmla="*/ 214 h 281"/>
                      <a:gd name="T94" fmla="*/ 297 w 391"/>
                      <a:gd name="T95" fmla="*/ 224 h 281"/>
                      <a:gd name="T96" fmla="*/ 297 w 391"/>
                      <a:gd name="T97" fmla="*/ 224 h 281"/>
                      <a:gd name="T98" fmla="*/ 301 w 391"/>
                      <a:gd name="T99" fmla="*/ 231 h 281"/>
                      <a:gd name="T100" fmla="*/ 307 w 391"/>
                      <a:gd name="T101" fmla="*/ 234 h 281"/>
                      <a:gd name="T102" fmla="*/ 314 w 391"/>
                      <a:gd name="T103" fmla="*/ 241 h 281"/>
                      <a:gd name="T104" fmla="*/ 321 w 391"/>
                      <a:gd name="T105" fmla="*/ 248 h 281"/>
                      <a:gd name="T106" fmla="*/ 327 w 391"/>
                      <a:gd name="T107" fmla="*/ 255 h 281"/>
                      <a:gd name="T108" fmla="*/ 334 w 391"/>
                      <a:gd name="T109" fmla="*/ 258 h 281"/>
                      <a:gd name="T110" fmla="*/ 341 w 391"/>
                      <a:gd name="T111" fmla="*/ 261 h 281"/>
                      <a:gd name="T112" fmla="*/ 347 w 391"/>
                      <a:gd name="T113" fmla="*/ 265 h 281"/>
                      <a:gd name="T114" fmla="*/ 354 w 391"/>
                      <a:gd name="T115" fmla="*/ 268 h 281"/>
                      <a:gd name="T116" fmla="*/ 361 w 391"/>
                      <a:gd name="T117" fmla="*/ 271 h 281"/>
                      <a:gd name="T118" fmla="*/ 367 w 391"/>
                      <a:gd name="T119" fmla="*/ 275 h 281"/>
                      <a:gd name="T120" fmla="*/ 374 w 391"/>
                      <a:gd name="T121" fmla="*/ 278 h 281"/>
                      <a:gd name="T122" fmla="*/ 381 w 391"/>
                      <a:gd name="T123" fmla="*/ 278 h 281"/>
                      <a:gd name="T124" fmla="*/ 387 w 391"/>
                      <a:gd name="T125" fmla="*/ 281 h 281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391"/>
                      <a:gd name="T190" fmla="*/ 0 h 281"/>
                      <a:gd name="T191" fmla="*/ 391 w 391"/>
                      <a:gd name="T192" fmla="*/ 281 h 281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391" h="281">
                        <a:moveTo>
                          <a:pt x="0" y="0"/>
                        </a:moveTo>
                        <a:lnTo>
                          <a:pt x="3" y="4"/>
                        </a:lnTo>
                        <a:lnTo>
                          <a:pt x="6" y="7"/>
                        </a:lnTo>
                        <a:lnTo>
                          <a:pt x="10" y="11"/>
                        </a:lnTo>
                        <a:lnTo>
                          <a:pt x="13" y="14"/>
                        </a:lnTo>
                        <a:lnTo>
                          <a:pt x="13" y="17"/>
                        </a:lnTo>
                        <a:lnTo>
                          <a:pt x="16" y="21"/>
                        </a:lnTo>
                        <a:lnTo>
                          <a:pt x="20" y="24"/>
                        </a:lnTo>
                        <a:lnTo>
                          <a:pt x="23" y="27"/>
                        </a:lnTo>
                        <a:lnTo>
                          <a:pt x="23" y="31"/>
                        </a:lnTo>
                        <a:lnTo>
                          <a:pt x="26" y="34"/>
                        </a:lnTo>
                        <a:lnTo>
                          <a:pt x="30" y="37"/>
                        </a:lnTo>
                        <a:lnTo>
                          <a:pt x="30" y="41"/>
                        </a:lnTo>
                        <a:lnTo>
                          <a:pt x="33" y="44"/>
                        </a:lnTo>
                        <a:lnTo>
                          <a:pt x="36" y="47"/>
                        </a:lnTo>
                        <a:lnTo>
                          <a:pt x="40" y="51"/>
                        </a:lnTo>
                        <a:lnTo>
                          <a:pt x="40" y="54"/>
                        </a:lnTo>
                        <a:lnTo>
                          <a:pt x="43" y="57"/>
                        </a:lnTo>
                        <a:lnTo>
                          <a:pt x="47" y="61"/>
                        </a:lnTo>
                        <a:lnTo>
                          <a:pt x="53" y="67"/>
                        </a:lnTo>
                        <a:lnTo>
                          <a:pt x="50" y="67"/>
                        </a:lnTo>
                        <a:lnTo>
                          <a:pt x="53" y="67"/>
                        </a:lnTo>
                        <a:lnTo>
                          <a:pt x="57" y="71"/>
                        </a:lnTo>
                        <a:lnTo>
                          <a:pt x="57" y="74"/>
                        </a:lnTo>
                        <a:lnTo>
                          <a:pt x="60" y="77"/>
                        </a:lnTo>
                        <a:lnTo>
                          <a:pt x="63" y="81"/>
                        </a:lnTo>
                        <a:lnTo>
                          <a:pt x="67" y="84"/>
                        </a:lnTo>
                        <a:lnTo>
                          <a:pt x="70" y="87"/>
                        </a:lnTo>
                        <a:lnTo>
                          <a:pt x="73" y="91"/>
                        </a:lnTo>
                        <a:lnTo>
                          <a:pt x="77" y="91"/>
                        </a:lnTo>
                        <a:lnTo>
                          <a:pt x="80" y="94"/>
                        </a:lnTo>
                        <a:lnTo>
                          <a:pt x="83" y="97"/>
                        </a:lnTo>
                        <a:lnTo>
                          <a:pt x="87" y="97"/>
                        </a:lnTo>
                        <a:lnTo>
                          <a:pt x="90" y="97"/>
                        </a:lnTo>
                        <a:lnTo>
                          <a:pt x="93" y="101"/>
                        </a:lnTo>
                        <a:lnTo>
                          <a:pt x="97" y="101"/>
                        </a:lnTo>
                        <a:lnTo>
                          <a:pt x="100" y="104"/>
                        </a:lnTo>
                        <a:lnTo>
                          <a:pt x="103" y="104"/>
                        </a:lnTo>
                        <a:lnTo>
                          <a:pt x="107" y="107"/>
                        </a:lnTo>
                        <a:lnTo>
                          <a:pt x="110" y="107"/>
                        </a:lnTo>
                        <a:lnTo>
                          <a:pt x="113" y="107"/>
                        </a:lnTo>
                        <a:lnTo>
                          <a:pt x="117" y="111"/>
                        </a:lnTo>
                        <a:lnTo>
                          <a:pt x="120" y="111"/>
                        </a:lnTo>
                        <a:lnTo>
                          <a:pt x="123" y="114"/>
                        </a:lnTo>
                        <a:lnTo>
                          <a:pt x="127" y="114"/>
                        </a:lnTo>
                        <a:lnTo>
                          <a:pt x="130" y="117"/>
                        </a:lnTo>
                        <a:lnTo>
                          <a:pt x="133" y="117"/>
                        </a:lnTo>
                        <a:lnTo>
                          <a:pt x="137" y="121"/>
                        </a:lnTo>
                        <a:lnTo>
                          <a:pt x="140" y="121"/>
                        </a:lnTo>
                        <a:lnTo>
                          <a:pt x="143" y="121"/>
                        </a:lnTo>
                        <a:lnTo>
                          <a:pt x="147" y="124"/>
                        </a:lnTo>
                        <a:lnTo>
                          <a:pt x="150" y="124"/>
                        </a:lnTo>
                        <a:lnTo>
                          <a:pt x="153" y="124"/>
                        </a:lnTo>
                        <a:lnTo>
                          <a:pt x="157" y="128"/>
                        </a:lnTo>
                        <a:lnTo>
                          <a:pt x="160" y="128"/>
                        </a:lnTo>
                        <a:lnTo>
                          <a:pt x="164" y="128"/>
                        </a:lnTo>
                        <a:lnTo>
                          <a:pt x="167" y="128"/>
                        </a:lnTo>
                        <a:lnTo>
                          <a:pt x="170" y="131"/>
                        </a:lnTo>
                        <a:lnTo>
                          <a:pt x="174" y="131"/>
                        </a:lnTo>
                        <a:lnTo>
                          <a:pt x="177" y="131"/>
                        </a:lnTo>
                        <a:lnTo>
                          <a:pt x="180" y="134"/>
                        </a:lnTo>
                        <a:lnTo>
                          <a:pt x="184" y="134"/>
                        </a:lnTo>
                        <a:lnTo>
                          <a:pt x="187" y="138"/>
                        </a:lnTo>
                        <a:lnTo>
                          <a:pt x="190" y="138"/>
                        </a:lnTo>
                        <a:lnTo>
                          <a:pt x="194" y="141"/>
                        </a:lnTo>
                        <a:lnTo>
                          <a:pt x="197" y="144"/>
                        </a:lnTo>
                        <a:lnTo>
                          <a:pt x="200" y="144"/>
                        </a:lnTo>
                        <a:lnTo>
                          <a:pt x="204" y="144"/>
                        </a:lnTo>
                        <a:lnTo>
                          <a:pt x="207" y="148"/>
                        </a:lnTo>
                        <a:lnTo>
                          <a:pt x="210" y="151"/>
                        </a:lnTo>
                        <a:lnTo>
                          <a:pt x="214" y="154"/>
                        </a:lnTo>
                        <a:lnTo>
                          <a:pt x="217" y="158"/>
                        </a:lnTo>
                        <a:lnTo>
                          <a:pt x="220" y="158"/>
                        </a:lnTo>
                        <a:lnTo>
                          <a:pt x="224" y="161"/>
                        </a:lnTo>
                        <a:lnTo>
                          <a:pt x="227" y="164"/>
                        </a:lnTo>
                        <a:lnTo>
                          <a:pt x="230" y="168"/>
                        </a:lnTo>
                        <a:lnTo>
                          <a:pt x="234" y="171"/>
                        </a:lnTo>
                        <a:lnTo>
                          <a:pt x="237" y="171"/>
                        </a:lnTo>
                        <a:lnTo>
                          <a:pt x="244" y="178"/>
                        </a:lnTo>
                        <a:lnTo>
                          <a:pt x="240" y="178"/>
                        </a:lnTo>
                        <a:lnTo>
                          <a:pt x="244" y="178"/>
                        </a:lnTo>
                        <a:lnTo>
                          <a:pt x="247" y="181"/>
                        </a:lnTo>
                        <a:lnTo>
                          <a:pt x="250" y="184"/>
                        </a:lnTo>
                        <a:lnTo>
                          <a:pt x="254" y="188"/>
                        </a:lnTo>
                        <a:lnTo>
                          <a:pt x="257" y="191"/>
                        </a:lnTo>
                        <a:lnTo>
                          <a:pt x="260" y="191"/>
                        </a:lnTo>
                        <a:lnTo>
                          <a:pt x="264" y="194"/>
                        </a:lnTo>
                        <a:lnTo>
                          <a:pt x="267" y="198"/>
                        </a:lnTo>
                        <a:lnTo>
                          <a:pt x="270" y="201"/>
                        </a:lnTo>
                        <a:lnTo>
                          <a:pt x="274" y="204"/>
                        </a:lnTo>
                        <a:lnTo>
                          <a:pt x="277" y="208"/>
                        </a:lnTo>
                        <a:lnTo>
                          <a:pt x="281" y="211"/>
                        </a:lnTo>
                        <a:lnTo>
                          <a:pt x="284" y="214"/>
                        </a:lnTo>
                        <a:lnTo>
                          <a:pt x="287" y="214"/>
                        </a:lnTo>
                        <a:lnTo>
                          <a:pt x="291" y="218"/>
                        </a:lnTo>
                        <a:lnTo>
                          <a:pt x="297" y="224"/>
                        </a:lnTo>
                        <a:lnTo>
                          <a:pt x="294" y="224"/>
                        </a:lnTo>
                        <a:lnTo>
                          <a:pt x="297" y="224"/>
                        </a:lnTo>
                        <a:lnTo>
                          <a:pt x="304" y="231"/>
                        </a:lnTo>
                        <a:lnTo>
                          <a:pt x="301" y="231"/>
                        </a:lnTo>
                        <a:lnTo>
                          <a:pt x="304" y="231"/>
                        </a:lnTo>
                        <a:lnTo>
                          <a:pt x="307" y="234"/>
                        </a:lnTo>
                        <a:lnTo>
                          <a:pt x="311" y="238"/>
                        </a:lnTo>
                        <a:lnTo>
                          <a:pt x="314" y="241"/>
                        </a:lnTo>
                        <a:lnTo>
                          <a:pt x="317" y="245"/>
                        </a:lnTo>
                        <a:lnTo>
                          <a:pt x="321" y="248"/>
                        </a:lnTo>
                        <a:lnTo>
                          <a:pt x="324" y="251"/>
                        </a:lnTo>
                        <a:lnTo>
                          <a:pt x="327" y="255"/>
                        </a:lnTo>
                        <a:lnTo>
                          <a:pt x="331" y="255"/>
                        </a:lnTo>
                        <a:lnTo>
                          <a:pt x="334" y="258"/>
                        </a:lnTo>
                        <a:lnTo>
                          <a:pt x="337" y="261"/>
                        </a:lnTo>
                        <a:lnTo>
                          <a:pt x="341" y="261"/>
                        </a:lnTo>
                        <a:lnTo>
                          <a:pt x="344" y="265"/>
                        </a:lnTo>
                        <a:lnTo>
                          <a:pt x="347" y="265"/>
                        </a:lnTo>
                        <a:lnTo>
                          <a:pt x="351" y="268"/>
                        </a:lnTo>
                        <a:lnTo>
                          <a:pt x="354" y="268"/>
                        </a:lnTo>
                        <a:lnTo>
                          <a:pt x="357" y="271"/>
                        </a:lnTo>
                        <a:lnTo>
                          <a:pt x="361" y="271"/>
                        </a:lnTo>
                        <a:lnTo>
                          <a:pt x="364" y="275"/>
                        </a:lnTo>
                        <a:lnTo>
                          <a:pt x="367" y="275"/>
                        </a:lnTo>
                        <a:lnTo>
                          <a:pt x="371" y="275"/>
                        </a:lnTo>
                        <a:lnTo>
                          <a:pt x="374" y="278"/>
                        </a:lnTo>
                        <a:lnTo>
                          <a:pt x="377" y="278"/>
                        </a:lnTo>
                        <a:lnTo>
                          <a:pt x="381" y="278"/>
                        </a:lnTo>
                        <a:lnTo>
                          <a:pt x="384" y="281"/>
                        </a:lnTo>
                        <a:lnTo>
                          <a:pt x="387" y="281"/>
                        </a:lnTo>
                        <a:lnTo>
                          <a:pt x="391" y="281"/>
                        </a:lnTo>
                      </a:path>
                    </a:pathLst>
                  </a:custGeom>
                  <a:noFill/>
                  <a:ln w="38100">
                    <a:solidFill>
                      <a:srgbClr val="33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</p:grpSp>
            <p:sp>
              <p:nvSpPr>
                <p:cNvPr id="211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199" y="3206"/>
                  <a:ext cx="213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/>
                    <a:t>P1</a:t>
                  </a:r>
                  <a:endParaRPr lang="en-CA" sz="1000"/>
                </a:p>
              </p:txBody>
            </p:sp>
            <p:sp>
              <p:nvSpPr>
                <p:cNvPr id="211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371" y="4022"/>
                  <a:ext cx="21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/>
                    <a:t>N1</a:t>
                  </a:r>
                  <a:endParaRPr lang="en-CA" sz="1000"/>
                </a:p>
              </p:txBody>
            </p:sp>
          </p:grpSp>
          <p:grpSp>
            <p:nvGrpSpPr>
              <p:cNvPr id="2111" name="Group 20"/>
              <p:cNvGrpSpPr>
                <a:grpSpLocks/>
              </p:cNvGrpSpPr>
              <p:nvPr/>
            </p:nvGrpSpPr>
            <p:grpSpPr bwMode="auto">
              <a:xfrm>
                <a:off x="2143108" y="5834074"/>
                <a:ext cx="4346575" cy="290513"/>
                <a:chOff x="2338" y="3731"/>
                <a:chExt cx="2738" cy="183"/>
              </a:xfrm>
            </p:grpSpPr>
            <p:sp>
              <p:nvSpPr>
                <p:cNvPr id="2112" name="Line 21"/>
                <p:cNvSpPr>
                  <a:spLocks noChangeShapeType="1"/>
                </p:cNvSpPr>
                <p:nvPr/>
              </p:nvSpPr>
              <p:spPr bwMode="auto">
                <a:xfrm>
                  <a:off x="2855" y="3731"/>
                  <a:ext cx="0" cy="18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3" name="Line 22"/>
                <p:cNvSpPr>
                  <a:spLocks noChangeShapeType="1"/>
                </p:cNvSpPr>
                <p:nvPr/>
              </p:nvSpPr>
              <p:spPr bwMode="auto">
                <a:xfrm>
                  <a:off x="2338" y="3819"/>
                  <a:ext cx="2738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2087" name="Object 39"/>
            <p:cNvGraphicFramePr>
              <a:graphicFrameLocks noChangeAspect="1"/>
            </p:cNvGraphicFramePr>
            <p:nvPr/>
          </p:nvGraphicFramePr>
          <p:xfrm>
            <a:off x="1785918" y="5429264"/>
            <a:ext cx="214313" cy="322263"/>
          </p:xfrm>
          <a:graphic>
            <a:graphicData uri="http://schemas.openxmlformats.org/presentationml/2006/ole">
              <p:oleObj spid="_x0000_s2087" name="Image" r:id="rId21" imgW="228571" imgH="406493" progId="">
                <p:embed/>
              </p:oleObj>
            </a:graphicData>
          </a:graphic>
        </p:graphicFrame>
        <p:sp>
          <p:nvSpPr>
            <p:cNvPr id="2109" name="Text Box 33"/>
            <p:cNvSpPr txBox="1">
              <a:spLocks noChangeArrowheads="1"/>
            </p:cNvSpPr>
            <p:nvPr/>
          </p:nvSpPr>
          <p:spPr bwMode="auto">
            <a:xfrm>
              <a:off x="2062143" y="5464189"/>
              <a:ext cx="819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66FFFF"/>
                  </a:solidFill>
                </a:rPr>
                <a:t>Letter</a:t>
              </a:r>
              <a:endParaRPr lang="en-CA" b="1">
                <a:solidFill>
                  <a:srgbClr val="66FFFF"/>
                </a:solidFill>
              </a:endParaRPr>
            </a:p>
          </p:txBody>
        </p:sp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1785938" y="4903788"/>
            <a:ext cx="6346825" cy="1314450"/>
            <a:chOff x="1785918" y="4903798"/>
            <a:chExt cx="6346839" cy="1313903"/>
          </a:xfrm>
        </p:grpSpPr>
        <p:grpSp>
          <p:nvGrpSpPr>
            <p:cNvPr id="2102" name="Group 23"/>
            <p:cNvGrpSpPr>
              <a:grpSpLocks/>
            </p:cNvGrpSpPr>
            <p:nvPr/>
          </p:nvGrpSpPr>
          <p:grpSpPr bwMode="auto">
            <a:xfrm>
              <a:off x="3786182" y="4903798"/>
              <a:ext cx="4346575" cy="1235075"/>
              <a:chOff x="436" y="2766"/>
              <a:chExt cx="1454" cy="698"/>
            </a:xfrm>
          </p:grpSpPr>
          <p:sp>
            <p:nvSpPr>
              <p:cNvPr id="2104" name="Freeform 24"/>
              <p:cNvSpPr>
                <a:spLocks/>
              </p:cNvSpPr>
              <p:nvPr/>
            </p:nvSpPr>
            <p:spPr bwMode="auto">
              <a:xfrm>
                <a:off x="436" y="3250"/>
                <a:ext cx="424" cy="47"/>
              </a:xfrm>
              <a:custGeom>
                <a:avLst/>
                <a:gdLst>
                  <a:gd name="T0" fmla="*/ 6 w 424"/>
                  <a:gd name="T1" fmla="*/ 30 h 47"/>
                  <a:gd name="T2" fmla="*/ 16 w 424"/>
                  <a:gd name="T3" fmla="*/ 30 h 47"/>
                  <a:gd name="T4" fmla="*/ 26 w 424"/>
                  <a:gd name="T5" fmla="*/ 30 h 47"/>
                  <a:gd name="T6" fmla="*/ 36 w 424"/>
                  <a:gd name="T7" fmla="*/ 34 h 47"/>
                  <a:gd name="T8" fmla="*/ 46 w 424"/>
                  <a:gd name="T9" fmla="*/ 37 h 47"/>
                  <a:gd name="T10" fmla="*/ 57 w 424"/>
                  <a:gd name="T11" fmla="*/ 40 h 47"/>
                  <a:gd name="T12" fmla="*/ 67 w 424"/>
                  <a:gd name="T13" fmla="*/ 40 h 47"/>
                  <a:gd name="T14" fmla="*/ 77 w 424"/>
                  <a:gd name="T15" fmla="*/ 40 h 47"/>
                  <a:gd name="T16" fmla="*/ 87 w 424"/>
                  <a:gd name="T17" fmla="*/ 40 h 47"/>
                  <a:gd name="T18" fmla="*/ 97 w 424"/>
                  <a:gd name="T19" fmla="*/ 37 h 47"/>
                  <a:gd name="T20" fmla="*/ 107 w 424"/>
                  <a:gd name="T21" fmla="*/ 34 h 47"/>
                  <a:gd name="T22" fmla="*/ 117 w 424"/>
                  <a:gd name="T23" fmla="*/ 30 h 47"/>
                  <a:gd name="T24" fmla="*/ 127 w 424"/>
                  <a:gd name="T25" fmla="*/ 30 h 47"/>
                  <a:gd name="T26" fmla="*/ 137 w 424"/>
                  <a:gd name="T27" fmla="*/ 27 h 47"/>
                  <a:gd name="T28" fmla="*/ 147 w 424"/>
                  <a:gd name="T29" fmla="*/ 27 h 47"/>
                  <a:gd name="T30" fmla="*/ 157 w 424"/>
                  <a:gd name="T31" fmla="*/ 27 h 47"/>
                  <a:gd name="T32" fmla="*/ 167 w 424"/>
                  <a:gd name="T33" fmla="*/ 27 h 47"/>
                  <a:gd name="T34" fmla="*/ 177 w 424"/>
                  <a:gd name="T35" fmla="*/ 27 h 47"/>
                  <a:gd name="T36" fmla="*/ 187 w 424"/>
                  <a:gd name="T37" fmla="*/ 27 h 47"/>
                  <a:gd name="T38" fmla="*/ 197 w 424"/>
                  <a:gd name="T39" fmla="*/ 27 h 47"/>
                  <a:gd name="T40" fmla="*/ 207 w 424"/>
                  <a:gd name="T41" fmla="*/ 27 h 47"/>
                  <a:gd name="T42" fmla="*/ 217 w 424"/>
                  <a:gd name="T43" fmla="*/ 30 h 47"/>
                  <a:gd name="T44" fmla="*/ 227 w 424"/>
                  <a:gd name="T45" fmla="*/ 34 h 47"/>
                  <a:gd name="T46" fmla="*/ 237 w 424"/>
                  <a:gd name="T47" fmla="*/ 37 h 47"/>
                  <a:gd name="T48" fmla="*/ 247 w 424"/>
                  <a:gd name="T49" fmla="*/ 40 h 47"/>
                  <a:gd name="T50" fmla="*/ 257 w 424"/>
                  <a:gd name="T51" fmla="*/ 44 h 47"/>
                  <a:gd name="T52" fmla="*/ 267 w 424"/>
                  <a:gd name="T53" fmla="*/ 47 h 47"/>
                  <a:gd name="T54" fmla="*/ 277 w 424"/>
                  <a:gd name="T55" fmla="*/ 47 h 47"/>
                  <a:gd name="T56" fmla="*/ 287 w 424"/>
                  <a:gd name="T57" fmla="*/ 44 h 47"/>
                  <a:gd name="T58" fmla="*/ 297 w 424"/>
                  <a:gd name="T59" fmla="*/ 40 h 47"/>
                  <a:gd name="T60" fmla="*/ 307 w 424"/>
                  <a:gd name="T61" fmla="*/ 34 h 47"/>
                  <a:gd name="T62" fmla="*/ 317 w 424"/>
                  <a:gd name="T63" fmla="*/ 27 h 47"/>
                  <a:gd name="T64" fmla="*/ 327 w 424"/>
                  <a:gd name="T65" fmla="*/ 17 h 47"/>
                  <a:gd name="T66" fmla="*/ 337 w 424"/>
                  <a:gd name="T67" fmla="*/ 10 h 47"/>
                  <a:gd name="T68" fmla="*/ 347 w 424"/>
                  <a:gd name="T69" fmla="*/ 7 h 47"/>
                  <a:gd name="T70" fmla="*/ 357 w 424"/>
                  <a:gd name="T71" fmla="*/ 7 h 47"/>
                  <a:gd name="T72" fmla="*/ 367 w 424"/>
                  <a:gd name="T73" fmla="*/ 7 h 47"/>
                  <a:gd name="T74" fmla="*/ 377 w 424"/>
                  <a:gd name="T75" fmla="*/ 10 h 47"/>
                  <a:gd name="T76" fmla="*/ 387 w 424"/>
                  <a:gd name="T77" fmla="*/ 14 h 47"/>
                  <a:gd name="T78" fmla="*/ 397 w 424"/>
                  <a:gd name="T79" fmla="*/ 14 h 47"/>
                  <a:gd name="T80" fmla="*/ 408 w 424"/>
                  <a:gd name="T81" fmla="*/ 14 h 47"/>
                  <a:gd name="T82" fmla="*/ 418 w 424"/>
                  <a:gd name="T83" fmla="*/ 7 h 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4"/>
                  <a:gd name="T127" fmla="*/ 0 h 47"/>
                  <a:gd name="T128" fmla="*/ 424 w 424"/>
                  <a:gd name="T129" fmla="*/ 47 h 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4" h="47">
                    <a:moveTo>
                      <a:pt x="0" y="30"/>
                    </a:moveTo>
                    <a:lnTo>
                      <a:pt x="3" y="30"/>
                    </a:lnTo>
                    <a:lnTo>
                      <a:pt x="6" y="30"/>
                    </a:lnTo>
                    <a:lnTo>
                      <a:pt x="10" y="30"/>
                    </a:lnTo>
                    <a:lnTo>
                      <a:pt x="13" y="30"/>
                    </a:lnTo>
                    <a:lnTo>
                      <a:pt x="16" y="30"/>
                    </a:lnTo>
                    <a:lnTo>
                      <a:pt x="20" y="30"/>
                    </a:lnTo>
                    <a:lnTo>
                      <a:pt x="23" y="30"/>
                    </a:lnTo>
                    <a:lnTo>
                      <a:pt x="26" y="30"/>
                    </a:lnTo>
                    <a:lnTo>
                      <a:pt x="30" y="30"/>
                    </a:lnTo>
                    <a:lnTo>
                      <a:pt x="33" y="34"/>
                    </a:lnTo>
                    <a:lnTo>
                      <a:pt x="36" y="34"/>
                    </a:lnTo>
                    <a:lnTo>
                      <a:pt x="40" y="34"/>
                    </a:lnTo>
                    <a:lnTo>
                      <a:pt x="43" y="34"/>
                    </a:lnTo>
                    <a:lnTo>
                      <a:pt x="46" y="37"/>
                    </a:lnTo>
                    <a:lnTo>
                      <a:pt x="50" y="37"/>
                    </a:lnTo>
                    <a:lnTo>
                      <a:pt x="53" y="37"/>
                    </a:lnTo>
                    <a:lnTo>
                      <a:pt x="57" y="40"/>
                    </a:lnTo>
                    <a:lnTo>
                      <a:pt x="60" y="40"/>
                    </a:lnTo>
                    <a:lnTo>
                      <a:pt x="63" y="40"/>
                    </a:lnTo>
                    <a:lnTo>
                      <a:pt x="67" y="40"/>
                    </a:lnTo>
                    <a:lnTo>
                      <a:pt x="70" y="40"/>
                    </a:lnTo>
                    <a:lnTo>
                      <a:pt x="73" y="40"/>
                    </a:lnTo>
                    <a:lnTo>
                      <a:pt x="77" y="40"/>
                    </a:lnTo>
                    <a:lnTo>
                      <a:pt x="80" y="40"/>
                    </a:lnTo>
                    <a:lnTo>
                      <a:pt x="83" y="40"/>
                    </a:lnTo>
                    <a:lnTo>
                      <a:pt x="87" y="40"/>
                    </a:lnTo>
                    <a:lnTo>
                      <a:pt x="90" y="40"/>
                    </a:lnTo>
                    <a:lnTo>
                      <a:pt x="93" y="37"/>
                    </a:lnTo>
                    <a:lnTo>
                      <a:pt x="97" y="37"/>
                    </a:lnTo>
                    <a:lnTo>
                      <a:pt x="100" y="37"/>
                    </a:lnTo>
                    <a:lnTo>
                      <a:pt x="103" y="37"/>
                    </a:lnTo>
                    <a:lnTo>
                      <a:pt x="107" y="34"/>
                    </a:lnTo>
                    <a:lnTo>
                      <a:pt x="110" y="34"/>
                    </a:lnTo>
                    <a:lnTo>
                      <a:pt x="113" y="34"/>
                    </a:lnTo>
                    <a:lnTo>
                      <a:pt x="117" y="30"/>
                    </a:lnTo>
                    <a:lnTo>
                      <a:pt x="120" y="30"/>
                    </a:lnTo>
                    <a:lnTo>
                      <a:pt x="123" y="30"/>
                    </a:lnTo>
                    <a:lnTo>
                      <a:pt x="127" y="30"/>
                    </a:lnTo>
                    <a:lnTo>
                      <a:pt x="130" y="30"/>
                    </a:lnTo>
                    <a:lnTo>
                      <a:pt x="133" y="27"/>
                    </a:lnTo>
                    <a:lnTo>
                      <a:pt x="137" y="27"/>
                    </a:lnTo>
                    <a:lnTo>
                      <a:pt x="140" y="27"/>
                    </a:lnTo>
                    <a:lnTo>
                      <a:pt x="143" y="27"/>
                    </a:lnTo>
                    <a:lnTo>
                      <a:pt x="147" y="27"/>
                    </a:lnTo>
                    <a:lnTo>
                      <a:pt x="150" y="27"/>
                    </a:lnTo>
                    <a:lnTo>
                      <a:pt x="153" y="27"/>
                    </a:lnTo>
                    <a:lnTo>
                      <a:pt x="157" y="27"/>
                    </a:lnTo>
                    <a:lnTo>
                      <a:pt x="160" y="27"/>
                    </a:lnTo>
                    <a:lnTo>
                      <a:pt x="163" y="27"/>
                    </a:lnTo>
                    <a:lnTo>
                      <a:pt x="167" y="27"/>
                    </a:lnTo>
                    <a:lnTo>
                      <a:pt x="170" y="27"/>
                    </a:lnTo>
                    <a:lnTo>
                      <a:pt x="174" y="27"/>
                    </a:lnTo>
                    <a:lnTo>
                      <a:pt x="177" y="27"/>
                    </a:lnTo>
                    <a:lnTo>
                      <a:pt x="180" y="27"/>
                    </a:lnTo>
                    <a:lnTo>
                      <a:pt x="184" y="27"/>
                    </a:lnTo>
                    <a:lnTo>
                      <a:pt x="187" y="27"/>
                    </a:lnTo>
                    <a:lnTo>
                      <a:pt x="190" y="27"/>
                    </a:lnTo>
                    <a:lnTo>
                      <a:pt x="194" y="27"/>
                    </a:lnTo>
                    <a:lnTo>
                      <a:pt x="197" y="27"/>
                    </a:lnTo>
                    <a:lnTo>
                      <a:pt x="200" y="27"/>
                    </a:lnTo>
                    <a:lnTo>
                      <a:pt x="204" y="27"/>
                    </a:lnTo>
                    <a:lnTo>
                      <a:pt x="207" y="27"/>
                    </a:lnTo>
                    <a:lnTo>
                      <a:pt x="210" y="27"/>
                    </a:lnTo>
                    <a:lnTo>
                      <a:pt x="214" y="27"/>
                    </a:lnTo>
                    <a:lnTo>
                      <a:pt x="217" y="30"/>
                    </a:lnTo>
                    <a:lnTo>
                      <a:pt x="220" y="30"/>
                    </a:lnTo>
                    <a:lnTo>
                      <a:pt x="224" y="30"/>
                    </a:lnTo>
                    <a:lnTo>
                      <a:pt x="227" y="34"/>
                    </a:lnTo>
                    <a:lnTo>
                      <a:pt x="230" y="34"/>
                    </a:lnTo>
                    <a:lnTo>
                      <a:pt x="234" y="34"/>
                    </a:lnTo>
                    <a:lnTo>
                      <a:pt x="237" y="37"/>
                    </a:lnTo>
                    <a:lnTo>
                      <a:pt x="240" y="37"/>
                    </a:lnTo>
                    <a:lnTo>
                      <a:pt x="244" y="40"/>
                    </a:lnTo>
                    <a:lnTo>
                      <a:pt x="247" y="40"/>
                    </a:lnTo>
                    <a:lnTo>
                      <a:pt x="250" y="40"/>
                    </a:lnTo>
                    <a:lnTo>
                      <a:pt x="254" y="44"/>
                    </a:lnTo>
                    <a:lnTo>
                      <a:pt x="257" y="44"/>
                    </a:lnTo>
                    <a:lnTo>
                      <a:pt x="260" y="44"/>
                    </a:lnTo>
                    <a:lnTo>
                      <a:pt x="264" y="47"/>
                    </a:lnTo>
                    <a:lnTo>
                      <a:pt x="267" y="47"/>
                    </a:lnTo>
                    <a:lnTo>
                      <a:pt x="270" y="47"/>
                    </a:lnTo>
                    <a:lnTo>
                      <a:pt x="274" y="47"/>
                    </a:lnTo>
                    <a:lnTo>
                      <a:pt x="277" y="47"/>
                    </a:lnTo>
                    <a:lnTo>
                      <a:pt x="280" y="47"/>
                    </a:lnTo>
                    <a:lnTo>
                      <a:pt x="284" y="47"/>
                    </a:lnTo>
                    <a:lnTo>
                      <a:pt x="287" y="44"/>
                    </a:lnTo>
                    <a:lnTo>
                      <a:pt x="291" y="44"/>
                    </a:lnTo>
                    <a:lnTo>
                      <a:pt x="294" y="40"/>
                    </a:lnTo>
                    <a:lnTo>
                      <a:pt x="297" y="40"/>
                    </a:lnTo>
                    <a:lnTo>
                      <a:pt x="301" y="37"/>
                    </a:lnTo>
                    <a:lnTo>
                      <a:pt x="304" y="37"/>
                    </a:lnTo>
                    <a:lnTo>
                      <a:pt x="307" y="34"/>
                    </a:lnTo>
                    <a:lnTo>
                      <a:pt x="311" y="30"/>
                    </a:lnTo>
                    <a:lnTo>
                      <a:pt x="314" y="30"/>
                    </a:lnTo>
                    <a:lnTo>
                      <a:pt x="317" y="27"/>
                    </a:lnTo>
                    <a:lnTo>
                      <a:pt x="321" y="24"/>
                    </a:lnTo>
                    <a:lnTo>
                      <a:pt x="324" y="20"/>
                    </a:lnTo>
                    <a:lnTo>
                      <a:pt x="327" y="17"/>
                    </a:lnTo>
                    <a:lnTo>
                      <a:pt x="331" y="17"/>
                    </a:lnTo>
                    <a:lnTo>
                      <a:pt x="334" y="14"/>
                    </a:lnTo>
                    <a:lnTo>
                      <a:pt x="337" y="10"/>
                    </a:lnTo>
                    <a:lnTo>
                      <a:pt x="341" y="10"/>
                    </a:lnTo>
                    <a:lnTo>
                      <a:pt x="344" y="7"/>
                    </a:lnTo>
                    <a:lnTo>
                      <a:pt x="347" y="7"/>
                    </a:lnTo>
                    <a:lnTo>
                      <a:pt x="351" y="7"/>
                    </a:lnTo>
                    <a:lnTo>
                      <a:pt x="354" y="7"/>
                    </a:lnTo>
                    <a:lnTo>
                      <a:pt x="357" y="7"/>
                    </a:lnTo>
                    <a:lnTo>
                      <a:pt x="361" y="7"/>
                    </a:lnTo>
                    <a:lnTo>
                      <a:pt x="364" y="7"/>
                    </a:lnTo>
                    <a:lnTo>
                      <a:pt x="367" y="7"/>
                    </a:lnTo>
                    <a:lnTo>
                      <a:pt x="371" y="7"/>
                    </a:lnTo>
                    <a:lnTo>
                      <a:pt x="374" y="7"/>
                    </a:lnTo>
                    <a:lnTo>
                      <a:pt x="377" y="10"/>
                    </a:lnTo>
                    <a:lnTo>
                      <a:pt x="381" y="10"/>
                    </a:lnTo>
                    <a:lnTo>
                      <a:pt x="384" y="10"/>
                    </a:lnTo>
                    <a:lnTo>
                      <a:pt x="387" y="14"/>
                    </a:lnTo>
                    <a:lnTo>
                      <a:pt x="391" y="14"/>
                    </a:lnTo>
                    <a:lnTo>
                      <a:pt x="394" y="14"/>
                    </a:lnTo>
                    <a:lnTo>
                      <a:pt x="397" y="14"/>
                    </a:lnTo>
                    <a:lnTo>
                      <a:pt x="401" y="14"/>
                    </a:lnTo>
                    <a:lnTo>
                      <a:pt x="404" y="14"/>
                    </a:lnTo>
                    <a:lnTo>
                      <a:pt x="408" y="14"/>
                    </a:lnTo>
                    <a:lnTo>
                      <a:pt x="411" y="10"/>
                    </a:lnTo>
                    <a:lnTo>
                      <a:pt x="414" y="10"/>
                    </a:lnTo>
                    <a:lnTo>
                      <a:pt x="418" y="7"/>
                    </a:lnTo>
                    <a:lnTo>
                      <a:pt x="421" y="4"/>
                    </a:lnTo>
                    <a:lnTo>
                      <a:pt x="424" y="0"/>
                    </a:lnTo>
                  </a:path>
                </a:pathLst>
              </a:cu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05" name="Freeform 25"/>
              <p:cNvSpPr>
                <a:spLocks/>
              </p:cNvSpPr>
              <p:nvPr/>
            </p:nvSpPr>
            <p:spPr bwMode="auto">
              <a:xfrm>
                <a:off x="860" y="2866"/>
                <a:ext cx="321" cy="598"/>
              </a:xfrm>
              <a:custGeom>
                <a:avLst/>
                <a:gdLst>
                  <a:gd name="T0" fmla="*/ 7 w 321"/>
                  <a:gd name="T1" fmla="*/ 378 h 598"/>
                  <a:gd name="T2" fmla="*/ 14 w 321"/>
                  <a:gd name="T3" fmla="*/ 368 h 598"/>
                  <a:gd name="T4" fmla="*/ 20 w 321"/>
                  <a:gd name="T5" fmla="*/ 351 h 598"/>
                  <a:gd name="T6" fmla="*/ 27 w 321"/>
                  <a:gd name="T7" fmla="*/ 334 h 598"/>
                  <a:gd name="T8" fmla="*/ 34 w 321"/>
                  <a:gd name="T9" fmla="*/ 311 h 598"/>
                  <a:gd name="T10" fmla="*/ 40 w 321"/>
                  <a:gd name="T11" fmla="*/ 287 h 598"/>
                  <a:gd name="T12" fmla="*/ 50 w 321"/>
                  <a:gd name="T13" fmla="*/ 261 h 598"/>
                  <a:gd name="T14" fmla="*/ 57 w 321"/>
                  <a:gd name="T15" fmla="*/ 231 h 598"/>
                  <a:gd name="T16" fmla="*/ 64 w 321"/>
                  <a:gd name="T17" fmla="*/ 197 h 598"/>
                  <a:gd name="T18" fmla="*/ 70 w 321"/>
                  <a:gd name="T19" fmla="*/ 164 h 598"/>
                  <a:gd name="T20" fmla="*/ 77 w 321"/>
                  <a:gd name="T21" fmla="*/ 130 h 598"/>
                  <a:gd name="T22" fmla="*/ 84 w 321"/>
                  <a:gd name="T23" fmla="*/ 97 h 598"/>
                  <a:gd name="T24" fmla="*/ 94 w 321"/>
                  <a:gd name="T25" fmla="*/ 67 h 598"/>
                  <a:gd name="T26" fmla="*/ 101 w 321"/>
                  <a:gd name="T27" fmla="*/ 40 h 598"/>
                  <a:gd name="T28" fmla="*/ 107 w 321"/>
                  <a:gd name="T29" fmla="*/ 20 h 598"/>
                  <a:gd name="T30" fmla="*/ 114 w 321"/>
                  <a:gd name="T31" fmla="*/ 7 h 598"/>
                  <a:gd name="T32" fmla="*/ 124 w 321"/>
                  <a:gd name="T33" fmla="*/ 0 h 598"/>
                  <a:gd name="T34" fmla="*/ 134 w 321"/>
                  <a:gd name="T35" fmla="*/ 10 h 598"/>
                  <a:gd name="T36" fmla="*/ 141 w 321"/>
                  <a:gd name="T37" fmla="*/ 23 h 598"/>
                  <a:gd name="T38" fmla="*/ 147 w 321"/>
                  <a:gd name="T39" fmla="*/ 47 h 598"/>
                  <a:gd name="T40" fmla="*/ 154 w 321"/>
                  <a:gd name="T41" fmla="*/ 77 h 598"/>
                  <a:gd name="T42" fmla="*/ 164 w 321"/>
                  <a:gd name="T43" fmla="*/ 114 h 598"/>
                  <a:gd name="T44" fmla="*/ 171 w 321"/>
                  <a:gd name="T45" fmla="*/ 150 h 598"/>
                  <a:gd name="T46" fmla="*/ 177 w 321"/>
                  <a:gd name="T47" fmla="*/ 194 h 598"/>
                  <a:gd name="T48" fmla="*/ 184 w 321"/>
                  <a:gd name="T49" fmla="*/ 237 h 598"/>
                  <a:gd name="T50" fmla="*/ 191 w 321"/>
                  <a:gd name="T51" fmla="*/ 281 h 598"/>
                  <a:gd name="T52" fmla="*/ 197 w 321"/>
                  <a:gd name="T53" fmla="*/ 324 h 598"/>
                  <a:gd name="T54" fmla="*/ 207 w 321"/>
                  <a:gd name="T55" fmla="*/ 364 h 598"/>
                  <a:gd name="T56" fmla="*/ 214 w 321"/>
                  <a:gd name="T57" fmla="*/ 404 h 598"/>
                  <a:gd name="T58" fmla="*/ 221 w 321"/>
                  <a:gd name="T59" fmla="*/ 441 h 598"/>
                  <a:gd name="T60" fmla="*/ 228 w 321"/>
                  <a:gd name="T61" fmla="*/ 475 h 598"/>
                  <a:gd name="T62" fmla="*/ 234 w 321"/>
                  <a:gd name="T63" fmla="*/ 505 h 598"/>
                  <a:gd name="T64" fmla="*/ 241 w 321"/>
                  <a:gd name="T65" fmla="*/ 531 h 598"/>
                  <a:gd name="T66" fmla="*/ 251 w 321"/>
                  <a:gd name="T67" fmla="*/ 552 h 598"/>
                  <a:gd name="T68" fmla="*/ 258 w 321"/>
                  <a:gd name="T69" fmla="*/ 572 h 598"/>
                  <a:gd name="T70" fmla="*/ 264 w 321"/>
                  <a:gd name="T71" fmla="*/ 585 h 598"/>
                  <a:gd name="T72" fmla="*/ 271 w 321"/>
                  <a:gd name="T73" fmla="*/ 592 h 598"/>
                  <a:gd name="T74" fmla="*/ 281 w 321"/>
                  <a:gd name="T75" fmla="*/ 598 h 598"/>
                  <a:gd name="T76" fmla="*/ 291 w 321"/>
                  <a:gd name="T77" fmla="*/ 595 h 598"/>
                  <a:gd name="T78" fmla="*/ 301 w 321"/>
                  <a:gd name="T79" fmla="*/ 588 h 598"/>
                  <a:gd name="T80" fmla="*/ 308 w 321"/>
                  <a:gd name="T81" fmla="*/ 575 h 598"/>
                  <a:gd name="T82" fmla="*/ 314 w 321"/>
                  <a:gd name="T83" fmla="*/ 562 h 5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1"/>
                  <a:gd name="T127" fmla="*/ 0 h 598"/>
                  <a:gd name="T128" fmla="*/ 321 w 321"/>
                  <a:gd name="T129" fmla="*/ 598 h 59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1" h="598">
                    <a:moveTo>
                      <a:pt x="0" y="384"/>
                    </a:moveTo>
                    <a:lnTo>
                      <a:pt x="4" y="381"/>
                    </a:lnTo>
                    <a:lnTo>
                      <a:pt x="7" y="378"/>
                    </a:lnTo>
                    <a:lnTo>
                      <a:pt x="7" y="374"/>
                    </a:lnTo>
                    <a:lnTo>
                      <a:pt x="10" y="371"/>
                    </a:lnTo>
                    <a:lnTo>
                      <a:pt x="14" y="368"/>
                    </a:lnTo>
                    <a:lnTo>
                      <a:pt x="14" y="361"/>
                    </a:lnTo>
                    <a:lnTo>
                      <a:pt x="17" y="358"/>
                    </a:lnTo>
                    <a:lnTo>
                      <a:pt x="20" y="351"/>
                    </a:lnTo>
                    <a:lnTo>
                      <a:pt x="24" y="344"/>
                    </a:lnTo>
                    <a:lnTo>
                      <a:pt x="24" y="341"/>
                    </a:lnTo>
                    <a:lnTo>
                      <a:pt x="27" y="334"/>
                    </a:lnTo>
                    <a:lnTo>
                      <a:pt x="30" y="328"/>
                    </a:lnTo>
                    <a:lnTo>
                      <a:pt x="30" y="321"/>
                    </a:lnTo>
                    <a:lnTo>
                      <a:pt x="34" y="311"/>
                    </a:lnTo>
                    <a:lnTo>
                      <a:pt x="37" y="304"/>
                    </a:lnTo>
                    <a:lnTo>
                      <a:pt x="40" y="297"/>
                    </a:lnTo>
                    <a:lnTo>
                      <a:pt x="40" y="287"/>
                    </a:lnTo>
                    <a:lnTo>
                      <a:pt x="44" y="277"/>
                    </a:lnTo>
                    <a:lnTo>
                      <a:pt x="47" y="271"/>
                    </a:lnTo>
                    <a:lnTo>
                      <a:pt x="50" y="261"/>
                    </a:lnTo>
                    <a:lnTo>
                      <a:pt x="50" y="251"/>
                    </a:lnTo>
                    <a:lnTo>
                      <a:pt x="54" y="241"/>
                    </a:lnTo>
                    <a:lnTo>
                      <a:pt x="57" y="231"/>
                    </a:lnTo>
                    <a:lnTo>
                      <a:pt x="57" y="221"/>
                    </a:lnTo>
                    <a:lnTo>
                      <a:pt x="60" y="211"/>
                    </a:lnTo>
                    <a:lnTo>
                      <a:pt x="64" y="197"/>
                    </a:lnTo>
                    <a:lnTo>
                      <a:pt x="67" y="187"/>
                    </a:lnTo>
                    <a:lnTo>
                      <a:pt x="67" y="177"/>
                    </a:lnTo>
                    <a:lnTo>
                      <a:pt x="70" y="164"/>
                    </a:lnTo>
                    <a:lnTo>
                      <a:pt x="74" y="154"/>
                    </a:lnTo>
                    <a:lnTo>
                      <a:pt x="77" y="140"/>
                    </a:lnTo>
                    <a:lnTo>
                      <a:pt x="77" y="130"/>
                    </a:lnTo>
                    <a:lnTo>
                      <a:pt x="80" y="120"/>
                    </a:lnTo>
                    <a:lnTo>
                      <a:pt x="84" y="107"/>
                    </a:lnTo>
                    <a:lnTo>
                      <a:pt x="84" y="97"/>
                    </a:lnTo>
                    <a:lnTo>
                      <a:pt x="87" y="87"/>
                    </a:lnTo>
                    <a:lnTo>
                      <a:pt x="90" y="77"/>
                    </a:lnTo>
                    <a:lnTo>
                      <a:pt x="94" y="67"/>
                    </a:lnTo>
                    <a:lnTo>
                      <a:pt x="94" y="57"/>
                    </a:lnTo>
                    <a:lnTo>
                      <a:pt x="97" y="50"/>
                    </a:lnTo>
                    <a:lnTo>
                      <a:pt x="101" y="40"/>
                    </a:lnTo>
                    <a:lnTo>
                      <a:pt x="101" y="33"/>
                    </a:lnTo>
                    <a:lnTo>
                      <a:pt x="104" y="27"/>
                    </a:lnTo>
                    <a:lnTo>
                      <a:pt x="107" y="20"/>
                    </a:lnTo>
                    <a:lnTo>
                      <a:pt x="111" y="17"/>
                    </a:lnTo>
                    <a:lnTo>
                      <a:pt x="111" y="10"/>
                    </a:lnTo>
                    <a:lnTo>
                      <a:pt x="114" y="7"/>
                    </a:lnTo>
                    <a:lnTo>
                      <a:pt x="117" y="3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7" y="3"/>
                    </a:lnTo>
                    <a:lnTo>
                      <a:pt x="131" y="7"/>
                    </a:lnTo>
                    <a:lnTo>
                      <a:pt x="134" y="10"/>
                    </a:lnTo>
                    <a:lnTo>
                      <a:pt x="137" y="13"/>
                    </a:lnTo>
                    <a:lnTo>
                      <a:pt x="137" y="20"/>
                    </a:lnTo>
                    <a:lnTo>
                      <a:pt x="141" y="23"/>
                    </a:lnTo>
                    <a:lnTo>
                      <a:pt x="144" y="33"/>
                    </a:lnTo>
                    <a:lnTo>
                      <a:pt x="144" y="40"/>
                    </a:lnTo>
                    <a:lnTo>
                      <a:pt x="147" y="47"/>
                    </a:lnTo>
                    <a:lnTo>
                      <a:pt x="151" y="57"/>
                    </a:lnTo>
                    <a:lnTo>
                      <a:pt x="154" y="67"/>
                    </a:lnTo>
                    <a:lnTo>
                      <a:pt x="154" y="77"/>
                    </a:lnTo>
                    <a:lnTo>
                      <a:pt x="157" y="90"/>
                    </a:lnTo>
                    <a:lnTo>
                      <a:pt x="161" y="100"/>
                    </a:lnTo>
                    <a:lnTo>
                      <a:pt x="164" y="114"/>
                    </a:lnTo>
                    <a:lnTo>
                      <a:pt x="164" y="124"/>
                    </a:lnTo>
                    <a:lnTo>
                      <a:pt x="167" y="137"/>
                    </a:lnTo>
                    <a:lnTo>
                      <a:pt x="171" y="150"/>
                    </a:lnTo>
                    <a:lnTo>
                      <a:pt x="171" y="164"/>
                    </a:lnTo>
                    <a:lnTo>
                      <a:pt x="174" y="180"/>
                    </a:lnTo>
                    <a:lnTo>
                      <a:pt x="177" y="194"/>
                    </a:lnTo>
                    <a:lnTo>
                      <a:pt x="181" y="207"/>
                    </a:lnTo>
                    <a:lnTo>
                      <a:pt x="181" y="221"/>
                    </a:lnTo>
                    <a:lnTo>
                      <a:pt x="184" y="237"/>
                    </a:lnTo>
                    <a:lnTo>
                      <a:pt x="187" y="251"/>
                    </a:lnTo>
                    <a:lnTo>
                      <a:pt x="191" y="264"/>
                    </a:lnTo>
                    <a:lnTo>
                      <a:pt x="191" y="281"/>
                    </a:lnTo>
                    <a:lnTo>
                      <a:pt x="194" y="294"/>
                    </a:lnTo>
                    <a:lnTo>
                      <a:pt x="197" y="311"/>
                    </a:lnTo>
                    <a:lnTo>
                      <a:pt x="197" y="324"/>
                    </a:lnTo>
                    <a:lnTo>
                      <a:pt x="201" y="338"/>
                    </a:lnTo>
                    <a:lnTo>
                      <a:pt x="204" y="351"/>
                    </a:lnTo>
                    <a:lnTo>
                      <a:pt x="207" y="364"/>
                    </a:lnTo>
                    <a:lnTo>
                      <a:pt x="207" y="378"/>
                    </a:lnTo>
                    <a:lnTo>
                      <a:pt x="211" y="391"/>
                    </a:lnTo>
                    <a:lnTo>
                      <a:pt x="214" y="404"/>
                    </a:lnTo>
                    <a:lnTo>
                      <a:pt x="214" y="418"/>
                    </a:lnTo>
                    <a:lnTo>
                      <a:pt x="218" y="431"/>
                    </a:lnTo>
                    <a:lnTo>
                      <a:pt x="221" y="441"/>
                    </a:lnTo>
                    <a:lnTo>
                      <a:pt x="224" y="455"/>
                    </a:lnTo>
                    <a:lnTo>
                      <a:pt x="224" y="465"/>
                    </a:lnTo>
                    <a:lnTo>
                      <a:pt x="228" y="475"/>
                    </a:lnTo>
                    <a:lnTo>
                      <a:pt x="231" y="485"/>
                    </a:lnTo>
                    <a:lnTo>
                      <a:pt x="234" y="495"/>
                    </a:lnTo>
                    <a:lnTo>
                      <a:pt x="234" y="505"/>
                    </a:lnTo>
                    <a:lnTo>
                      <a:pt x="238" y="515"/>
                    </a:lnTo>
                    <a:lnTo>
                      <a:pt x="241" y="521"/>
                    </a:lnTo>
                    <a:lnTo>
                      <a:pt x="241" y="531"/>
                    </a:lnTo>
                    <a:lnTo>
                      <a:pt x="244" y="538"/>
                    </a:lnTo>
                    <a:lnTo>
                      <a:pt x="248" y="545"/>
                    </a:lnTo>
                    <a:lnTo>
                      <a:pt x="251" y="552"/>
                    </a:lnTo>
                    <a:lnTo>
                      <a:pt x="251" y="558"/>
                    </a:lnTo>
                    <a:lnTo>
                      <a:pt x="254" y="565"/>
                    </a:lnTo>
                    <a:lnTo>
                      <a:pt x="258" y="572"/>
                    </a:lnTo>
                    <a:lnTo>
                      <a:pt x="258" y="575"/>
                    </a:lnTo>
                    <a:lnTo>
                      <a:pt x="261" y="582"/>
                    </a:lnTo>
                    <a:lnTo>
                      <a:pt x="264" y="585"/>
                    </a:lnTo>
                    <a:lnTo>
                      <a:pt x="271" y="592"/>
                    </a:lnTo>
                    <a:lnTo>
                      <a:pt x="268" y="592"/>
                    </a:lnTo>
                    <a:lnTo>
                      <a:pt x="271" y="592"/>
                    </a:lnTo>
                    <a:lnTo>
                      <a:pt x="274" y="595"/>
                    </a:lnTo>
                    <a:lnTo>
                      <a:pt x="278" y="598"/>
                    </a:lnTo>
                    <a:lnTo>
                      <a:pt x="281" y="598"/>
                    </a:lnTo>
                    <a:lnTo>
                      <a:pt x="284" y="598"/>
                    </a:lnTo>
                    <a:lnTo>
                      <a:pt x="288" y="598"/>
                    </a:lnTo>
                    <a:lnTo>
                      <a:pt x="291" y="595"/>
                    </a:lnTo>
                    <a:lnTo>
                      <a:pt x="294" y="592"/>
                    </a:lnTo>
                    <a:lnTo>
                      <a:pt x="298" y="588"/>
                    </a:lnTo>
                    <a:lnTo>
                      <a:pt x="301" y="588"/>
                    </a:lnTo>
                    <a:lnTo>
                      <a:pt x="304" y="582"/>
                    </a:lnTo>
                    <a:lnTo>
                      <a:pt x="304" y="578"/>
                    </a:lnTo>
                    <a:lnTo>
                      <a:pt x="308" y="575"/>
                    </a:lnTo>
                    <a:lnTo>
                      <a:pt x="311" y="572"/>
                    </a:lnTo>
                    <a:lnTo>
                      <a:pt x="311" y="565"/>
                    </a:lnTo>
                    <a:lnTo>
                      <a:pt x="314" y="562"/>
                    </a:lnTo>
                    <a:lnTo>
                      <a:pt x="318" y="555"/>
                    </a:lnTo>
                    <a:lnTo>
                      <a:pt x="321" y="548"/>
                    </a:lnTo>
                  </a:path>
                </a:pathLst>
              </a:cu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06" name="Freeform 26"/>
              <p:cNvSpPr>
                <a:spLocks/>
              </p:cNvSpPr>
              <p:nvPr/>
            </p:nvSpPr>
            <p:spPr bwMode="auto">
              <a:xfrm>
                <a:off x="1181" y="2766"/>
                <a:ext cx="331" cy="648"/>
              </a:xfrm>
              <a:custGeom>
                <a:avLst/>
                <a:gdLst>
                  <a:gd name="T0" fmla="*/ 3 w 331"/>
                  <a:gd name="T1" fmla="*/ 635 h 648"/>
                  <a:gd name="T2" fmla="*/ 10 w 331"/>
                  <a:gd name="T3" fmla="*/ 615 h 648"/>
                  <a:gd name="T4" fmla="*/ 17 w 331"/>
                  <a:gd name="T5" fmla="*/ 591 h 648"/>
                  <a:gd name="T6" fmla="*/ 27 w 331"/>
                  <a:gd name="T7" fmla="*/ 571 h 648"/>
                  <a:gd name="T8" fmla="*/ 34 w 331"/>
                  <a:gd name="T9" fmla="*/ 545 h 648"/>
                  <a:gd name="T10" fmla="*/ 40 w 331"/>
                  <a:gd name="T11" fmla="*/ 521 h 648"/>
                  <a:gd name="T12" fmla="*/ 47 w 331"/>
                  <a:gd name="T13" fmla="*/ 498 h 648"/>
                  <a:gd name="T14" fmla="*/ 54 w 331"/>
                  <a:gd name="T15" fmla="*/ 471 h 648"/>
                  <a:gd name="T16" fmla="*/ 60 w 331"/>
                  <a:gd name="T17" fmla="*/ 448 h 648"/>
                  <a:gd name="T18" fmla="*/ 70 w 331"/>
                  <a:gd name="T19" fmla="*/ 424 h 648"/>
                  <a:gd name="T20" fmla="*/ 77 w 331"/>
                  <a:gd name="T21" fmla="*/ 397 h 648"/>
                  <a:gd name="T22" fmla="*/ 84 w 331"/>
                  <a:gd name="T23" fmla="*/ 374 h 648"/>
                  <a:gd name="T24" fmla="*/ 90 w 331"/>
                  <a:gd name="T25" fmla="*/ 351 h 648"/>
                  <a:gd name="T26" fmla="*/ 97 w 331"/>
                  <a:gd name="T27" fmla="*/ 327 h 648"/>
                  <a:gd name="T28" fmla="*/ 104 w 331"/>
                  <a:gd name="T29" fmla="*/ 304 h 648"/>
                  <a:gd name="T30" fmla="*/ 114 w 331"/>
                  <a:gd name="T31" fmla="*/ 284 h 648"/>
                  <a:gd name="T32" fmla="*/ 120 w 331"/>
                  <a:gd name="T33" fmla="*/ 264 h 648"/>
                  <a:gd name="T34" fmla="*/ 127 w 331"/>
                  <a:gd name="T35" fmla="*/ 244 h 648"/>
                  <a:gd name="T36" fmla="*/ 134 w 331"/>
                  <a:gd name="T37" fmla="*/ 227 h 648"/>
                  <a:gd name="T38" fmla="*/ 141 w 331"/>
                  <a:gd name="T39" fmla="*/ 207 h 648"/>
                  <a:gd name="T40" fmla="*/ 147 w 331"/>
                  <a:gd name="T41" fmla="*/ 190 h 648"/>
                  <a:gd name="T42" fmla="*/ 157 w 331"/>
                  <a:gd name="T43" fmla="*/ 173 h 648"/>
                  <a:gd name="T44" fmla="*/ 164 w 331"/>
                  <a:gd name="T45" fmla="*/ 157 h 648"/>
                  <a:gd name="T46" fmla="*/ 171 w 331"/>
                  <a:gd name="T47" fmla="*/ 140 h 648"/>
                  <a:gd name="T48" fmla="*/ 177 w 331"/>
                  <a:gd name="T49" fmla="*/ 123 h 648"/>
                  <a:gd name="T50" fmla="*/ 184 w 331"/>
                  <a:gd name="T51" fmla="*/ 103 h 648"/>
                  <a:gd name="T52" fmla="*/ 191 w 331"/>
                  <a:gd name="T53" fmla="*/ 87 h 648"/>
                  <a:gd name="T54" fmla="*/ 201 w 331"/>
                  <a:gd name="T55" fmla="*/ 70 h 648"/>
                  <a:gd name="T56" fmla="*/ 207 w 331"/>
                  <a:gd name="T57" fmla="*/ 56 h 648"/>
                  <a:gd name="T58" fmla="*/ 214 w 331"/>
                  <a:gd name="T59" fmla="*/ 43 h 648"/>
                  <a:gd name="T60" fmla="*/ 221 w 331"/>
                  <a:gd name="T61" fmla="*/ 30 h 648"/>
                  <a:gd name="T62" fmla="*/ 227 w 331"/>
                  <a:gd name="T63" fmla="*/ 20 h 648"/>
                  <a:gd name="T64" fmla="*/ 237 w 331"/>
                  <a:gd name="T65" fmla="*/ 10 h 648"/>
                  <a:gd name="T66" fmla="*/ 248 w 331"/>
                  <a:gd name="T67" fmla="*/ 3 h 648"/>
                  <a:gd name="T68" fmla="*/ 258 w 331"/>
                  <a:gd name="T69" fmla="*/ 3 h 648"/>
                  <a:gd name="T70" fmla="*/ 268 w 331"/>
                  <a:gd name="T71" fmla="*/ 0 h 648"/>
                  <a:gd name="T72" fmla="*/ 278 w 331"/>
                  <a:gd name="T73" fmla="*/ 3 h 648"/>
                  <a:gd name="T74" fmla="*/ 288 w 331"/>
                  <a:gd name="T75" fmla="*/ 6 h 648"/>
                  <a:gd name="T76" fmla="*/ 298 w 331"/>
                  <a:gd name="T77" fmla="*/ 10 h 648"/>
                  <a:gd name="T78" fmla="*/ 308 w 331"/>
                  <a:gd name="T79" fmla="*/ 13 h 648"/>
                  <a:gd name="T80" fmla="*/ 318 w 331"/>
                  <a:gd name="T81" fmla="*/ 20 h 648"/>
                  <a:gd name="T82" fmla="*/ 324 w 331"/>
                  <a:gd name="T83" fmla="*/ 26 h 6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1"/>
                  <a:gd name="T127" fmla="*/ 0 h 648"/>
                  <a:gd name="T128" fmla="*/ 331 w 331"/>
                  <a:gd name="T129" fmla="*/ 648 h 6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1" h="648">
                    <a:moveTo>
                      <a:pt x="0" y="648"/>
                    </a:moveTo>
                    <a:lnTo>
                      <a:pt x="0" y="641"/>
                    </a:lnTo>
                    <a:lnTo>
                      <a:pt x="3" y="635"/>
                    </a:lnTo>
                    <a:lnTo>
                      <a:pt x="7" y="628"/>
                    </a:lnTo>
                    <a:lnTo>
                      <a:pt x="7" y="621"/>
                    </a:lnTo>
                    <a:lnTo>
                      <a:pt x="10" y="615"/>
                    </a:lnTo>
                    <a:lnTo>
                      <a:pt x="14" y="608"/>
                    </a:lnTo>
                    <a:lnTo>
                      <a:pt x="17" y="601"/>
                    </a:lnTo>
                    <a:lnTo>
                      <a:pt x="17" y="591"/>
                    </a:lnTo>
                    <a:lnTo>
                      <a:pt x="20" y="585"/>
                    </a:lnTo>
                    <a:lnTo>
                      <a:pt x="24" y="578"/>
                    </a:lnTo>
                    <a:lnTo>
                      <a:pt x="27" y="571"/>
                    </a:lnTo>
                    <a:lnTo>
                      <a:pt x="27" y="561"/>
                    </a:lnTo>
                    <a:lnTo>
                      <a:pt x="30" y="555"/>
                    </a:lnTo>
                    <a:lnTo>
                      <a:pt x="34" y="545"/>
                    </a:lnTo>
                    <a:lnTo>
                      <a:pt x="34" y="538"/>
                    </a:lnTo>
                    <a:lnTo>
                      <a:pt x="37" y="531"/>
                    </a:lnTo>
                    <a:lnTo>
                      <a:pt x="40" y="521"/>
                    </a:lnTo>
                    <a:lnTo>
                      <a:pt x="44" y="514"/>
                    </a:lnTo>
                    <a:lnTo>
                      <a:pt x="44" y="504"/>
                    </a:lnTo>
                    <a:lnTo>
                      <a:pt x="47" y="498"/>
                    </a:lnTo>
                    <a:lnTo>
                      <a:pt x="50" y="488"/>
                    </a:lnTo>
                    <a:lnTo>
                      <a:pt x="50" y="481"/>
                    </a:lnTo>
                    <a:lnTo>
                      <a:pt x="54" y="471"/>
                    </a:lnTo>
                    <a:lnTo>
                      <a:pt x="57" y="464"/>
                    </a:lnTo>
                    <a:lnTo>
                      <a:pt x="60" y="454"/>
                    </a:lnTo>
                    <a:lnTo>
                      <a:pt x="60" y="448"/>
                    </a:lnTo>
                    <a:lnTo>
                      <a:pt x="64" y="438"/>
                    </a:lnTo>
                    <a:lnTo>
                      <a:pt x="67" y="431"/>
                    </a:lnTo>
                    <a:lnTo>
                      <a:pt x="70" y="424"/>
                    </a:lnTo>
                    <a:lnTo>
                      <a:pt x="70" y="414"/>
                    </a:lnTo>
                    <a:lnTo>
                      <a:pt x="74" y="407"/>
                    </a:lnTo>
                    <a:lnTo>
                      <a:pt x="77" y="397"/>
                    </a:lnTo>
                    <a:lnTo>
                      <a:pt x="77" y="391"/>
                    </a:lnTo>
                    <a:lnTo>
                      <a:pt x="80" y="381"/>
                    </a:lnTo>
                    <a:lnTo>
                      <a:pt x="84" y="374"/>
                    </a:lnTo>
                    <a:lnTo>
                      <a:pt x="87" y="367"/>
                    </a:lnTo>
                    <a:lnTo>
                      <a:pt x="87" y="357"/>
                    </a:lnTo>
                    <a:lnTo>
                      <a:pt x="90" y="351"/>
                    </a:lnTo>
                    <a:lnTo>
                      <a:pt x="94" y="341"/>
                    </a:lnTo>
                    <a:lnTo>
                      <a:pt x="94" y="334"/>
                    </a:lnTo>
                    <a:lnTo>
                      <a:pt x="97" y="327"/>
                    </a:lnTo>
                    <a:lnTo>
                      <a:pt x="100" y="321"/>
                    </a:lnTo>
                    <a:lnTo>
                      <a:pt x="104" y="311"/>
                    </a:lnTo>
                    <a:lnTo>
                      <a:pt x="104" y="304"/>
                    </a:lnTo>
                    <a:lnTo>
                      <a:pt x="107" y="297"/>
                    </a:lnTo>
                    <a:lnTo>
                      <a:pt x="110" y="290"/>
                    </a:lnTo>
                    <a:lnTo>
                      <a:pt x="114" y="284"/>
                    </a:lnTo>
                    <a:lnTo>
                      <a:pt x="114" y="277"/>
                    </a:lnTo>
                    <a:lnTo>
                      <a:pt x="117" y="270"/>
                    </a:lnTo>
                    <a:lnTo>
                      <a:pt x="120" y="264"/>
                    </a:lnTo>
                    <a:lnTo>
                      <a:pt x="120" y="257"/>
                    </a:lnTo>
                    <a:lnTo>
                      <a:pt x="124" y="250"/>
                    </a:lnTo>
                    <a:lnTo>
                      <a:pt x="127" y="244"/>
                    </a:lnTo>
                    <a:lnTo>
                      <a:pt x="131" y="237"/>
                    </a:lnTo>
                    <a:lnTo>
                      <a:pt x="131" y="230"/>
                    </a:lnTo>
                    <a:lnTo>
                      <a:pt x="134" y="227"/>
                    </a:lnTo>
                    <a:lnTo>
                      <a:pt x="137" y="220"/>
                    </a:lnTo>
                    <a:lnTo>
                      <a:pt x="141" y="214"/>
                    </a:lnTo>
                    <a:lnTo>
                      <a:pt x="141" y="207"/>
                    </a:lnTo>
                    <a:lnTo>
                      <a:pt x="144" y="204"/>
                    </a:lnTo>
                    <a:lnTo>
                      <a:pt x="147" y="197"/>
                    </a:lnTo>
                    <a:lnTo>
                      <a:pt x="147" y="190"/>
                    </a:lnTo>
                    <a:lnTo>
                      <a:pt x="151" y="184"/>
                    </a:lnTo>
                    <a:lnTo>
                      <a:pt x="154" y="180"/>
                    </a:lnTo>
                    <a:lnTo>
                      <a:pt x="157" y="173"/>
                    </a:lnTo>
                    <a:lnTo>
                      <a:pt x="157" y="167"/>
                    </a:lnTo>
                    <a:lnTo>
                      <a:pt x="161" y="163"/>
                    </a:lnTo>
                    <a:lnTo>
                      <a:pt x="164" y="157"/>
                    </a:lnTo>
                    <a:lnTo>
                      <a:pt x="164" y="150"/>
                    </a:lnTo>
                    <a:lnTo>
                      <a:pt x="167" y="143"/>
                    </a:lnTo>
                    <a:lnTo>
                      <a:pt x="171" y="140"/>
                    </a:lnTo>
                    <a:lnTo>
                      <a:pt x="174" y="133"/>
                    </a:lnTo>
                    <a:lnTo>
                      <a:pt x="174" y="127"/>
                    </a:lnTo>
                    <a:lnTo>
                      <a:pt x="177" y="123"/>
                    </a:lnTo>
                    <a:lnTo>
                      <a:pt x="181" y="117"/>
                    </a:lnTo>
                    <a:lnTo>
                      <a:pt x="184" y="110"/>
                    </a:lnTo>
                    <a:lnTo>
                      <a:pt x="184" y="103"/>
                    </a:lnTo>
                    <a:lnTo>
                      <a:pt x="187" y="100"/>
                    </a:lnTo>
                    <a:lnTo>
                      <a:pt x="191" y="93"/>
                    </a:lnTo>
                    <a:lnTo>
                      <a:pt x="191" y="87"/>
                    </a:lnTo>
                    <a:lnTo>
                      <a:pt x="194" y="83"/>
                    </a:lnTo>
                    <a:lnTo>
                      <a:pt x="197" y="77"/>
                    </a:lnTo>
                    <a:lnTo>
                      <a:pt x="201" y="70"/>
                    </a:lnTo>
                    <a:lnTo>
                      <a:pt x="201" y="67"/>
                    </a:lnTo>
                    <a:lnTo>
                      <a:pt x="204" y="60"/>
                    </a:lnTo>
                    <a:lnTo>
                      <a:pt x="207" y="56"/>
                    </a:lnTo>
                    <a:lnTo>
                      <a:pt x="207" y="50"/>
                    </a:lnTo>
                    <a:lnTo>
                      <a:pt x="211" y="46"/>
                    </a:lnTo>
                    <a:lnTo>
                      <a:pt x="214" y="43"/>
                    </a:lnTo>
                    <a:lnTo>
                      <a:pt x="217" y="36"/>
                    </a:lnTo>
                    <a:lnTo>
                      <a:pt x="217" y="33"/>
                    </a:lnTo>
                    <a:lnTo>
                      <a:pt x="221" y="30"/>
                    </a:lnTo>
                    <a:lnTo>
                      <a:pt x="224" y="26"/>
                    </a:lnTo>
                    <a:lnTo>
                      <a:pt x="227" y="23"/>
                    </a:lnTo>
                    <a:lnTo>
                      <a:pt x="227" y="20"/>
                    </a:lnTo>
                    <a:lnTo>
                      <a:pt x="231" y="16"/>
                    </a:lnTo>
                    <a:lnTo>
                      <a:pt x="234" y="13"/>
                    </a:lnTo>
                    <a:lnTo>
                      <a:pt x="237" y="10"/>
                    </a:lnTo>
                    <a:lnTo>
                      <a:pt x="241" y="10"/>
                    </a:lnTo>
                    <a:lnTo>
                      <a:pt x="244" y="6"/>
                    </a:lnTo>
                    <a:lnTo>
                      <a:pt x="248" y="3"/>
                    </a:lnTo>
                    <a:lnTo>
                      <a:pt x="251" y="3"/>
                    </a:lnTo>
                    <a:lnTo>
                      <a:pt x="254" y="3"/>
                    </a:lnTo>
                    <a:lnTo>
                      <a:pt x="258" y="3"/>
                    </a:lnTo>
                    <a:lnTo>
                      <a:pt x="261" y="0"/>
                    </a:lnTo>
                    <a:lnTo>
                      <a:pt x="264" y="0"/>
                    </a:lnTo>
                    <a:lnTo>
                      <a:pt x="268" y="0"/>
                    </a:lnTo>
                    <a:lnTo>
                      <a:pt x="271" y="0"/>
                    </a:lnTo>
                    <a:lnTo>
                      <a:pt x="274" y="0"/>
                    </a:lnTo>
                    <a:lnTo>
                      <a:pt x="278" y="3"/>
                    </a:lnTo>
                    <a:lnTo>
                      <a:pt x="281" y="3"/>
                    </a:lnTo>
                    <a:lnTo>
                      <a:pt x="284" y="3"/>
                    </a:lnTo>
                    <a:lnTo>
                      <a:pt x="288" y="6"/>
                    </a:lnTo>
                    <a:lnTo>
                      <a:pt x="291" y="6"/>
                    </a:lnTo>
                    <a:lnTo>
                      <a:pt x="294" y="6"/>
                    </a:lnTo>
                    <a:lnTo>
                      <a:pt x="298" y="10"/>
                    </a:lnTo>
                    <a:lnTo>
                      <a:pt x="301" y="10"/>
                    </a:lnTo>
                    <a:lnTo>
                      <a:pt x="304" y="13"/>
                    </a:lnTo>
                    <a:lnTo>
                      <a:pt x="308" y="13"/>
                    </a:lnTo>
                    <a:lnTo>
                      <a:pt x="311" y="16"/>
                    </a:lnTo>
                    <a:lnTo>
                      <a:pt x="314" y="20"/>
                    </a:lnTo>
                    <a:lnTo>
                      <a:pt x="318" y="20"/>
                    </a:lnTo>
                    <a:lnTo>
                      <a:pt x="324" y="26"/>
                    </a:lnTo>
                    <a:lnTo>
                      <a:pt x="321" y="26"/>
                    </a:lnTo>
                    <a:lnTo>
                      <a:pt x="324" y="26"/>
                    </a:lnTo>
                    <a:lnTo>
                      <a:pt x="328" y="30"/>
                    </a:lnTo>
                    <a:lnTo>
                      <a:pt x="331" y="33"/>
                    </a:lnTo>
                  </a:path>
                </a:pathLst>
              </a:cu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07" name="Freeform 27"/>
              <p:cNvSpPr>
                <a:spLocks/>
              </p:cNvSpPr>
              <p:nvPr/>
            </p:nvSpPr>
            <p:spPr bwMode="auto">
              <a:xfrm>
                <a:off x="1512" y="2799"/>
                <a:ext cx="378" cy="237"/>
              </a:xfrm>
              <a:custGeom>
                <a:avLst/>
                <a:gdLst>
                  <a:gd name="T0" fmla="*/ 3 w 378"/>
                  <a:gd name="T1" fmla="*/ 3 h 237"/>
                  <a:gd name="T2" fmla="*/ 13 w 378"/>
                  <a:gd name="T3" fmla="*/ 13 h 237"/>
                  <a:gd name="T4" fmla="*/ 13 w 378"/>
                  <a:gd name="T5" fmla="*/ 13 h 237"/>
                  <a:gd name="T6" fmla="*/ 17 w 378"/>
                  <a:gd name="T7" fmla="*/ 20 h 237"/>
                  <a:gd name="T8" fmla="*/ 23 w 378"/>
                  <a:gd name="T9" fmla="*/ 27 h 237"/>
                  <a:gd name="T10" fmla="*/ 30 w 378"/>
                  <a:gd name="T11" fmla="*/ 34 h 237"/>
                  <a:gd name="T12" fmla="*/ 37 w 378"/>
                  <a:gd name="T13" fmla="*/ 40 h 237"/>
                  <a:gd name="T14" fmla="*/ 44 w 378"/>
                  <a:gd name="T15" fmla="*/ 47 h 237"/>
                  <a:gd name="T16" fmla="*/ 50 w 378"/>
                  <a:gd name="T17" fmla="*/ 54 h 237"/>
                  <a:gd name="T18" fmla="*/ 57 w 378"/>
                  <a:gd name="T19" fmla="*/ 57 h 237"/>
                  <a:gd name="T20" fmla="*/ 60 w 378"/>
                  <a:gd name="T21" fmla="*/ 64 h 237"/>
                  <a:gd name="T22" fmla="*/ 67 w 378"/>
                  <a:gd name="T23" fmla="*/ 67 h 237"/>
                  <a:gd name="T24" fmla="*/ 74 w 378"/>
                  <a:gd name="T25" fmla="*/ 70 h 237"/>
                  <a:gd name="T26" fmla="*/ 80 w 378"/>
                  <a:gd name="T27" fmla="*/ 74 h 237"/>
                  <a:gd name="T28" fmla="*/ 87 w 378"/>
                  <a:gd name="T29" fmla="*/ 77 h 237"/>
                  <a:gd name="T30" fmla="*/ 94 w 378"/>
                  <a:gd name="T31" fmla="*/ 77 h 237"/>
                  <a:gd name="T32" fmla="*/ 100 w 378"/>
                  <a:gd name="T33" fmla="*/ 80 h 237"/>
                  <a:gd name="T34" fmla="*/ 107 w 378"/>
                  <a:gd name="T35" fmla="*/ 80 h 237"/>
                  <a:gd name="T36" fmla="*/ 114 w 378"/>
                  <a:gd name="T37" fmla="*/ 80 h 237"/>
                  <a:gd name="T38" fmla="*/ 120 w 378"/>
                  <a:gd name="T39" fmla="*/ 77 h 237"/>
                  <a:gd name="T40" fmla="*/ 127 w 378"/>
                  <a:gd name="T41" fmla="*/ 77 h 237"/>
                  <a:gd name="T42" fmla="*/ 134 w 378"/>
                  <a:gd name="T43" fmla="*/ 77 h 237"/>
                  <a:gd name="T44" fmla="*/ 140 w 378"/>
                  <a:gd name="T45" fmla="*/ 77 h 237"/>
                  <a:gd name="T46" fmla="*/ 147 w 378"/>
                  <a:gd name="T47" fmla="*/ 77 h 237"/>
                  <a:gd name="T48" fmla="*/ 154 w 378"/>
                  <a:gd name="T49" fmla="*/ 80 h 237"/>
                  <a:gd name="T50" fmla="*/ 161 w 378"/>
                  <a:gd name="T51" fmla="*/ 84 h 237"/>
                  <a:gd name="T52" fmla="*/ 167 w 378"/>
                  <a:gd name="T53" fmla="*/ 90 h 237"/>
                  <a:gd name="T54" fmla="*/ 177 w 378"/>
                  <a:gd name="T55" fmla="*/ 100 h 237"/>
                  <a:gd name="T56" fmla="*/ 177 w 378"/>
                  <a:gd name="T57" fmla="*/ 100 h 237"/>
                  <a:gd name="T58" fmla="*/ 184 w 378"/>
                  <a:gd name="T59" fmla="*/ 107 h 237"/>
                  <a:gd name="T60" fmla="*/ 187 w 378"/>
                  <a:gd name="T61" fmla="*/ 114 h 237"/>
                  <a:gd name="T62" fmla="*/ 194 w 378"/>
                  <a:gd name="T63" fmla="*/ 120 h 237"/>
                  <a:gd name="T64" fmla="*/ 201 w 378"/>
                  <a:gd name="T65" fmla="*/ 127 h 237"/>
                  <a:gd name="T66" fmla="*/ 207 w 378"/>
                  <a:gd name="T67" fmla="*/ 130 h 237"/>
                  <a:gd name="T68" fmla="*/ 214 w 378"/>
                  <a:gd name="T69" fmla="*/ 137 h 237"/>
                  <a:gd name="T70" fmla="*/ 221 w 378"/>
                  <a:gd name="T71" fmla="*/ 140 h 237"/>
                  <a:gd name="T72" fmla="*/ 227 w 378"/>
                  <a:gd name="T73" fmla="*/ 144 h 237"/>
                  <a:gd name="T74" fmla="*/ 234 w 378"/>
                  <a:gd name="T75" fmla="*/ 144 h 237"/>
                  <a:gd name="T76" fmla="*/ 241 w 378"/>
                  <a:gd name="T77" fmla="*/ 147 h 237"/>
                  <a:gd name="T78" fmla="*/ 247 w 378"/>
                  <a:gd name="T79" fmla="*/ 151 h 237"/>
                  <a:gd name="T80" fmla="*/ 254 w 378"/>
                  <a:gd name="T81" fmla="*/ 154 h 237"/>
                  <a:gd name="T82" fmla="*/ 261 w 378"/>
                  <a:gd name="T83" fmla="*/ 157 h 237"/>
                  <a:gd name="T84" fmla="*/ 268 w 378"/>
                  <a:gd name="T85" fmla="*/ 164 h 237"/>
                  <a:gd name="T86" fmla="*/ 274 w 378"/>
                  <a:gd name="T87" fmla="*/ 171 h 237"/>
                  <a:gd name="T88" fmla="*/ 281 w 378"/>
                  <a:gd name="T89" fmla="*/ 177 h 237"/>
                  <a:gd name="T90" fmla="*/ 288 w 378"/>
                  <a:gd name="T91" fmla="*/ 184 h 237"/>
                  <a:gd name="T92" fmla="*/ 294 w 378"/>
                  <a:gd name="T93" fmla="*/ 191 h 237"/>
                  <a:gd name="T94" fmla="*/ 298 w 378"/>
                  <a:gd name="T95" fmla="*/ 197 h 237"/>
                  <a:gd name="T96" fmla="*/ 304 w 378"/>
                  <a:gd name="T97" fmla="*/ 201 h 237"/>
                  <a:gd name="T98" fmla="*/ 311 w 378"/>
                  <a:gd name="T99" fmla="*/ 207 h 237"/>
                  <a:gd name="T100" fmla="*/ 318 w 378"/>
                  <a:gd name="T101" fmla="*/ 214 h 237"/>
                  <a:gd name="T102" fmla="*/ 324 w 378"/>
                  <a:gd name="T103" fmla="*/ 217 h 237"/>
                  <a:gd name="T104" fmla="*/ 331 w 378"/>
                  <a:gd name="T105" fmla="*/ 221 h 237"/>
                  <a:gd name="T106" fmla="*/ 338 w 378"/>
                  <a:gd name="T107" fmla="*/ 224 h 237"/>
                  <a:gd name="T108" fmla="*/ 344 w 378"/>
                  <a:gd name="T109" fmla="*/ 227 h 237"/>
                  <a:gd name="T110" fmla="*/ 351 w 378"/>
                  <a:gd name="T111" fmla="*/ 231 h 237"/>
                  <a:gd name="T112" fmla="*/ 358 w 378"/>
                  <a:gd name="T113" fmla="*/ 231 h 237"/>
                  <a:gd name="T114" fmla="*/ 364 w 378"/>
                  <a:gd name="T115" fmla="*/ 234 h 237"/>
                  <a:gd name="T116" fmla="*/ 371 w 378"/>
                  <a:gd name="T117" fmla="*/ 237 h 237"/>
                  <a:gd name="T118" fmla="*/ 378 w 378"/>
                  <a:gd name="T119" fmla="*/ 237 h 2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78"/>
                  <a:gd name="T181" fmla="*/ 0 h 237"/>
                  <a:gd name="T182" fmla="*/ 378 w 378"/>
                  <a:gd name="T183" fmla="*/ 237 h 23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78" h="237">
                    <a:moveTo>
                      <a:pt x="0" y="0"/>
                    </a:moveTo>
                    <a:lnTo>
                      <a:pt x="3" y="3"/>
                    </a:lnTo>
                    <a:lnTo>
                      <a:pt x="7" y="7"/>
                    </a:lnTo>
                    <a:lnTo>
                      <a:pt x="13" y="13"/>
                    </a:lnTo>
                    <a:lnTo>
                      <a:pt x="10" y="13"/>
                    </a:lnTo>
                    <a:lnTo>
                      <a:pt x="13" y="13"/>
                    </a:lnTo>
                    <a:lnTo>
                      <a:pt x="17" y="17"/>
                    </a:lnTo>
                    <a:lnTo>
                      <a:pt x="17" y="20"/>
                    </a:lnTo>
                    <a:lnTo>
                      <a:pt x="20" y="23"/>
                    </a:lnTo>
                    <a:lnTo>
                      <a:pt x="23" y="27"/>
                    </a:lnTo>
                    <a:lnTo>
                      <a:pt x="27" y="30"/>
                    </a:lnTo>
                    <a:lnTo>
                      <a:pt x="30" y="34"/>
                    </a:lnTo>
                    <a:lnTo>
                      <a:pt x="34" y="37"/>
                    </a:lnTo>
                    <a:lnTo>
                      <a:pt x="37" y="40"/>
                    </a:lnTo>
                    <a:lnTo>
                      <a:pt x="40" y="44"/>
                    </a:lnTo>
                    <a:lnTo>
                      <a:pt x="44" y="47"/>
                    </a:lnTo>
                    <a:lnTo>
                      <a:pt x="47" y="50"/>
                    </a:lnTo>
                    <a:lnTo>
                      <a:pt x="50" y="54"/>
                    </a:lnTo>
                    <a:lnTo>
                      <a:pt x="54" y="57"/>
                    </a:lnTo>
                    <a:lnTo>
                      <a:pt x="57" y="57"/>
                    </a:lnTo>
                    <a:lnTo>
                      <a:pt x="64" y="64"/>
                    </a:lnTo>
                    <a:lnTo>
                      <a:pt x="60" y="64"/>
                    </a:lnTo>
                    <a:lnTo>
                      <a:pt x="64" y="64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4" y="70"/>
                    </a:lnTo>
                    <a:lnTo>
                      <a:pt x="77" y="70"/>
                    </a:lnTo>
                    <a:lnTo>
                      <a:pt x="80" y="74"/>
                    </a:lnTo>
                    <a:lnTo>
                      <a:pt x="84" y="74"/>
                    </a:lnTo>
                    <a:lnTo>
                      <a:pt x="87" y="77"/>
                    </a:lnTo>
                    <a:lnTo>
                      <a:pt x="90" y="77"/>
                    </a:lnTo>
                    <a:lnTo>
                      <a:pt x="94" y="77"/>
                    </a:lnTo>
                    <a:lnTo>
                      <a:pt x="97" y="80"/>
                    </a:lnTo>
                    <a:lnTo>
                      <a:pt x="100" y="80"/>
                    </a:lnTo>
                    <a:lnTo>
                      <a:pt x="104" y="80"/>
                    </a:lnTo>
                    <a:lnTo>
                      <a:pt x="107" y="80"/>
                    </a:lnTo>
                    <a:lnTo>
                      <a:pt x="110" y="80"/>
                    </a:lnTo>
                    <a:lnTo>
                      <a:pt x="114" y="80"/>
                    </a:lnTo>
                    <a:lnTo>
                      <a:pt x="117" y="77"/>
                    </a:lnTo>
                    <a:lnTo>
                      <a:pt x="120" y="77"/>
                    </a:lnTo>
                    <a:lnTo>
                      <a:pt x="124" y="77"/>
                    </a:lnTo>
                    <a:lnTo>
                      <a:pt x="127" y="77"/>
                    </a:lnTo>
                    <a:lnTo>
                      <a:pt x="130" y="77"/>
                    </a:lnTo>
                    <a:lnTo>
                      <a:pt x="134" y="77"/>
                    </a:lnTo>
                    <a:lnTo>
                      <a:pt x="137" y="77"/>
                    </a:lnTo>
                    <a:lnTo>
                      <a:pt x="140" y="77"/>
                    </a:lnTo>
                    <a:lnTo>
                      <a:pt x="144" y="77"/>
                    </a:lnTo>
                    <a:lnTo>
                      <a:pt x="147" y="77"/>
                    </a:lnTo>
                    <a:lnTo>
                      <a:pt x="151" y="80"/>
                    </a:lnTo>
                    <a:lnTo>
                      <a:pt x="154" y="80"/>
                    </a:lnTo>
                    <a:lnTo>
                      <a:pt x="157" y="84"/>
                    </a:lnTo>
                    <a:lnTo>
                      <a:pt x="161" y="84"/>
                    </a:lnTo>
                    <a:lnTo>
                      <a:pt x="164" y="87"/>
                    </a:lnTo>
                    <a:lnTo>
                      <a:pt x="167" y="90"/>
                    </a:lnTo>
                    <a:lnTo>
                      <a:pt x="171" y="94"/>
                    </a:lnTo>
                    <a:lnTo>
                      <a:pt x="177" y="100"/>
                    </a:lnTo>
                    <a:lnTo>
                      <a:pt x="174" y="100"/>
                    </a:lnTo>
                    <a:lnTo>
                      <a:pt x="177" y="100"/>
                    </a:lnTo>
                    <a:lnTo>
                      <a:pt x="181" y="104"/>
                    </a:lnTo>
                    <a:lnTo>
                      <a:pt x="184" y="107"/>
                    </a:lnTo>
                    <a:lnTo>
                      <a:pt x="184" y="110"/>
                    </a:lnTo>
                    <a:lnTo>
                      <a:pt x="187" y="114"/>
                    </a:lnTo>
                    <a:lnTo>
                      <a:pt x="191" y="117"/>
                    </a:lnTo>
                    <a:lnTo>
                      <a:pt x="194" y="120"/>
                    </a:lnTo>
                    <a:lnTo>
                      <a:pt x="197" y="124"/>
                    </a:lnTo>
                    <a:lnTo>
                      <a:pt x="201" y="127"/>
                    </a:lnTo>
                    <a:lnTo>
                      <a:pt x="204" y="130"/>
                    </a:lnTo>
                    <a:lnTo>
                      <a:pt x="207" y="130"/>
                    </a:lnTo>
                    <a:lnTo>
                      <a:pt x="211" y="134"/>
                    </a:lnTo>
                    <a:lnTo>
                      <a:pt x="214" y="137"/>
                    </a:lnTo>
                    <a:lnTo>
                      <a:pt x="217" y="140"/>
                    </a:lnTo>
                    <a:lnTo>
                      <a:pt x="221" y="140"/>
                    </a:lnTo>
                    <a:lnTo>
                      <a:pt x="224" y="140"/>
                    </a:lnTo>
                    <a:lnTo>
                      <a:pt x="227" y="144"/>
                    </a:lnTo>
                    <a:lnTo>
                      <a:pt x="231" y="144"/>
                    </a:lnTo>
                    <a:lnTo>
                      <a:pt x="234" y="144"/>
                    </a:lnTo>
                    <a:lnTo>
                      <a:pt x="237" y="147"/>
                    </a:lnTo>
                    <a:lnTo>
                      <a:pt x="241" y="147"/>
                    </a:lnTo>
                    <a:lnTo>
                      <a:pt x="244" y="151"/>
                    </a:lnTo>
                    <a:lnTo>
                      <a:pt x="247" y="151"/>
                    </a:lnTo>
                    <a:lnTo>
                      <a:pt x="251" y="151"/>
                    </a:lnTo>
                    <a:lnTo>
                      <a:pt x="254" y="154"/>
                    </a:lnTo>
                    <a:lnTo>
                      <a:pt x="257" y="157"/>
                    </a:lnTo>
                    <a:lnTo>
                      <a:pt x="261" y="157"/>
                    </a:lnTo>
                    <a:lnTo>
                      <a:pt x="264" y="161"/>
                    </a:lnTo>
                    <a:lnTo>
                      <a:pt x="268" y="164"/>
                    </a:lnTo>
                    <a:lnTo>
                      <a:pt x="271" y="167"/>
                    </a:lnTo>
                    <a:lnTo>
                      <a:pt x="274" y="171"/>
                    </a:lnTo>
                    <a:lnTo>
                      <a:pt x="278" y="174"/>
                    </a:lnTo>
                    <a:lnTo>
                      <a:pt x="281" y="177"/>
                    </a:lnTo>
                    <a:lnTo>
                      <a:pt x="284" y="181"/>
                    </a:lnTo>
                    <a:lnTo>
                      <a:pt x="288" y="184"/>
                    </a:lnTo>
                    <a:lnTo>
                      <a:pt x="291" y="187"/>
                    </a:lnTo>
                    <a:lnTo>
                      <a:pt x="294" y="191"/>
                    </a:lnTo>
                    <a:lnTo>
                      <a:pt x="301" y="197"/>
                    </a:lnTo>
                    <a:lnTo>
                      <a:pt x="298" y="197"/>
                    </a:lnTo>
                    <a:lnTo>
                      <a:pt x="301" y="197"/>
                    </a:lnTo>
                    <a:lnTo>
                      <a:pt x="304" y="201"/>
                    </a:lnTo>
                    <a:lnTo>
                      <a:pt x="308" y="204"/>
                    </a:lnTo>
                    <a:lnTo>
                      <a:pt x="311" y="207"/>
                    </a:lnTo>
                    <a:lnTo>
                      <a:pt x="314" y="211"/>
                    </a:lnTo>
                    <a:lnTo>
                      <a:pt x="318" y="214"/>
                    </a:lnTo>
                    <a:lnTo>
                      <a:pt x="321" y="214"/>
                    </a:lnTo>
                    <a:lnTo>
                      <a:pt x="324" y="217"/>
                    </a:lnTo>
                    <a:lnTo>
                      <a:pt x="328" y="221"/>
                    </a:lnTo>
                    <a:lnTo>
                      <a:pt x="331" y="221"/>
                    </a:lnTo>
                    <a:lnTo>
                      <a:pt x="334" y="224"/>
                    </a:lnTo>
                    <a:lnTo>
                      <a:pt x="338" y="224"/>
                    </a:lnTo>
                    <a:lnTo>
                      <a:pt x="341" y="227"/>
                    </a:lnTo>
                    <a:lnTo>
                      <a:pt x="344" y="227"/>
                    </a:lnTo>
                    <a:lnTo>
                      <a:pt x="348" y="227"/>
                    </a:lnTo>
                    <a:lnTo>
                      <a:pt x="351" y="231"/>
                    </a:lnTo>
                    <a:lnTo>
                      <a:pt x="354" y="231"/>
                    </a:lnTo>
                    <a:lnTo>
                      <a:pt x="358" y="231"/>
                    </a:lnTo>
                    <a:lnTo>
                      <a:pt x="361" y="234"/>
                    </a:lnTo>
                    <a:lnTo>
                      <a:pt x="364" y="234"/>
                    </a:lnTo>
                    <a:lnTo>
                      <a:pt x="368" y="234"/>
                    </a:lnTo>
                    <a:lnTo>
                      <a:pt x="371" y="237"/>
                    </a:lnTo>
                    <a:lnTo>
                      <a:pt x="374" y="237"/>
                    </a:lnTo>
                    <a:lnTo>
                      <a:pt x="378" y="237"/>
                    </a:lnTo>
                  </a:path>
                </a:pathLst>
              </a:cu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aphicFrame>
          <p:nvGraphicFramePr>
            <p:cNvPr id="2088" name="Object 40"/>
            <p:cNvGraphicFramePr>
              <a:graphicFrameLocks noChangeAspect="1"/>
            </p:cNvGraphicFramePr>
            <p:nvPr/>
          </p:nvGraphicFramePr>
          <p:xfrm>
            <a:off x="1785918" y="5816619"/>
            <a:ext cx="285750" cy="311150"/>
          </p:xfrm>
          <a:graphic>
            <a:graphicData uri="http://schemas.openxmlformats.org/presentationml/2006/ole">
              <p:oleObj spid="_x0000_s2088" name="Image" r:id="rId22" imgW="304869" imgH="393790" progId="">
                <p:embed/>
              </p:oleObj>
            </a:graphicData>
          </a:graphic>
        </p:graphicFrame>
        <p:sp>
          <p:nvSpPr>
            <p:cNvPr id="2103" name="Text Box 35"/>
            <p:cNvSpPr txBox="1">
              <a:spLocks noChangeArrowheads="1"/>
            </p:cNvSpPr>
            <p:nvPr/>
          </p:nvSpPr>
          <p:spPr bwMode="auto">
            <a:xfrm>
              <a:off x="2071668" y="5848369"/>
              <a:ext cx="15824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3399"/>
                  </a:solidFill>
                </a:rPr>
                <a:t>Psuedoletter</a:t>
              </a:r>
              <a:endParaRPr lang="en-CA" b="1">
                <a:solidFill>
                  <a:srgbClr val="FF3399"/>
                </a:solidFill>
              </a:endParaRPr>
            </a:p>
          </p:txBody>
        </p:sp>
      </p:grpSp>
      <p:grpSp>
        <p:nvGrpSpPr>
          <p:cNvPr id="62" name="Group 42"/>
          <p:cNvGrpSpPr>
            <a:grpSpLocks/>
          </p:cNvGrpSpPr>
          <p:nvPr/>
        </p:nvGrpSpPr>
        <p:grpSpPr bwMode="auto">
          <a:xfrm>
            <a:off x="5786438" y="6235700"/>
            <a:ext cx="844550" cy="336550"/>
            <a:chOff x="1844" y="4095"/>
            <a:chExt cx="532" cy="212"/>
          </a:xfrm>
        </p:grpSpPr>
        <p:sp>
          <p:nvSpPr>
            <p:cNvPr id="2100" name="Text Box 29"/>
            <p:cNvSpPr txBox="1">
              <a:spLocks noChangeArrowheads="1"/>
            </p:cNvSpPr>
            <p:nvPr/>
          </p:nvSpPr>
          <p:spPr bwMode="auto">
            <a:xfrm>
              <a:off x="1982" y="4095"/>
              <a:ext cx="39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</a:rPr>
                <a:t>7 ms</a:t>
              </a:r>
            </a:p>
          </p:txBody>
        </p:sp>
        <p:sp>
          <p:nvSpPr>
            <p:cNvPr id="2101" name="Line 41"/>
            <p:cNvSpPr>
              <a:spLocks noChangeShapeType="1"/>
            </p:cNvSpPr>
            <p:nvPr/>
          </p:nvSpPr>
          <p:spPr bwMode="auto">
            <a:xfrm>
              <a:off x="1844" y="4210"/>
              <a:ext cx="17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Line 37"/>
          <p:cNvSpPr>
            <a:spLocks noChangeShapeType="1"/>
          </p:cNvSpPr>
          <p:nvPr/>
        </p:nvSpPr>
        <p:spPr bwMode="auto">
          <a:xfrm flipH="1">
            <a:off x="5929313" y="3071813"/>
            <a:ext cx="1428750" cy="2071687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 type="oval" w="med" len="med"/>
            <a:tailEnd type="stealth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98" name="TextBox 64"/>
          <p:cNvSpPr txBox="1">
            <a:spLocks noChangeArrowheads="1"/>
          </p:cNvSpPr>
          <p:nvPr/>
        </p:nvSpPr>
        <p:spPr bwMode="auto">
          <a:xfrm>
            <a:off x="6786563" y="6286500"/>
            <a:ext cx="20462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>
                <a:solidFill>
                  <a:schemeClr val="bg1"/>
                </a:solidFill>
              </a:rPr>
              <a:t>(Herdman et al., submitted)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8900" y="2428875"/>
            <a:ext cx="8397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latin typeface="+mn-lt"/>
              </a:rPr>
              <a:t>EEG</a:t>
            </a:r>
            <a:endParaRPr lang="en-GB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71563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3668713" y="857250"/>
            <a:ext cx="280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Neural Networks</a:t>
            </a:r>
            <a:endParaRPr lang="en-CA" sz="2800" b="1">
              <a:latin typeface="Times New Roman" pitchFamily="18" charset="0"/>
            </a:endParaRPr>
          </a:p>
        </p:txBody>
      </p:sp>
      <p:pic>
        <p:nvPicPr>
          <p:cNvPr id="157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714500"/>
            <a:ext cx="62865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 flipV="1">
            <a:off x="4067175" y="4175125"/>
            <a:ext cx="2071688" cy="2071688"/>
          </a:xfrm>
          <a:prstGeom prst="ellipse">
            <a:avLst/>
          </a:prstGeom>
          <a:solidFill>
            <a:srgbClr val="3366FF">
              <a:alpha val="63921"/>
            </a:srgbClr>
          </a:solidFill>
          <a:ln w="57150" algn="ctr">
            <a:solidFill>
              <a:srgbClr val="3366FF"/>
            </a:solidFill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CA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 flipV="1">
            <a:off x="6215063" y="4929188"/>
            <a:ext cx="1928812" cy="1643062"/>
          </a:xfrm>
          <a:prstGeom prst="ellipse">
            <a:avLst/>
          </a:prstGeom>
          <a:solidFill>
            <a:srgbClr val="FF0000">
              <a:alpha val="64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 flipV="1">
            <a:off x="2071688" y="2428875"/>
            <a:ext cx="4357687" cy="1792288"/>
          </a:xfrm>
          <a:prstGeom prst="ellipse">
            <a:avLst/>
          </a:prstGeom>
          <a:solidFill>
            <a:srgbClr val="FF00FF">
              <a:alpha val="63921"/>
            </a:srgbClr>
          </a:solidFill>
          <a:ln w="57150" algn="ctr">
            <a:solidFill>
              <a:srgbClr val="FF00FF"/>
            </a:solidFill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CA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 flipV="1">
            <a:off x="6000750" y="3214688"/>
            <a:ext cx="2214563" cy="1785937"/>
          </a:xfrm>
          <a:prstGeom prst="ellipse">
            <a:avLst/>
          </a:prstGeom>
          <a:solidFill>
            <a:srgbClr val="66FF33">
              <a:alpha val="64000"/>
            </a:srgbClr>
          </a:solidFill>
          <a:ln w="5715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 flipV="1">
            <a:off x="3214688" y="1643063"/>
            <a:ext cx="2428875" cy="1071562"/>
          </a:xfrm>
          <a:prstGeom prst="ellipse">
            <a:avLst/>
          </a:prstGeom>
          <a:solidFill>
            <a:srgbClr val="66FFFF">
              <a:alpha val="63921"/>
            </a:srgbClr>
          </a:solidFill>
          <a:ln w="57150" algn="ctr">
            <a:solidFill>
              <a:srgbClr val="66FFFF"/>
            </a:solidFill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CA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071563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3810000" y="908050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Neural Networks</a:t>
            </a:r>
            <a:endParaRPr lang="en-CA" sz="4000" b="1">
              <a:latin typeface="Times New Roman" pitchFamily="18" charset="0"/>
            </a:endParaRPr>
          </a:p>
        </p:txBody>
      </p:sp>
      <p:pic>
        <p:nvPicPr>
          <p:cNvPr id="10246" name="Talk_FastWord_movi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341438"/>
            <a:ext cx="6705600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8724" name="Group 7"/>
          <p:cNvGrpSpPr>
            <a:grpSpLocks/>
          </p:cNvGrpSpPr>
          <p:nvPr/>
        </p:nvGrpSpPr>
        <p:grpSpPr bwMode="auto">
          <a:xfrm>
            <a:off x="1336675" y="2349500"/>
            <a:ext cx="863600" cy="935038"/>
            <a:chOff x="-564" y="1799"/>
            <a:chExt cx="1217" cy="1485"/>
          </a:xfrm>
        </p:grpSpPr>
        <p:pic>
          <p:nvPicPr>
            <p:cNvPr id="158731" name="Picture 1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564" y="1799"/>
              <a:ext cx="460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732" name="Picture 1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59" y="1979"/>
              <a:ext cx="812" cy="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733" name="Picture 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392" y="2654"/>
              <a:ext cx="575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8725" name="Group 11"/>
          <p:cNvGrpSpPr>
            <a:grpSpLocks/>
          </p:cNvGrpSpPr>
          <p:nvPr/>
        </p:nvGrpSpPr>
        <p:grpSpPr bwMode="auto">
          <a:xfrm>
            <a:off x="1336675" y="4659313"/>
            <a:ext cx="822325" cy="1022350"/>
            <a:chOff x="1026" y="2976"/>
            <a:chExt cx="518" cy="644"/>
          </a:xfrm>
        </p:grpSpPr>
        <p:pic>
          <p:nvPicPr>
            <p:cNvPr id="158728" name="Picture 1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9825073" flipH="1" flipV="1">
              <a:off x="1148" y="2976"/>
              <a:ext cx="206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729" name="Picture 1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186356">
              <a:off x="1103" y="3176"/>
              <a:ext cx="36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730" name="Picture 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133995">
              <a:off x="1320" y="3472"/>
              <a:ext cx="257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8726" name="Text Box 15"/>
          <p:cNvSpPr txBox="1">
            <a:spLocks noChangeArrowheads="1"/>
          </p:cNvSpPr>
          <p:nvPr/>
        </p:nvSpPr>
        <p:spPr bwMode="auto">
          <a:xfrm>
            <a:off x="1255713" y="4076700"/>
            <a:ext cx="95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Pesudo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letter</a:t>
            </a:r>
          </a:p>
        </p:txBody>
      </p:sp>
      <p:sp>
        <p:nvSpPr>
          <p:cNvPr id="158727" name="Text Box 16"/>
          <p:cNvSpPr txBox="1">
            <a:spLocks noChangeArrowheads="1"/>
          </p:cNvSpPr>
          <p:nvPr/>
        </p:nvSpPr>
        <p:spPr bwMode="auto">
          <a:xfrm>
            <a:off x="1255713" y="19827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Letter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1071563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9746" name="Text Box 6"/>
          <p:cNvSpPr txBox="1">
            <a:spLocks noChangeArrowheads="1"/>
          </p:cNvSpPr>
          <p:nvPr/>
        </p:nvSpPr>
        <p:spPr bwMode="auto">
          <a:xfrm>
            <a:off x="4576763" y="5162550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input</a:t>
            </a:r>
            <a:endParaRPr lang="en-CA" sz="2400">
              <a:latin typeface="Times New Roman" pitchFamily="18" charset="0"/>
            </a:endParaRPr>
          </a:p>
        </p:txBody>
      </p:sp>
      <p:grpSp>
        <p:nvGrpSpPr>
          <p:cNvPr id="159747" name="Group 18"/>
          <p:cNvGrpSpPr>
            <a:grpSpLocks/>
          </p:cNvGrpSpPr>
          <p:nvPr/>
        </p:nvGrpSpPr>
        <p:grpSpPr bwMode="auto">
          <a:xfrm>
            <a:off x="2238375" y="2798763"/>
            <a:ext cx="1238250" cy="1220787"/>
            <a:chOff x="1152" y="2111"/>
            <a:chExt cx="780" cy="769"/>
          </a:xfrm>
        </p:grpSpPr>
        <p:grpSp>
          <p:nvGrpSpPr>
            <p:cNvPr id="159801" name="Group 19"/>
            <p:cNvGrpSpPr>
              <a:grpSpLocks/>
            </p:cNvGrpSpPr>
            <p:nvPr/>
          </p:nvGrpSpPr>
          <p:grpSpPr bwMode="auto">
            <a:xfrm flipV="1">
              <a:off x="1152" y="2555"/>
              <a:ext cx="780" cy="325"/>
              <a:chOff x="1152" y="2496"/>
              <a:chExt cx="780" cy="325"/>
            </a:xfrm>
          </p:grpSpPr>
          <p:sp>
            <p:nvSpPr>
              <p:cNvPr id="159805" name="Line 20"/>
              <p:cNvSpPr>
                <a:spLocks noChangeShapeType="1"/>
              </p:cNvSpPr>
              <p:nvPr/>
            </p:nvSpPr>
            <p:spPr bwMode="auto">
              <a:xfrm flipH="1" flipV="1">
                <a:off x="1542" y="2496"/>
                <a:ext cx="0" cy="27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9806" name="Group 21"/>
              <p:cNvGrpSpPr>
                <a:grpSpLocks/>
              </p:cNvGrpSpPr>
              <p:nvPr/>
            </p:nvGrpSpPr>
            <p:grpSpPr bwMode="auto">
              <a:xfrm>
                <a:off x="1152" y="2496"/>
                <a:ext cx="780" cy="325"/>
                <a:chOff x="1152" y="2538"/>
                <a:chExt cx="780" cy="283"/>
              </a:xfrm>
            </p:grpSpPr>
            <p:sp>
              <p:nvSpPr>
                <p:cNvPr id="159807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1152" y="2538"/>
                  <a:ext cx="390" cy="283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0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542" y="2538"/>
                  <a:ext cx="390" cy="283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9802" name="Group 24"/>
            <p:cNvGrpSpPr>
              <a:grpSpLocks/>
            </p:cNvGrpSpPr>
            <p:nvPr/>
          </p:nvGrpSpPr>
          <p:grpSpPr bwMode="auto">
            <a:xfrm>
              <a:off x="1348" y="2111"/>
              <a:ext cx="387" cy="384"/>
              <a:chOff x="1348" y="2111"/>
              <a:chExt cx="387" cy="384"/>
            </a:xfrm>
          </p:grpSpPr>
          <p:sp>
            <p:nvSpPr>
              <p:cNvPr id="159803" name="Oval 25"/>
              <p:cNvSpPr>
                <a:spLocks noChangeArrowheads="1"/>
              </p:cNvSpPr>
              <p:nvPr/>
            </p:nvSpPr>
            <p:spPr bwMode="auto">
              <a:xfrm>
                <a:off x="1348" y="2111"/>
                <a:ext cx="387" cy="384"/>
              </a:xfrm>
              <a:prstGeom prst="ellipse">
                <a:avLst/>
              </a:prstGeom>
              <a:solidFill>
                <a:srgbClr val="00B050">
                  <a:alpha val="50195"/>
                </a:srgbClr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59804" name="Text Box 26"/>
              <p:cNvSpPr txBox="1">
                <a:spLocks noChangeArrowheads="1"/>
              </p:cNvSpPr>
              <p:nvPr/>
            </p:nvSpPr>
            <p:spPr bwMode="auto">
              <a:xfrm>
                <a:off x="1389" y="2120"/>
                <a:ext cx="30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</a:rPr>
                  <a:t>A</a:t>
                </a:r>
                <a:endParaRPr lang="en-CA" sz="32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9748" name="Group 55"/>
          <p:cNvGrpSpPr>
            <a:grpSpLocks/>
          </p:cNvGrpSpPr>
          <p:nvPr/>
        </p:nvGrpSpPr>
        <p:grpSpPr bwMode="auto">
          <a:xfrm>
            <a:off x="5537200" y="1555750"/>
            <a:ext cx="2825750" cy="1092200"/>
            <a:chOff x="3230" y="1328"/>
            <a:chExt cx="1780" cy="688"/>
          </a:xfrm>
        </p:grpSpPr>
        <p:sp>
          <p:nvSpPr>
            <p:cNvPr id="159799" name="Line 56"/>
            <p:cNvSpPr>
              <a:spLocks noChangeShapeType="1"/>
            </p:cNvSpPr>
            <p:nvPr/>
          </p:nvSpPr>
          <p:spPr bwMode="auto">
            <a:xfrm flipH="1" flipV="1">
              <a:off x="4128" y="1739"/>
              <a:ext cx="0" cy="27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00" name="Text Box 57"/>
            <p:cNvSpPr txBox="1">
              <a:spLocks noChangeArrowheads="1"/>
            </p:cNvSpPr>
            <p:nvPr/>
          </p:nvSpPr>
          <p:spPr bwMode="auto">
            <a:xfrm>
              <a:off x="3230" y="1328"/>
              <a:ext cx="17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</a:rPr>
                <a:t>Pseudoletter ?</a:t>
              </a:r>
              <a:endParaRPr lang="en-CA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159749" name="Group 58"/>
          <p:cNvGrpSpPr>
            <a:grpSpLocks/>
          </p:cNvGrpSpPr>
          <p:nvPr/>
        </p:nvGrpSpPr>
        <p:grpSpPr bwMode="auto">
          <a:xfrm>
            <a:off x="1990725" y="1631950"/>
            <a:ext cx="1711325" cy="1092200"/>
            <a:chOff x="996" y="1376"/>
            <a:chExt cx="1078" cy="688"/>
          </a:xfrm>
        </p:grpSpPr>
        <p:sp>
          <p:nvSpPr>
            <p:cNvPr id="159797" name="Line 59"/>
            <p:cNvSpPr>
              <a:spLocks noChangeShapeType="1"/>
            </p:cNvSpPr>
            <p:nvPr/>
          </p:nvSpPr>
          <p:spPr bwMode="auto">
            <a:xfrm flipH="1" flipV="1">
              <a:off x="1542" y="1787"/>
              <a:ext cx="0" cy="27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98" name="Text Box 60"/>
            <p:cNvSpPr txBox="1">
              <a:spLocks noChangeArrowheads="1"/>
            </p:cNvSpPr>
            <p:nvPr/>
          </p:nvSpPr>
          <p:spPr bwMode="auto">
            <a:xfrm>
              <a:off x="996" y="1376"/>
              <a:ext cx="107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</a:rPr>
                <a:t>Letter: A</a:t>
              </a:r>
              <a:endParaRPr lang="en-CA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159750" name="Group 61"/>
          <p:cNvGrpSpPr>
            <a:grpSpLocks/>
          </p:cNvGrpSpPr>
          <p:nvPr/>
        </p:nvGrpSpPr>
        <p:grpSpPr bwMode="auto">
          <a:xfrm>
            <a:off x="5429250" y="3028950"/>
            <a:ext cx="3000375" cy="1066800"/>
            <a:chOff x="3054" y="2304"/>
            <a:chExt cx="2054" cy="672"/>
          </a:xfrm>
        </p:grpSpPr>
        <p:sp>
          <p:nvSpPr>
            <p:cNvPr id="159795" name="Freeform 62"/>
            <p:cNvSpPr>
              <a:spLocks/>
            </p:cNvSpPr>
            <p:nvPr/>
          </p:nvSpPr>
          <p:spPr bwMode="auto">
            <a:xfrm>
              <a:off x="3054" y="2304"/>
              <a:ext cx="210" cy="672"/>
            </a:xfrm>
            <a:custGeom>
              <a:avLst/>
              <a:gdLst>
                <a:gd name="T0" fmla="*/ 122 w 360"/>
                <a:gd name="T1" fmla="*/ 0 h 672"/>
                <a:gd name="T2" fmla="*/ 25 w 360"/>
                <a:gd name="T3" fmla="*/ 192 h 672"/>
                <a:gd name="T4" fmla="*/ 8 w 360"/>
                <a:gd name="T5" fmla="*/ 480 h 672"/>
                <a:gd name="T6" fmla="*/ 73 w 360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672"/>
                <a:gd name="T14" fmla="*/ 360 w 360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672">
                  <a:moveTo>
                    <a:pt x="360" y="0"/>
                  </a:moveTo>
                  <a:cubicBezTo>
                    <a:pt x="244" y="56"/>
                    <a:pt x="128" y="112"/>
                    <a:pt x="72" y="192"/>
                  </a:cubicBezTo>
                  <a:cubicBezTo>
                    <a:pt x="16" y="272"/>
                    <a:pt x="0" y="400"/>
                    <a:pt x="24" y="480"/>
                  </a:cubicBezTo>
                  <a:cubicBezTo>
                    <a:pt x="48" y="560"/>
                    <a:pt x="132" y="616"/>
                    <a:pt x="216" y="67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9796" name="Freeform 63"/>
            <p:cNvSpPr>
              <a:spLocks/>
            </p:cNvSpPr>
            <p:nvPr/>
          </p:nvSpPr>
          <p:spPr bwMode="auto">
            <a:xfrm flipH="1">
              <a:off x="4944" y="2304"/>
              <a:ext cx="164" cy="672"/>
            </a:xfrm>
            <a:custGeom>
              <a:avLst/>
              <a:gdLst>
                <a:gd name="T0" fmla="*/ 75 w 360"/>
                <a:gd name="T1" fmla="*/ 0 h 672"/>
                <a:gd name="T2" fmla="*/ 15 w 360"/>
                <a:gd name="T3" fmla="*/ 192 h 672"/>
                <a:gd name="T4" fmla="*/ 5 w 360"/>
                <a:gd name="T5" fmla="*/ 480 h 672"/>
                <a:gd name="T6" fmla="*/ 45 w 360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672"/>
                <a:gd name="T14" fmla="*/ 360 w 360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672">
                  <a:moveTo>
                    <a:pt x="360" y="0"/>
                  </a:moveTo>
                  <a:cubicBezTo>
                    <a:pt x="244" y="56"/>
                    <a:pt x="128" y="112"/>
                    <a:pt x="72" y="192"/>
                  </a:cubicBezTo>
                  <a:cubicBezTo>
                    <a:pt x="16" y="272"/>
                    <a:pt x="0" y="400"/>
                    <a:pt x="24" y="480"/>
                  </a:cubicBezTo>
                  <a:cubicBezTo>
                    <a:pt x="48" y="560"/>
                    <a:pt x="132" y="616"/>
                    <a:pt x="216" y="67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59751" name="Group 67"/>
          <p:cNvGrpSpPr>
            <a:grpSpLocks/>
          </p:cNvGrpSpPr>
          <p:nvPr/>
        </p:nvGrpSpPr>
        <p:grpSpPr bwMode="auto">
          <a:xfrm>
            <a:off x="2571750" y="5572125"/>
            <a:ext cx="785813" cy="733425"/>
            <a:chOff x="2124075" y="3376613"/>
            <a:chExt cx="1931988" cy="2357437"/>
          </a:xfrm>
        </p:grpSpPr>
        <p:pic>
          <p:nvPicPr>
            <p:cNvPr id="159792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4075" y="3376613"/>
              <a:ext cx="730250" cy="221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793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67013" y="3662363"/>
              <a:ext cx="1289050" cy="207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794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97125" y="4733925"/>
              <a:ext cx="912813" cy="15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9752" name="Group 94"/>
          <p:cNvGrpSpPr>
            <a:grpSpLocks/>
          </p:cNvGrpSpPr>
          <p:nvPr/>
        </p:nvGrpSpPr>
        <p:grpSpPr bwMode="auto">
          <a:xfrm>
            <a:off x="1628775" y="4095750"/>
            <a:ext cx="2419350" cy="1371600"/>
            <a:chOff x="1628804" y="4095768"/>
            <a:chExt cx="2419350" cy="1371601"/>
          </a:xfrm>
        </p:grpSpPr>
        <p:sp>
          <p:nvSpPr>
            <p:cNvPr id="159782" name="Oval 13"/>
            <p:cNvSpPr>
              <a:spLocks noChangeArrowheads="1"/>
            </p:cNvSpPr>
            <p:nvPr/>
          </p:nvSpPr>
          <p:spPr bwMode="auto">
            <a:xfrm>
              <a:off x="1628804" y="4095768"/>
              <a:ext cx="762000" cy="8382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9783" name="Oval 14"/>
            <p:cNvSpPr>
              <a:spLocks noChangeArrowheads="1"/>
            </p:cNvSpPr>
            <p:nvPr/>
          </p:nvSpPr>
          <p:spPr bwMode="auto">
            <a:xfrm>
              <a:off x="2467004" y="4095768"/>
              <a:ext cx="762000" cy="8382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9784" name="Oval 15"/>
            <p:cNvSpPr>
              <a:spLocks noChangeArrowheads="1"/>
            </p:cNvSpPr>
            <p:nvPr/>
          </p:nvSpPr>
          <p:spPr bwMode="auto">
            <a:xfrm>
              <a:off x="3286154" y="4095768"/>
              <a:ext cx="762000" cy="8382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159785" name="Group 88"/>
            <p:cNvGrpSpPr>
              <a:grpSpLocks/>
            </p:cNvGrpSpPr>
            <p:nvPr/>
          </p:nvGrpSpPr>
          <p:grpSpPr bwMode="auto">
            <a:xfrm>
              <a:off x="2214546" y="5018106"/>
              <a:ext cx="1238250" cy="449263"/>
              <a:chOff x="2238404" y="5018106"/>
              <a:chExt cx="1238250" cy="449263"/>
            </a:xfrm>
          </p:grpSpPr>
          <p:sp>
            <p:nvSpPr>
              <p:cNvPr id="159789" name="Line 12"/>
              <p:cNvSpPr>
                <a:spLocks noChangeShapeType="1"/>
              </p:cNvSpPr>
              <p:nvPr/>
            </p:nvSpPr>
            <p:spPr bwMode="auto">
              <a:xfrm flipH="1" flipV="1">
                <a:off x="2857529" y="5027631"/>
                <a:ext cx="0" cy="43973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0" name="Line 16"/>
              <p:cNvSpPr>
                <a:spLocks noChangeShapeType="1"/>
              </p:cNvSpPr>
              <p:nvPr/>
            </p:nvSpPr>
            <p:spPr bwMode="auto">
              <a:xfrm flipH="1" flipV="1">
                <a:off x="2238404" y="5018106"/>
                <a:ext cx="619125" cy="449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1" name="Line 17"/>
              <p:cNvSpPr>
                <a:spLocks noChangeShapeType="1"/>
              </p:cNvSpPr>
              <p:nvPr/>
            </p:nvSpPr>
            <p:spPr bwMode="auto">
              <a:xfrm flipV="1">
                <a:off x="2857529" y="5018106"/>
                <a:ext cx="619125" cy="449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70" name="Straight Connector 69"/>
            <p:cNvCxnSpPr/>
            <p:nvPr/>
          </p:nvCxnSpPr>
          <p:spPr>
            <a:xfrm rot="5400000">
              <a:off x="1766916" y="4429144"/>
              <a:ext cx="500063" cy="21431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3429029" y="4429143"/>
              <a:ext cx="500063" cy="21431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633692" y="4535506"/>
              <a:ext cx="42862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753" name="Group 81"/>
          <p:cNvGrpSpPr>
            <a:grpSpLocks/>
          </p:cNvGrpSpPr>
          <p:nvPr/>
        </p:nvGrpSpPr>
        <p:grpSpPr bwMode="auto">
          <a:xfrm>
            <a:off x="6500813" y="5500688"/>
            <a:ext cx="785812" cy="803275"/>
            <a:chOff x="5653088" y="3092450"/>
            <a:chExt cx="2071687" cy="2497138"/>
          </a:xfrm>
        </p:grpSpPr>
        <p:pic>
          <p:nvPicPr>
            <p:cNvPr id="159779" name="Picture 1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825452">
              <a:off x="6157913" y="3092450"/>
              <a:ext cx="730250" cy="221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780" name="Picture 1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739631">
              <a:off x="6044407" y="3909219"/>
              <a:ext cx="1289050" cy="207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781" name="Picture 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77964">
              <a:off x="6797572" y="4823274"/>
              <a:ext cx="912812" cy="15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9754" name="Group 95"/>
          <p:cNvGrpSpPr>
            <a:grpSpLocks/>
          </p:cNvGrpSpPr>
          <p:nvPr/>
        </p:nvGrpSpPr>
        <p:grpSpPr bwMode="auto">
          <a:xfrm>
            <a:off x="5724525" y="4095750"/>
            <a:ext cx="2419350" cy="1371600"/>
            <a:chOff x="5724550" y="4095768"/>
            <a:chExt cx="2419350" cy="1371601"/>
          </a:xfrm>
        </p:grpSpPr>
        <p:sp>
          <p:nvSpPr>
            <p:cNvPr id="159769" name="Oval 33"/>
            <p:cNvSpPr>
              <a:spLocks noChangeArrowheads="1"/>
            </p:cNvSpPr>
            <p:nvPr/>
          </p:nvSpPr>
          <p:spPr bwMode="auto">
            <a:xfrm>
              <a:off x="5724550" y="4095768"/>
              <a:ext cx="762000" cy="8382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9770" name="Oval 34"/>
            <p:cNvSpPr>
              <a:spLocks noChangeArrowheads="1"/>
            </p:cNvSpPr>
            <p:nvPr/>
          </p:nvSpPr>
          <p:spPr bwMode="auto">
            <a:xfrm>
              <a:off x="6562750" y="4095768"/>
              <a:ext cx="762000" cy="8382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9771" name="Oval 35"/>
            <p:cNvSpPr>
              <a:spLocks noChangeArrowheads="1"/>
            </p:cNvSpPr>
            <p:nvPr/>
          </p:nvSpPr>
          <p:spPr bwMode="auto">
            <a:xfrm>
              <a:off x="7381900" y="4095768"/>
              <a:ext cx="762000" cy="8382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>
              <a:off x="5823769" y="4407712"/>
              <a:ext cx="501650" cy="21431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0800000" flipV="1">
              <a:off x="6753250" y="4335481"/>
              <a:ext cx="428625" cy="35877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7539063" y="4514868"/>
              <a:ext cx="42862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775" name="Group 89"/>
            <p:cNvGrpSpPr>
              <a:grpSpLocks/>
            </p:cNvGrpSpPr>
            <p:nvPr/>
          </p:nvGrpSpPr>
          <p:grpSpPr bwMode="auto">
            <a:xfrm>
              <a:off x="6286512" y="5018106"/>
              <a:ext cx="1238250" cy="449263"/>
              <a:chOff x="2238404" y="5018106"/>
              <a:chExt cx="1238250" cy="449263"/>
            </a:xfrm>
          </p:grpSpPr>
          <p:sp>
            <p:nvSpPr>
              <p:cNvPr id="159776" name="Line 12"/>
              <p:cNvSpPr>
                <a:spLocks noChangeShapeType="1"/>
              </p:cNvSpPr>
              <p:nvPr/>
            </p:nvSpPr>
            <p:spPr bwMode="auto">
              <a:xfrm flipH="1" flipV="1">
                <a:off x="2857529" y="5027631"/>
                <a:ext cx="0" cy="43973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7" name="Line 16"/>
              <p:cNvSpPr>
                <a:spLocks noChangeShapeType="1"/>
              </p:cNvSpPr>
              <p:nvPr/>
            </p:nvSpPr>
            <p:spPr bwMode="auto">
              <a:xfrm flipH="1" flipV="1">
                <a:off x="2238404" y="5018106"/>
                <a:ext cx="619125" cy="449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8" name="Line 17"/>
              <p:cNvSpPr>
                <a:spLocks noChangeShapeType="1"/>
              </p:cNvSpPr>
              <p:nvPr/>
            </p:nvSpPr>
            <p:spPr bwMode="auto">
              <a:xfrm flipV="1">
                <a:off x="2857529" y="5018106"/>
                <a:ext cx="619125" cy="449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9755" name="Group 96"/>
          <p:cNvGrpSpPr>
            <a:grpSpLocks/>
          </p:cNvGrpSpPr>
          <p:nvPr/>
        </p:nvGrpSpPr>
        <p:grpSpPr bwMode="auto">
          <a:xfrm>
            <a:off x="5802313" y="2800350"/>
            <a:ext cx="2305050" cy="1200150"/>
            <a:chOff x="5802342" y="2800368"/>
            <a:chExt cx="2305050" cy="1200137"/>
          </a:xfrm>
        </p:grpSpPr>
        <p:sp>
          <p:nvSpPr>
            <p:cNvPr id="159757" name="Oval 42"/>
            <p:cNvSpPr>
              <a:spLocks noChangeArrowheads="1"/>
            </p:cNvSpPr>
            <p:nvPr/>
          </p:nvSpPr>
          <p:spPr bwMode="auto">
            <a:xfrm>
              <a:off x="6632604" y="2800368"/>
              <a:ext cx="614363" cy="60960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59758" name="Oval 43"/>
            <p:cNvSpPr>
              <a:spLocks noChangeArrowheads="1"/>
            </p:cNvSpPr>
            <p:nvPr/>
          </p:nvSpPr>
          <p:spPr bwMode="auto">
            <a:xfrm>
              <a:off x="7493029" y="2800368"/>
              <a:ext cx="614363" cy="60960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59759" name="Oval 44"/>
            <p:cNvSpPr>
              <a:spLocks noChangeArrowheads="1"/>
            </p:cNvSpPr>
            <p:nvPr/>
          </p:nvSpPr>
          <p:spPr bwMode="auto">
            <a:xfrm>
              <a:off x="5802342" y="2800368"/>
              <a:ext cx="614363" cy="60960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9760" name="Text Box 45"/>
            <p:cNvSpPr txBox="1">
              <a:spLocks noChangeArrowheads="1"/>
            </p:cNvSpPr>
            <p:nvPr/>
          </p:nvSpPr>
          <p:spPr bwMode="auto">
            <a:xfrm>
              <a:off x="7577167" y="2816243"/>
              <a:ext cx="4812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</a:rPr>
                <a:t>K</a:t>
              </a:r>
              <a:endParaRPr lang="en-CA" sz="3200" b="1">
                <a:solidFill>
                  <a:schemeClr val="bg1"/>
                </a:solidFill>
              </a:endParaRPr>
            </a:p>
          </p:txBody>
        </p:sp>
        <p:sp>
          <p:nvSpPr>
            <p:cNvPr id="159761" name="Text Box 46"/>
            <p:cNvSpPr txBox="1">
              <a:spLocks noChangeArrowheads="1"/>
            </p:cNvSpPr>
            <p:nvPr/>
          </p:nvSpPr>
          <p:spPr bwMode="auto">
            <a:xfrm>
              <a:off x="5868118" y="2816243"/>
              <a:ext cx="4812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A</a:t>
              </a:r>
              <a:endParaRPr lang="en-CA" sz="3200" b="1">
                <a:solidFill>
                  <a:schemeClr val="bg1"/>
                </a:solidFill>
              </a:endParaRPr>
            </a:p>
          </p:txBody>
        </p:sp>
        <p:sp>
          <p:nvSpPr>
            <p:cNvPr id="159762" name="Line 48"/>
            <p:cNvSpPr>
              <a:spLocks noChangeShapeType="1"/>
            </p:cNvSpPr>
            <p:nvPr/>
          </p:nvSpPr>
          <p:spPr bwMode="auto">
            <a:xfrm>
              <a:off x="6072198" y="3500439"/>
              <a:ext cx="1" cy="50006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63" name="Line 49"/>
            <p:cNvSpPr>
              <a:spLocks noChangeShapeType="1"/>
            </p:cNvSpPr>
            <p:nvPr/>
          </p:nvSpPr>
          <p:spPr bwMode="auto">
            <a:xfrm flipH="1">
              <a:off x="6858015" y="3503631"/>
              <a:ext cx="71451" cy="49687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64" name="Line 50"/>
            <p:cNvSpPr>
              <a:spLocks noChangeShapeType="1"/>
            </p:cNvSpPr>
            <p:nvPr/>
          </p:nvSpPr>
          <p:spPr bwMode="auto">
            <a:xfrm>
              <a:off x="6951692" y="3503631"/>
              <a:ext cx="692142" cy="49687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65" name="Rectangle 51"/>
            <p:cNvSpPr>
              <a:spLocks noChangeArrowheads="1"/>
            </p:cNvSpPr>
            <p:nvPr/>
          </p:nvSpPr>
          <p:spPr bwMode="auto">
            <a:xfrm>
              <a:off x="6738953" y="2814656"/>
              <a:ext cx="43473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</a:rPr>
                <a:t>Z</a:t>
              </a:r>
              <a:endParaRPr lang="en-CA" sz="3200" b="1">
                <a:solidFill>
                  <a:schemeClr val="bg1"/>
                </a:solidFill>
              </a:endParaRPr>
            </a:p>
          </p:txBody>
        </p:sp>
        <p:sp>
          <p:nvSpPr>
            <p:cNvPr id="159766" name="Line 52"/>
            <p:cNvSpPr>
              <a:spLocks noChangeShapeType="1"/>
            </p:cNvSpPr>
            <p:nvPr/>
          </p:nvSpPr>
          <p:spPr bwMode="auto">
            <a:xfrm flipH="1">
              <a:off x="6858016" y="3500439"/>
              <a:ext cx="785818" cy="50006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67" name="Line 54"/>
            <p:cNvSpPr>
              <a:spLocks noChangeShapeType="1"/>
            </p:cNvSpPr>
            <p:nvPr/>
          </p:nvSpPr>
          <p:spPr bwMode="auto">
            <a:xfrm>
              <a:off x="6300807" y="3503631"/>
              <a:ext cx="1343027" cy="49687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68" name="Line 52"/>
            <p:cNvSpPr>
              <a:spLocks noChangeShapeType="1"/>
            </p:cNvSpPr>
            <p:nvPr/>
          </p:nvSpPr>
          <p:spPr bwMode="auto">
            <a:xfrm flipH="1">
              <a:off x="6072198" y="3429000"/>
              <a:ext cx="1500198" cy="57150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756" name="Text Box 2"/>
          <p:cNvSpPr txBox="1">
            <a:spLocks noChangeArrowheads="1"/>
          </p:cNvSpPr>
          <p:nvPr/>
        </p:nvSpPr>
        <p:spPr bwMode="auto">
          <a:xfrm>
            <a:off x="3613150" y="857250"/>
            <a:ext cx="2917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Model of Reading</a:t>
            </a:r>
            <a:endParaRPr lang="en-CA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3000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8621" name="Text Box 2"/>
          <p:cNvSpPr txBox="1">
            <a:spLocks noChangeArrowheads="1"/>
          </p:cNvSpPr>
          <p:nvPr/>
        </p:nvSpPr>
        <p:spPr bwMode="auto">
          <a:xfrm>
            <a:off x="4252913" y="857250"/>
            <a:ext cx="1643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Overview</a:t>
            </a:r>
            <a:endParaRPr lang="en-CA" sz="2800" b="1">
              <a:latin typeface="Times New Roman" pitchFamily="18" charset="0"/>
            </a:endParaRPr>
          </a:p>
        </p:txBody>
      </p:sp>
      <p:sp>
        <p:nvSpPr>
          <p:cNvPr id="108622" name="Text Box 7"/>
          <p:cNvSpPr txBox="1">
            <a:spLocks noChangeArrowheads="1"/>
          </p:cNvSpPr>
          <p:nvPr/>
        </p:nvSpPr>
        <p:spPr bwMode="auto">
          <a:xfrm>
            <a:off x="1692275" y="1792288"/>
            <a:ext cx="587851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150000"/>
              </a:spcBef>
              <a:buFontTx/>
              <a:buAutoNum type="arabicParenR"/>
            </a:pPr>
            <a:r>
              <a:rPr lang="en-US" sz="2800">
                <a:solidFill>
                  <a:schemeClr val="bg1"/>
                </a:solidFill>
              </a:rPr>
              <a:t>Brain Networks </a:t>
            </a:r>
          </a:p>
          <a:p>
            <a:pPr marL="342900" indent="-342900">
              <a:spcBef>
                <a:spcPct val="150000"/>
              </a:spcBef>
              <a:buFontTx/>
              <a:buAutoNum type="arabicParenR"/>
            </a:pPr>
            <a:r>
              <a:rPr lang="en-US" sz="2800">
                <a:solidFill>
                  <a:schemeClr val="bg1"/>
                </a:solidFill>
              </a:rPr>
              <a:t>Models of Reading and Language</a:t>
            </a:r>
          </a:p>
          <a:p>
            <a:pPr marL="342900" indent="-342900">
              <a:spcBef>
                <a:spcPct val="150000"/>
              </a:spcBef>
              <a:buFontTx/>
              <a:buAutoNum type="arabicParenR"/>
            </a:pPr>
            <a:r>
              <a:rPr lang="en-US" sz="2800">
                <a:solidFill>
                  <a:schemeClr val="bg1"/>
                </a:solidFill>
              </a:rPr>
              <a:t>Orthographic Processing</a:t>
            </a:r>
          </a:p>
          <a:p>
            <a:pPr marL="342900" indent="-342900">
              <a:spcBef>
                <a:spcPct val="150000"/>
              </a:spcBef>
              <a:buFontTx/>
              <a:buAutoNum type="arabicParenR"/>
            </a:pPr>
            <a:r>
              <a:rPr lang="en-US" sz="2800">
                <a:solidFill>
                  <a:schemeClr val="bg1"/>
                </a:solidFill>
              </a:rPr>
              <a:t>Letter-Speech Integration</a:t>
            </a:r>
          </a:p>
        </p:txBody>
      </p:sp>
      <p:graphicFrame>
        <p:nvGraphicFramePr>
          <p:cNvPr id="108599" name="Object 55"/>
          <p:cNvGraphicFramePr>
            <a:graphicFrameLocks noChangeAspect="1"/>
          </p:cNvGraphicFramePr>
          <p:nvPr>
            <p:ph sz="half" idx="4294967295"/>
          </p:nvPr>
        </p:nvGraphicFramePr>
        <p:xfrm>
          <a:off x="4787900" y="1700213"/>
          <a:ext cx="1296988" cy="1036637"/>
        </p:xfrm>
        <a:graphic>
          <a:graphicData uri="http://schemas.openxmlformats.org/presentationml/2006/ole">
            <p:oleObj spid="_x0000_s108599" name="Image" r:id="rId3" imgW="8507937" imgH="6793651" progId="">
              <p:embed/>
            </p:oleObj>
          </a:graphicData>
        </a:graphic>
      </p:graphicFrame>
      <p:graphicFrame>
        <p:nvGraphicFramePr>
          <p:cNvPr id="108607" name="Object 63"/>
          <p:cNvGraphicFramePr>
            <a:graphicFrameLocks noChangeAspect="1"/>
          </p:cNvGraphicFramePr>
          <p:nvPr>
            <p:ph sz="half" idx="4294967295"/>
          </p:nvPr>
        </p:nvGraphicFramePr>
        <p:xfrm>
          <a:off x="7596188" y="2565400"/>
          <a:ext cx="1306512" cy="1223963"/>
        </p:xfrm>
        <a:graphic>
          <a:graphicData uri="http://schemas.openxmlformats.org/presentationml/2006/ole">
            <p:oleObj spid="_x0000_s108607" name="Image" r:id="rId4" imgW="6603175" imgH="6184127" progId="">
              <p:embed/>
            </p:oleObj>
          </a:graphicData>
        </a:graphic>
      </p:graphicFrame>
      <p:graphicFrame>
        <p:nvGraphicFramePr>
          <p:cNvPr id="108614" name="Object 70"/>
          <p:cNvGraphicFramePr>
            <a:graphicFrameLocks noChangeAspect="1"/>
          </p:cNvGraphicFramePr>
          <p:nvPr/>
        </p:nvGraphicFramePr>
        <p:xfrm>
          <a:off x="6283325" y="3933825"/>
          <a:ext cx="1312863" cy="612775"/>
        </p:xfrm>
        <a:graphic>
          <a:graphicData uri="http://schemas.openxmlformats.org/presentationml/2006/ole">
            <p:oleObj spid="_x0000_s108614" name="Image" r:id="rId5" imgW="7809524" imgH="3644444" progId="">
              <p:embed/>
            </p:oleObj>
          </a:graphicData>
        </a:graphic>
      </p:graphicFrame>
      <p:graphicFrame>
        <p:nvGraphicFramePr>
          <p:cNvPr id="108619" name="Object 75"/>
          <p:cNvGraphicFramePr>
            <a:graphicFrameLocks noChangeAspect="1"/>
          </p:cNvGraphicFramePr>
          <p:nvPr/>
        </p:nvGraphicFramePr>
        <p:xfrm>
          <a:off x="6227763" y="4941888"/>
          <a:ext cx="2076450" cy="1265237"/>
        </p:xfrm>
        <a:graphic>
          <a:graphicData uri="http://schemas.openxmlformats.org/presentationml/2006/ole">
            <p:oleObj spid="_x0000_s108619" name="Image" r:id="rId6" imgW="10146032" imgH="618412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3000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077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786063"/>
            <a:ext cx="14287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884363"/>
            <a:ext cx="4572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2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3714750"/>
            <a:ext cx="10033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3" name="Text Box 6"/>
          <p:cNvSpPr txBox="1">
            <a:spLocks noChangeArrowheads="1"/>
          </p:cNvSpPr>
          <p:nvPr/>
        </p:nvSpPr>
        <p:spPr bwMode="auto">
          <a:xfrm>
            <a:off x="3068638" y="908050"/>
            <a:ext cx="414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Letter-Sound Pair Learning</a:t>
            </a:r>
            <a:endParaRPr lang="en-CA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3000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1500188"/>
            <a:ext cx="4429125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0788" y="2000250"/>
            <a:ext cx="25971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0788" y="2000250"/>
            <a:ext cx="25971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0788" y="2000250"/>
            <a:ext cx="25971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0788" y="2000250"/>
            <a:ext cx="25971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0788" y="2000250"/>
            <a:ext cx="25971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0788" y="2000250"/>
            <a:ext cx="25971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000500" y="2500313"/>
            <a:ext cx="2071688" cy="17859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4000500" y="2500313"/>
            <a:ext cx="2071688" cy="17859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4000500" y="2500313"/>
            <a:ext cx="2071688" cy="17859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4000500" y="2500313"/>
            <a:ext cx="2071688" cy="17859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4000500" y="2500313"/>
            <a:ext cx="2071688" cy="17859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61806" name="Text Box 6"/>
          <p:cNvSpPr txBox="1">
            <a:spLocks noChangeArrowheads="1"/>
          </p:cNvSpPr>
          <p:nvPr/>
        </p:nvSpPr>
        <p:spPr bwMode="auto">
          <a:xfrm>
            <a:off x="3068638" y="908050"/>
            <a:ext cx="414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Letter-Sound Pair Learning</a:t>
            </a:r>
            <a:endParaRPr lang="en-CA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F-a2_600m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F-a2_600m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F-a2_600m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F-a2_600m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F-a2_600m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F-a2_600m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3000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281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786063"/>
            <a:ext cx="14287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1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1884363"/>
            <a:ext cx="4572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5980113" y="3273425"/>
            <a:ext cx="2949575" cy="1441450"/>
            <a:chOff x="5980122" y="3273488"/>
            <a:chExt cx="2949596" cy="1441396"/>
          </a:xfrm>
        </p:grpSpPr>
        <p:grpSp>
          <p:nvGrpSpPr>
            <p:cNvPr id="162827" name="Group 84"/>
            <p:cNvGrpSpPr>
              <a:grpSpLocks/>
            </p:cNvGrpSpPr>
            <p:nvPr/>
          </p:nvGrpSpPr>
          <p:grpSpPr bwMode="auto">
            <a:xfrm>
              <a:off x="5980122" y="3322507"/>
              <a:ext cx="1357322" cy="761577"/>
              <a:chOff x="5980122" y="3322507"/>
              <a:chExt cx="1357322" cy="761577"/>
            </a:xfrm>
          </p:grpSpPr>
          <p:sp>
            <p:nvSpPr>
              <p:cNvPr id="162838" name="Oval 13"/>
              <p:cNvSpPr>
                <a:spLocks noChangeAspect="1" noChangeArrowheads="1"/>
              </p:cNvSpPr>
              <p:nvPr/>
            </p:nvSpPr>
            <p:spPr bwMode="auto">
              <a:xfrm rot="-651713">
                <a:off x="6467375" y="3322507"/>
                <a:ext cx="604838" cy="250825"/>
              </a:xfrm>
              <a:prstGeom prst="ellipse">
                <a:avLst/>
              </a:prstGeom>
              <a:solidFill>
                <a:srgbClr val="3366FF">
                  <a:alpha val="70195"/>
                </a:srgbClr>
              </a:solidFill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CA"/>
              </a:p>
            </p:txBody>
          </p:sp>
          <p:grpSp>
            <p:nvGrpSpPr>
              <p:cNvPr id="162839" name="Group 65"/>
              <p:cNvGrpSpPr>
                <a:grpSpLocks/>
              </p:cNvGrpSpPr>
              <p:nvPr/>
            </p:nvGrpSpPr>
            <p:grpSpPr bwMode="auto">
              <a:xfrm>
                <a:off x="5980122" y="3714752"/>
                <a:ext cx="1357322" cy="369332"/>
                <a:chOff x="5980122" y="3714752"/>
                <a:chExt cx="1357322" cy="369332"/>
              </a:xfrm>
            </p:grpSpPr>
            <p:sp>
              <p:nvSpPr>
                <p:cNvPr id="65" name="Rounded Rectangle 64"/>
                <p:cNvSpPr/>
                <p:nvPr/>
              </p:nvSpPr>
              <p:spPr>
                <a:xfrm>
                  <a:off x="5980122" y="3756069"/>
                  <a:ext cx="1357322" cy="287327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/>
                </a:p>
              </p:txBody>
            </p:sp>
            <p:sp>
              <p:nvSpPr>
                <p:cNvPr id="162841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6021429" y="3714752"/>
                  <a:ext cx="127470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>
                      <a:solidFill>
                        <a:srgbClr val="3366FF"/>
                      </a:solidFill>
                    </a:rPr>
                    <a:t>Phonology</a:t>
                  </a:r>
                </a:p>
              </p:txBody>
            </p:sp>
          </p:grpSp>
        </p:grpSp>
        <p:grpSp>
          <p:nvGrpSpPr>
            <p:cNvPr id="162828" name="Group 83"/>
            <p:cNvGrpSpPr>
              <a:grpSpLocks/>
            </p:cNvGrpSpPr>
            <p:nvPr/>
          </p:nvGrpSpPr>
          <p:grpSpPr bwMode="auto">
            <a:xfrm>
              <a:off x="6821032" y="3273488"/>
              <a:ext cx="2108686" cy="1441396"/>
              <a:chOff x="6821032" y="3273488"/>
              <a:chExt cx="2108686" cy="1441396"/>
            </a:xfrm>
          </p:grpSpPr>
          <p:grpSp>
            <p:nvGrpSpPr>
              <p:cNvPr id="162830" name="Group 54"/>
              <p:cNvGrpSpPr>
                <a:grpSpLocks/>
              </p:cNvGrpSpPr>
              <p:nvPr/>
            </p:nvGrpSpPr>
            <p:grpSpPr bwMode="auto">
              <a:xfrm>
                <a:off x="6821032" y="3273488"/>
                <a:ext cx="1651463" cy="1012772"/>
                <a:chOff x="3253890" y="4059232"/>
                <a:chExt cx="1651463" cy="788342"/>
              </a:xfrm>
            </p:grpSpPr>
            <p:sp>
              <p:nvSpPr>
                <p:cNvPr id="162834" name="Oval 8"/>
                <p:cNvSpPr>
                  <a:spLocks noChangeAspect="1" noChangeArrowheads="1"/>
                </p:cNvSpPr>
                <p:nvPr/>
              </p:nvSpPr>
              <p:spPr bwMode="auto">
                <a:xfrm rot="787838">
                  <a:off x="4537053" y="4059232"/>
                  <a:ext cx="368300" cy="633412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162835" name="Oval 5"/>
                <p:cNvSpPr>
                  <a:spLocks noChangeAspect="1" noChangeArrowheads="1"/>
                </p:cNvSpPr>
                <p:nvPr/>
              </p:nvSpPr>
              <p:spPr bwMode="auto">
                <a:xfrm rot="-6647746">
                  <a:off x="3947782" y="4413392"/>
                  <a:ext cx="369888" cy="498475"/>
                </a:xfrm>
                <a:prstGeom prst="ellipse">
                  <a:avLst/>
                </a:prstGeom>
                <a:solidFill>
                  <a:srgbClr val="FF0000">
                    <a:alpha val="70195"/>
                  </a:srgbClr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162836" name="Freeform 11"/>
                <p:cNvSpPr>
                  <a:spLocks noChangeAspect="1"/>
                </p:cNvSpPr>
                <p:nvPr/>
              </p:nvSpPr>
              <p:spPr bwMode="auto">
                <a:xfrm rot="-4146134">
                  <a:off x="4289681" y="4351781"/>
                  <a:ext cx="354635" cy="369332"/>
                </a:xfrm>
                <a:custGeom>
                  <a:avLst/>
                  <a:gdLst>
                    <a:gd name="T0" fmla="*/ 354635 w 384"/>
                    <a:gd name="T1" fmla="*/ 369332 h 480"/>
                    <a:gd name="T2" fmla="*/ 88659 w 384"/>
                    <a:gd name="T3" fmla="*/ 258532 h 480"/>
                    <a:gd name="T4" fmla="*/ 0 w 384"/>
                    <a:gd name="T5" fmla="*/ 0 h 480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480"/>
                    <a:gd name="T11" fmla="*/ 384 w 384"/>
                    <a:gd name="T12" fmla="*/ 480 h 4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480">
                      <a:moveTo>
                        <a:pt x="384" y="480"/>
                      </a:moveTo>
                      <a:cubicBezTo>
                        <a:pt x="272" y="448"/>
                        <a:pt x="160" y="416"/>
                        <a:pt x="96" y="336"/>
                      </a:cubicBezTo>
                      <a:cubicBezTo>
                        <a:pt x="32" y="256"/>
                        <a:pt x="16" y="128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162837" name="Freeform 11"/>
                <p:cNvSpPr>
                  <a:spLocks noChangeAspect="1"/>
                </p:cNvSpPr>
                <p:nvPr/>
              </p:nvSpPr>
              <p:spPr bwMode="auto">
                <a:xfrm rot="1253866">
                  <a:off x="3253890" y="4301118"/>
                  <a:ext cx="922904" cy="287488"/>
                </a:xfrm>
                <a:custGeom>
                  <a:avLst/>
                  <a:gdLst>
                    <a:gd name="T0" fmla="*/ 922904 w 384"/>
                    <a:gd name="T1" fmla="*/ 287488 h 480"/>
                    <a:gd name="T2" fmla="*/ 230726 w 384"/>
                    <a:gd name="T3" fmla="*/ 201242 h 480"/>
                    <a:gd name="T4" fmla="*/ 0 w 384"/>
                    <a:gd name="T5" fmla="*/ 0 h 480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480"/>
                    <a:gd name="T11" fmla="*/ 384 w 384"/>
                    <a:gd name="T12" fmla="*/ 480 h 4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480">
                      <a:moveTo>
                        <a:pt x="384" y="480"/>
                      </a:moveTo>
                      <a:cubicBezTo>
                        <a:pt x="272" y="448"/>
                        <a:pt x="160" y="416"/>
                        <a:pt x="96" y="336"/>
                      </a:cubicBezTo>
                      <a:cubicBezTo>
                        <a:pt x="32" y="256"/>
                        <a:pt x="16" y="128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162831" name="Group 67"/>
              <p:cNvGrpSpPr>
                <a:grpSpLocks/>
              </p:cNvGrpSpPr>
              <p:nvPr/>
            </p:nvGrpSpPr>
            <p:grpSpPr bwMode="auto">
              <a:xfrm>
                <a:off x="7429520" y="4345552"/>
                <a:ext cx="1500198" cy="369332"/>
                <a:chOff x="7500958" y="4233474"/>
                <a:chExt cx="1500198" cy="369332"/>
              </a:xfrm>
            </p:grpSpPr>
            <p:sp>
              <p:nvSpPr>
                <p:cNvPr id="67" name="Rounded Rectangle 66"/>
                <p:cNvSpPr/>
                <p:nvPr/>
              </p:nvSpPr>
              <p:spPr>
                <a:xfrm>
                  <a:off x="7500957" y="4274206"/>
                  <a:ext cx="1500199" cy="287326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/>
                </a:p>
              </p:txBody>
            </p:sp>
            <p:sp>
              <p:nvSpPr>
                <p:cNvPr id="162833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7517523" y="4233474"/>
                  <a:ext cx="146706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>
                      <a:solidFill>
                        <a:srgbClr val="FF0000"/>
                      </a:solidFill>
                    </a:rPr>
                    <a:t>Orthography</a:t>
                  </a:r>
                </a:p>
              </p:txBody>
            </p:sp>
          </p:grpSp>
        </p:grpSp>
        <p:sp>
          <p:nvSpPr>
            <p:cNvPr id="162829" name="Freeform 11"/>
            <p:cNvSpPr>
              <a:spLocks noChangeAspect="1"/>
            </p:cNvSpPr>
            <p:nvPr/>
          </p:nvSpPr>
          <p:spPr bwMode="auto">
            <a:xfrm rot="-9664013">
              <a:off x="6893512" y="3494028"/>
              <a:ext cx="902758" cy="369332"/>
            </a:xfrm>
            <a:custGeom>
              <a:avLst/>
              <a:gdLst>
                <a:gd name="T0" fmla="*/ 902758 w 384"/>
                <a:gd name="T1" fmla="*/ 369332 h 480"/>
                <a:gd name="T2" fmla="*/ 225690 w 384"/>
                <a:gd name="T3" fmla="*/ 258532 h 480"/>
                <a:gd name="T4" fmla="*/ 0 w 384"/>
                <a:gd name="T5" fmla="*/ 0 h 480"/>
                <a:gd name="T6" fmla="*/ 0 60000 65536"/>
                <a:gd name="T7" fmla="*/ 0 60000 65536"/>
                <a:gd name="T8" fmla="*/ 0 60000 65536"/>
                <a:gd name="T9" fmla="*/ 0 w 384"/>
                <a:gd name="T10" fmla="*/ 0 h 480"/>
                <a:gd name="T11" fmla="*/ 384 w 38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480">
                  <a:moveTo>
                    <a:pt x="384" y="480"/>
                  </a:moveTo>
                  <a:cubicBezTo>
                    <a:pt x="272" y="448"/>
                    <a:pt x="160" y="416"/>
                    <a:pt x="96" y="336"/>
                  </a:cubicBezTo>
                  <a:cubicBezTo>
                    <a:pt x="32" y="256"/>
                    <a:pt x="16" y="128"/>
                    <a:pt x="0" y="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</p:grpSp>
      <p:pic>
        <p:nvPicPr>
          <p:cNvPr id="16282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5822950"/>
            <a:ext cx="1000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1538288" y="3714750"/>
            <a:ext cx="5068887" cy="1603375"/>
            <a:chOff x="1537844" y="3714752"/>
            <a:chExt cx="5069522" cy="1603585"/>
          </a:xfrm>
        </p:grpSpPr>
        <p:pic>
          <p:nvPicPr>
            <p:cNvPr id="162824" name="Picture 1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14480" y="3714752"/>
              <a:ext cx="1003386" cy="1026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Freeform 69"/>
            <p:cNvSpPr/>
            <p:nvPr/>
          </p:nvSpPr>
          <p:spPr>
            <a:xfrm>
              <a:off x="2485700" y="4086276"/>
              <a:ext cx="3115065" cy="133367"/>
            </a:xfrm>
            <a:custGeom>
              <a:avLst/>
              <a:gdLst>
                <a:gd name="connsiteX0" fmla="*/ 0 w 3114675"/>
                <a:gd name="connsiteY0" fmla="*/ 133350 h 133350"/>
                <a:gd name="connsiteX1" fmla="*/ 2381250 w 3114675"/>
                <a:gd name="connsiteY1" fmla="*/ 66675 h 133350"/>
                <a:gd name="connsiteX2" fmla="*/ 3114675 w 3114675"/>
                <a:gd name="connsiteY2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4675" h="133350">
                  <a:moveTo>
                    <a:pt x="0" y="133350"/>
                  </a:moveTo>
                  <a:lnTo>
                    <a:pt x="2381250" y="66675"/>
                  </a:lnTo>
                  <a:cubicBezTo>
                    <a:pt x="2900363" y="44450"/>
                    <a:pt x="3007519" y="22225"/>
                    <a:pt x="3114675" y="0"/>
                  </a:cubicBezTo>
                </a:path>
              </a:pathLst>
            </a:custGeom>
            <a:ln w="285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8" name="Freeform 77"/>
            <p:cNvSpPr/>
            <p:nvPr/>
          </p:nvSpPr>
          <p:spPr>
            <a:xfrm rot="20030519" flipV="1">
              <a:off x="1537844" y="5023023"/>
              <a:ext cx="5069522" cy="295314"/>
            </a:xfrm>
            <a:custGeom>
              <a:avLst/>
              <a:gdLst>
                <a:gd name="connsiteX0" fmla="*/ 0 w 5467350"/>
                <a:gd name="connsiteY0" fmla="*/ 298450 h 461962"/>
                <a:gd name="connsiteX1" fmla="*/ 209550 w 5467350"/>
                <a:gd name="connsiteY1" fmla="*/ 22225 h 461962"/>
                <a:gd name="connsiteX2" fmla="*/ 476250 w 5467350"/>
                <a:gd name="connsiteY2" fmla="*/ 431800 h 461962"/>
                <a:gd name="connsiteX3" fmla="*/ 752475 w 5467350"/>
                <a:gd name="connsiteY3" fmla="*/ 31750 h 461962"/>
                <a:gd name="connsiteX4" fmla="*/ 1047750 w 5467350"/>
                <a:gd name="connsiteY4" fmla="*/ 450850 h 461962"/>
                <a:gd name="connsiteX5" fmla="*/ 1428750 w 5467350"/>
                <a:gd name="connsiteY5" fmla="*/ 41275 h 461962"/>
                <a:gd name="connsiteX6" fmla="*/ 1866900 w 5467350"/>
                <a:gd name="connsiteY6" fmla="*/ 441325 h 461962"/>
                <a:gd name="connsiteX7" fmla="*/ 2314575 w 5467350"/>
                <a:gd name="connsiteY7" fmla="*/ 41275 h 461962"/>
                <a:gd name="connsiteX8" fmla="*/ 2790825 w 5467350"/>
                <a:gd name="connsiteY8" fmla="*/ 460375 h 461962"/>
                <a:gd name="connsiteX9" fmla="*/ 3295650 w 5467350"/>
                <a:gd name="connsiteY9" fmla="*/ 31750 h 461962"/>
                <a:gd name="connsiteX10" fmla="*/ 3771900 w 5467350"/>
                <a:gd name="connsiteY10" fmla="*/ 431800 h 461962"/>
                <a:gd name="connsiteX11" fmla="*/ 4257675 w 5467350"/>
                <a:gd name="connsiteY11" fmla="*/ 60325 h 461962"/>
                <a:gd name="connsiteX12" fmla="*/ 4752975 w 5467350"/>
                <a:gd name="connsiteY12" fmla="*/ 441325 h 461962"/>
                <a:gd name="connsiteX13" fmla="*/ 5143500 w 5467350"/>
                <a:gd name="connsiteY13" fmla="*/ 155575 h 461962"/>
                <a:gd name="connsiteX14" fmla="*/ 5467350 w 5467350"/>
                <a:gd name="connsiteY14" fmla="*/ 117475 h 46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67350" h="461962">
                  <a:moveTo>
                    <a:pt x="0" y="298450"/>
                  </a:moveTo>
                  <a:cubicBezTo>
                    <a:pt x="65087" y="149225"/>
                    <a:pt x="130175" y="0"/>
                    <a:pt x="209550" y="22225"/>
                  </a:cubicBezTo>
                  <a:cubicBezTo>
                    <a:pt x="288925" y="44450"/>
                    <a:pt x="385763" y="430213"/>
                    <a:pt x="476250" y="431800"/>
                  </a:cubicBezTo>
                  <a:cubicBezTo>
                    <a:pt x="566737" y="433387"/>
                    <a:pt x="657225" y="28575"/>
                    <a:pt x="752475" y="31750"/>
                  </a:cubicBezTo>
                  <a:cubicBezTo>
                    <a:pt x="847725" y="34925"/>
                    <a:pt x="935038" y="449263"/>
                    <a:pt x="1047750" y="450850"/>
                  </a:cubicBezTo>
                  <a:cubicBezTo>
                    <a:pt x="1160462" y="452437"/>
                    <a:pt x="1292225" y="42862"/>
                    <a:pt x="1428750" y="41275"/>
                  </a:cubicBezTo>
                  <a:cubicBezTo>
                    <a:pt x="1565275" y="39688"/>
                    <a:pt x="1719263" y="441325"/>
                    <a:pt x="1866900" y="441325"/>
                  </a:cubicBezTo>
                  <a:cubicBezTo>
                    <a:pt x="2014537" y="441325"/>
                    <a:pt x="2160588" y="38100"/>
                    <a:pt x="2314575" y="41275"/>
                  </a:cubicBezTo>
                  <a:cubicBezTo>
                    <a:pt x="2468562" y="44450"/>
                    <a:pt x="2627313" y="461962"/>
                    <a:pt x="2790825" y="460375"/>
                  </a:cubicBezTo>
                  <a:cubicBezTo>
                    <a:pt x="2954337" y="458788"/>
                    <a:pt x="3132138" y="36512"/>
                    <a:pt x="3295650" y="31750"/>
                  </a:cubicBezTo>
                  <a:cubicBezTo>
                    <a:pt x="3459162" y="26988"/>
                    <a:pt x="3611563" y="427038"/>
                    <a:pt x="3771900" y="431800"/>
                  </a:cubicBezTo>
                  <a:cubicBezTo>
                    <a:pt x="3932237" y="436562"/>
                    <a:pt x="4094163" y="58738"/>
                    <a:pt x="4257675" y="60325"/>
                  </a:cubicBezTo>
                  <a:cubicBezTo>
                    <a:pt x="4421187" y="61912"/>
                    <a:pt x="4605338" y="425450"/>
                    <a:pt x="4752975" y="441325"/>
                  </a:cubicBezTo>
                  <a:cubicBezTo>
                    <a:pt x="4900612" y="457200"/>
                    <a:pt x="5024438" y="209550"/>
                    <a:pt x="5143500" y="155575"/>
                  </a:cubicBezTo>
                  <a:cubicBezTo>
                    <a:pt x="5262563" y="101600"/>
                    <a:pt x="5364956" y="109537"/>
                    <a:pt x="5467350" y="117475"/>
                  </a:cubicBezTo>
                </a:path>
              </a:pathLst>
            </a:custGeom>
            <a:ln w="28575">
              <a:solidFill>
                <a:srgbClr val="3366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162823" name="Text Box 6"/>
          <p:cNvSpPr txBox="1">
            <a:spLocks noChangeArrowheads="1"/>
          </p:cNvSpPr>
          <p:nvPr/>
        </p:nvSpPr>
        <p:spPr bwMode="auto">
          <a:xfrm>
            <a:off x="3068638" y="908050"/>
            <a:ext cx="414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Letter-Sound Pair Learning</a:t>
            </a:r>
            <a:endParaRPr lang="en-CA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F-a2_600m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3000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384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786063"/>
            <a:ext cx="14287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Rectangle 89"/>
          <p:cNvSpPr/>
          <p:nvPr/>
        </p:nvSpPr>
        <p:spPr>
          <a:xfrm>
            <a:off x="642910" y="3786190"/>
            <a:ext cx="3143272" cy="584775"/>
          </a:xfrm>
          <a:prstGeom prst="rect">
            <a:avLst/>
          </a:prstGeom>
          <a:noFill/>
          <a:scene3d>
            <a:camera prst="orthographicFront">
              <a:rot lat="20999999" lon="2400000" rev="0"/>
            </a:camera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cheese</a:t>
            </a:r>
          </a:p>
        </p:txBody>
      </p:sp>
      <p:pic>
        <p:nvPicPr>
          <p:cNvPr id="1638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884363"/>
            <a:ext cx="4572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5" name="Oval 7"/>
          <p:cNvSpPr>
            <a:spLocks noChangeAspect="1" noChangeArrowheads="1"/>
          </p:cNvSpPr>
          <p:nvPr/>
        </p:nvSpPr>
        <p:spPr bwMode="auto">
          <a:xfrm rot="1503577">
            <a:off x="6200775" y="2243138"/>
            <a:ext cx="336550" cy="911225"/>
          </a:xfrm>
          <a:prstGeom prst="ellipse">
            <a:avLst/>
          </a:prstGeom>
          <a:solidFill>
            <a:srgbClr val="66FFFF">
              <a:alpha val="50195"/>
            </a:srgbClr>
          </a:solidFill>
          <a:ln w="38100">
            <a:solidFill>
              <a:srgbClr val="66FF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75" name="Rounded Rectangle 74"/>
          <p:cNvSpPr/>
          <p:nvPr/>
        </p:nvSpPr>
        <p:spPr>
          <a:xfrm>
            <a:off x="5357813" y="2255838"/>
            <a:ext cx="857250" cy="24447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63847" name="TextBox 75"/>
          <p:cNvSpPr txBox="1">
            <a:spLocks noChangeArrowheads="1"/>
          </p:cNvSpPr>
          <p:nvPr/>
        </p:nvSpPr>
        <p:spPr bwMode="auto">
          <a:xfrm>
            <a:off x="5405438" y="2214563"/>
            <a:ext cx="77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66FFFF"/>
                </a:solidFill>
              </a:rPr>
              <a:t>Motor</a:t>
            </a:r>
          </a:p>
        </p:txBody>
      </p:sp>
      <p:sp>
        <p:nvSpPr>
          <p:cNvPr id="163848" name="Oval 4"/>
          <p:cNvSpPr>
            <a:spLocks noChangeAspect="1" noChangeArrowheads="1"/>
          </p:cNvSpPr>
          <p:nvPr/>
        </p:nvSpPr>
        <p:spPr bwMode="auto">
          <a:xfrm>
            <a:off x="5715000" y="3106738"/>
            <a:ext cx="538163" cy="552450"/>
          </a:xfrm>
          <a:prstGeom prst="ellipse">
            <a:avLst/>
          </a:prstGeom>
          <a:solidFill>
            <a:srgbClr val="FF00FF">
              <a:alpha val="70195"/>
            </a:srgbClr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163849" name="Freeform 12"/>
          <p:cNvSpPr>
            <a:spLocks noChangeAspect="1"/>
          </p:cNvSpPr>
          <p:nvPr/>
        </p:nvSpPr>
        <p:spPr bwMode="auto">
          <a:xfrm rot="613345">
            <a:off x="5964238" y="2773363"/>
            <a:ext cx="223837" cy="469900"/>
          </a:xfrm>
          <a:custGeom>
            <a:avLst/>
            <a:gdLst>
              <a:gd name="T0" fmla="*/ 89535 w 160"/>
              <a:gd name="T1" fmla="*/ 469900 h 336"/>
              <a:gd name="T2" fmla="*/ 22384 w 160"/>
              <a:gd name="T3" fmla="*/ 201386 h 336"/>
              <a:gd name="T4" fmla="*/ 223837 w 160"/>
              <a:gd name="T5" fmla="*/ 0 h 336"/>
              <a:gd name="T6" fmla="*/ 0 60000 65536"/>
              <a:gd name="T7" fmla="*/ 0 60000 65536"/>
              <a:gd name="T8" fmla="*/ 0 60000 65536"/>
              <a:gd name="T9" fmla="*/ 0 w 160"/>
              <a:gd name="T10" fmla="*/ 0 h 336"/>
              <a:gd name="T11" fmla="*/ 160 w 160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336">
                <a:moveTo>
                  <a:pt x="64" y="336"/>
                </a:moveTo>
                <a:cubicBezTo>
                  <a:pt x="32" y="268"/>
                  <a:pt x="0" y="200"/>
                  <a:pt x="16" y="144"/>
                </a:cubicBezTo>
                <a:cubicBezTo>
                  <a:pt x="32" y="88"/>
                  <a:pt x="96" y="44"/>
                  <a:pt x="16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grpSp>
        <p:nvGrpSpPr>
          <p:cNvPr id="163850" name="Group 70"/>
          <p:cNvGrpSpPr>
            <a:grpSpLocks/>
          </p:cNvGrpSpPr>
          <p:nvPr/>
        </p:nvGrpSpPr>
        <p:grpSpPr bwMode="auto">
          <a:xfrm>
            <a:off x="4286250" y="3143250"/>
            <a:ext cx="1373188" cy="646113"/>
            <a:chOff x="7143768" y="2143116"/>
            <a:chExt cx="1373723" cy="646331"/>
          </a:xfrm>
        </p:grpSpPr>
        <p:sp>
          <p:nvSpPr>
            <p:cNvPr id="72" name="Rounded Rectangle 71"/>
            <p:cNvSpPr/>
            <p:nvPr/>
          </p:nvSpPr>
          <p:spPr>
            <a:xfrm>
              <a:off x="7143768" y="2184405"/>
              <a:ext cx="1357842" cy="53040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3873" name="TextBox 72"/>
            <p:cNvSpPr txBox="1">
              <a:spLocks noChangeArrowheads="1"/>
            </p:cNvSpPr>
            <p:nvPr/>
          </p:nvSpPr>
          <p:spPr bwMode="auto">
            <a:xfrm>
              <a:off x="7191487" y="2143116"/>
              <a:ext cx="13260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solidFill>
                    <a:srgbClr val="FF00FF"/>
                  </a:solidFill>
                </a:rPr>
                <a:t>Speech </a:t>
              </a:r>
            </a:p>
            <a:p>
              <a:r>
                <a:rPr lang="en-CA">
                  <a:solidFill>
                    <a:srgbClr val="FF00FF"/>
                  </a:solidFill>
                </a:rPr>
                <a:t>Generation</a:t>
              </a:r>
            </a:p>
          </p:txBody>
        </p:sp>
      </p:grpSp>
      <p:sp>
        <p:nvSpPr>
          <p:cNvPr id="163851" name="Oval 5"/>
          <p:cNvSpPr>
            <a:spLocks noChangeAspect="1" noChangeArrowheads="1"/>
          </p:cNvSpPr>
          <p:nvPr/>
        </p:nvSpPr>
        <p:spPr bwMode="auto">
          <a:xfrm rot="-1550902">
            <a:off x="7453313" y="2571750"/>
            <a:ext cx="369887" cy="498475"/>
          </a:xfrm>
          <a:prstGeom prst="ellipse">
            <a:avLst/>
          </a:prstGeom>
          <a:solidFill>
            <a:srgbClr val="66FF33">
              <a:alpha val="70195"/>
            </a:srgbClr>
          </a:solidFill>
          <a:ln w="38100">
            <a:solidFill>
              <a:srgbClr val="66FF33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163852" name="Oval 6"/>
          <p:cNvSpPr>
            <a:spLocks noChangeAspect="1" noChangeArrowheads="1"/>
          </p:cNvSpPr>
          <p:nvPr/>
        </p:nvSpPr>
        <p:spPr bwMode="auto">
          <a:xfrm>
            <a:off x="7143750" y="2932113"/>
            <a:ext cx="469900" cy="527050"/>
          </a:xfrm>
          <a:prstGeom prst="ellipse">
            <a:avLst/>
          </a:prstGeom>
          <a:solidFill>
            <a:srgbClr val="66FF33">
              <a:alpha val="70195"/>
            </a:srgbClr>
          </a:solidFill>
          <a:ln w="38100">
            <a:solidFill>
              <a:srgbClr val="66FF33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163853" name="Freeform 9"/>
          <p:cNvSpPr>
            <a:spLocks noChangeAspect="1"/>
          </p:cNvSpPr>
          <p:nvPr/>
        </p:nvSpPr>
        <p:spPr bwMode="auto">
          <a:xfrm>
            <a:off x="6053138" y="3106738"/>
            <a:ext cx="1343025" cy="223837"/>
          </a:xfrm>
          <a:custGeom>
            <a:avLst/>
            <a:gdLst>
              <a:gd name="T0" fmla="*/ 1343025 w 960"/>
              <a:gd name="T1" fmla="*/ 89535 h 160"/>
              <a:gd name="T2" fmla="*/ 604361 w 960"/>
              <a:gd name="T3" fmla="*/ 22384 h 160"/>
              <a:gd name="T4" fmla="*/ 0 w 960"/>
              <a:gd name="T5" fmla="*/ 223837 h 160"/>
              <a:gd name="T6" fmla="*/ 0 60000 65536"/>
              <a:gd name="T7" fmla="*/ 0 60000 65536"/>
              <a:gd name="T8" fmla="*/ 0 60000 65536"/>
              <a:gd name="T9" fmla="*/ 0 w 960"/>
              <a:gd name="T10" fmla="*/ 0 h 160"/>
              <a:gd name="T11" fmla="*/ 960 w 960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60">
                <a:moveTo>
                  <a:pt x="960" y="64"/>
                </a:moveTo>
                <a:cubicBezTo>
                  <a:pt x="776" y="32"/>
                  <a:pt x="592" y="0"/>
                  <a:pt x="432" y="16"/>
                </a:cubicBezTo>
                <a:cubicBezTo>
                  <a:pt x="272" y="32"/>
                  <a:pt x="136" y="96"/>
                  <a:pt x="0" y="16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63854" name="Freeform 10"/>
          <p:cNvSpPr>
            <a:spLocks noChangeAspect="1"/>
          </p:cNvSpPr>
          <p:nvPr/>
        </p:nvSpPr>
        <p:spPr bwMode="auto">
          <a:xfrm>
            <a:off x="7362825" y="2816225"/>
            <a:ext cx="236538" cy="312738"/>
          </a:xfrm>
          <a:custGeom>
            <a:avLst/>
            <a:gdLst>
              <a:gd name="T0" fmla="*/ 236538 w 168"/>
              <a:gd name="T1" fmla="*/ 44677 h 224"/>
              <a:gd name="T2" fmla="*/ 33791 w 168"/>
              <a:gd name="T3" fmla="*/ 44677 h 224"/>
              <a:gd name="T4" fmla="*/ 33791 w 168"/>
              <a:gd name="T5" fmla="*/ 312738 h 224"/>
              <a:gd name="T6" fmla="*/ 0 60000 65536"/>
              <a:gd name="T7" fmla="*/ 0 60000 65536"/>
              <a:gd name="T8" fmla="*/ 0 60000 65536"/>
              <a:gd name="T9" fmla="*/ 0 w 168"/>
              <a:gd name="T10" fmla="*/ 0 h 224"/>
              <a:gd name="T11" fmla="*/ 168 w 168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224">
                <a:moveTo>
                  <a:pt x="168" y="32"/>
                </a:moveTo>
                <a:cubicBezTo>
                  <a:pt x="108" y="16"/>
                  <a:pt x="48" y="0"/>
                  <a:pt x="24" y="32"/>
                </a:cubicBezTo>
                <a:cubicBezTo>
                  <a:pt x="0" y="64"/>
                  <a:pt x="12" y="144"/>
                  <a:pt x="24" y="224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grpSp>
        <p:nvGrpSpPr>
          <p:cNvPr id="163855" name="Group 69"/>
          <p:cNvGrpSpPr>
            <a:grpSpLocks/>
          </p:cNvGrpSpPr>
          <p:nvPr/>
        </p:nvGrpSpPr>
        <p:grpSpPr bwMode="auto">
          <a:xfrm>
            <a:off x="7143750" y="2143125"/>
            <a:ext cx="1357313" cy="369888"/>
            <a:chOff x="7143768" y="2143116"/>
            <a:chExt cx="1357322" cy="369332"/>
          </a:xfrm>
        </p:grpSpPr>
        <p:sp>
          <p:nvSpPr>
            <p:cNvPr id="69" name="Rounded Rectangle 68"/>
            <p:cNvSpPr/>
            <p:nvPr/>
          </p:nvSpPr>
          <p:spPr>
            <a:xfrm>
              <a:off x="7143768" y="2184329"/>
              <a:ext cx="1357322" cy="28690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3871" name="TextBox 63"/>
            <p:cNvSpPr txBox="1">
              <a:spLocks noChangeArrowheads="1"/>
            </p:cNvSpPr>
            <p:nvPr/>
          </p:nvSpPr>
          <p:spPr bwMode="auto">
            <a:xfrm>
              <a:off x="7191487" y="2143116"/>
              <a:ext cx="12618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solidFill>
                    <a:srgbClr val="66FF33"/>
                  </a:solidFill>
                </a:rPr>
                <a:t>Semantics</a:t>
              </a:r>
            </a:p>
          </p:txBody>
        </p:sp>
      </p:grpSp>
      <p:sp>
        <p:nvSpPr>
          <p:cNvPr id="163856" name="Oval 13"/>
          <p:cNvSpPr>
            <a:spLocks noChangeAspect="1" noChangeArrowheads="1"/>
          </p:cNvSpPr>
          <p:nvPr/>
        </p:nvSpPr>
        <p:spPr bwMode="auto">
          <a:xfrm rot="-651713">
            <a:off x="6467475" y="3322638"/>
            <a:ext cx="604838" cy="250825"/>
          </a:xfrm>
          <a:prstGeom prst="ellipse">
            <a:avLst/>
          </a:prstGeom>
          <a:solidFill>
            <a:srgbClr val="3366FF">
              <a:alpha val="70195"/>
            </a:srgbClr>
          </a:solidFill>
          <a:ln w="38100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54" name="Freeform 14"/>
          <p:cNvSpPr>
            <a:spLocks noChangeAspect="1"/>
          </p:cNvSpPr>
          <p:nvPr/>
        </p:nvSpPr>
        <p:spPr bwMode="auto">
          <a:xfrm>
            <a:off x="6910388" y="3298825"/>
            <a:ext cx="404812" cy="134938"/>
          </a:xfrm>
          <a:custGeom>
            <a:avLst/>
            <a:gdLst>
              <a:gd name="T0" fmla="*/ 0 w 384"/>
              <a:gd name="T1" fmla="*/ 115661 h 112"/>
              <a:gd name="T2" fmla="*/ 253007 w 384"/>
              <a:gd name="T3" fmla="*/ 115661 h 112"/>
              <a:gd name="T4" fmla="*/ 404812 w 384"/>
              <a:gd name="T5" fmla="*/ 0 h 112"/>
              <a:gd name="T6" fmla="*/ 0 60000 65536"/>
              <a:gd name="T7" fmla="*/ 0 60000 65536"/>
              <a:gd name="T8" fmla="*/ 0 60000 65536"/>
              <a:gd name="T9" fmla="*/ 0 w 384"/>
              <a:gd name="T10" fmla="*/ 0 h 112"/>
              <a:gd name="T11" fmla="*/ 384 w 384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12">
                <a:moveTo>
                  <a:pt x="0" y="96"/>
                </a:moveTo>
                <a:cubicBezTo>
                  <a:pt x="88" y="104"/>
                  <a:pt x="176" y="112"/>
                  <a:pt x="240" y="96"/>
                </a:cubicBezTo>
                <a:cubicBezTo>
                  <a:pt x="304" y="80"/>
                  <a:pt x="344" y="40"/>
                  <a:pt x="384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grpSp>
        <p:nvGrpSpPr>
          <p:cNvPr id="163858" name="Group 65"/>
          <p:cNvGrpSpPr>
            <a:grpSpLocks/>
          </p:cNvGrpSpPr>
          <p:nvPr/>
        </p:nvGrpSpPr>
        <p:grpSpPr bwMode="auto">
          <a:xfrm>
            <a:off x="5980113" y="3714750"/>
            <a:ext cx="1357312" cy="369888"/>
            <a:chOff x="5980122" y="3714752"/>
            <a:chExt cx="1357322" cy="369332"/>
          </a:xfrm>
        </p:grpSpPr>
        <p:sp>
          <p:nvSpPr>
            <p:cNvPr id="65" name="Rounded Rectangle 64"/>
            <p:cNvSpPr/>
            <p:nvPr/>
          </p:nvSpPr>
          <p:spPr>
            <a:xfrm>
              <a:off x="5980122" y="3755965"/>
              <a:ext cx="1357322" cy="28690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3869" name="TextBox 62"/>
            <p:cNvSpPr txBox="1">
              <a:spLocks noChangeArrowheads="1"/>
            </p:cNvSpPr>
            <p:nvPr/>
          </p:nvSpPr>
          <p:spPr bwMode="auto">
            <a:xfrm>
              <a:off x="6021429" y="3714752"/>
              <a:ext cx="12747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solidFill>
                    <a:srgbClr val="3366FF"/>
                  </a:solidFill>
                </a:rPr>
                <a:t>Phonology</a:t>
              </a:r>
            </a:p>
          </p:txBody>
        </p:sp>
      </p:grpSp>
      <p:sp>
        <p:nvSpPr>
          <p:cNvPr id="163859" name="Oval 8"/>
          <p:cNvSpPr>
            <a:spLocks noChangeAspect="1" noChangeArrowheads="1"/>
          </p:cNvSpPr>
          <p:nvPr/>
        </p:nvSpPr>
        <p:spPr bwMode="auto">
          <a:xfrm rot="787838">
            <a:off x="8104188" y="3273425"/>
            <a:ext cx="368300" cy="814388"/>
          </a:xfrm>
          <a:prstGeom prst="ellipse">
            <a:avLst/>
          </a:prstGeom>
          <a:solidFill>
            <a:srgbClr val="FF0000">
              <a:alpha val="7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57" name="Freeform 11"/>
          <p:cNvSpPr>
            <a:spLocks noChangeAspect="1"/>
          </p:cNvSpPr>
          <p:nvPr/>
        </p:nvSpPr>
        <p:spPr bwMode="auto">
          <a:xfrm>
            <a:off x="7732713" y="2786063"/>
            <a:ext cx="538162" cy="860425"/>
          </a:xfrm>
          <a:custGeom>
            <a:avLst/>
            <a:gdLst>
              <a:gd name="T0" fmla="*/ 538162 w 384"/>
              <a:gd name="T1" fmla="*/ 860425 h 480"/>
              <a:gd name="T2" fmla="*/ 134541 w 384"/>
              <a:gd name="T3" fmla="*/ 602298 h 480"/>
              <a:gd name="T4" fmla="*/ 0 w 384"/>
              <a:gd name="T5" fmla="*/ 0 h 480"/>
              <a:gd name="T6" fmla="*/ 0 60000 65536"/>
              <a:gd name="T7" fmla="*/ 0 60000 65536"/>
              <a:gd name="T8" fmla="*/ 0 60000 65536"/>
              <a:gd name="T9" fmla="*/ 0 w 384"/>
              <a:gd name="T10" fmla="*/ 0 h 480"/>
              <a:gd name="T11" fmla="*/ 384 w 38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480">
                <a:moveTo>
                  <a:pt x="384" y="480"/>
                </a:moveTo>
                <a:cubicBezTo>
                  <a:pt x="272" y="448"/>
                  <a:pt x="160" y="416"/>
                  <a:pt x="96" y="336"/>
                </a:cubicBezTo>
                <a:cubicBezTo>
                  <a:pt x="32" y="256"/>
                  <a:pt x="16" y="128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63861" name="Oval 5"/>
          <p:cNvSpPr>
            <a:spLocks noChangeAspect="1" noChangeArrowheads="1"/>
          </p:cNvSpPr>
          <p:nvPr/>
        </p:nvSpPr>
        <p:spPr bwMode="auto">
          <a:xfrm rot="-6647746">
            <a:off x="7462045" y="3799681"/>
            <a:ext cx="474662" cy="498475"/>
          </a:xfrm>
          <a:prstGeom prst="ellipse">
            <a:avLst/>
          </a:prstGeom>
          <a:solidFill>
            <a:srgbClr val="FF0000">
              <a:alpha val="70195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59" name="Freeform 11"/>
          <p:cNvSpPr>
            <a:spLocks noChangeAspect="1"/>
          </p:cNvSpPr>
          <p:nvPr/>
        </p:nvSpPr>
        <p:spPr bwMode="auto">
          <a:xfrm rot="-4146134">
            <a:off x="7806532" y="3702844"/>
            <a:ext cx="455612" cy="368300"/>
          </a:xfrm>
          <a:custGeom>
            <a:avLst/>
            <a:gdLst>
              <a:gd name="T0" fmla="*/ 455612 w 384"/>
              <a:gd name="T1" fmla="*/ 368300 h 480"/>
              <a:gd name="T2" fmla="*/ 113903 w 384"/>
              <a:gd name="T3" fmla="*/ 257810 h 480"/>
              <a:gd name="T4" fmla="*/ 0 w 384"/>
              <a:gd name="T5" fmla="*/ 0 h 480"/>
              <a:gd name="T6" fmla="*/ 0 60000 65536"/>
              <a:gd name="T7" fmla="*/ 0 60000 65536"/>
              <a:gd name="T8" fmla="*/ 0 60000 65536"/>
              <a:gd name="T9" fmla="*/ 0 w 384"/>
              <a:gd name="T10" fmla="*/ 0 h 480"/>
              <a:gd name="T11" fmla="*/ 384 w 38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480">
                <a:moveTo>
                  <a:pt x="384" y="480"/>
                </a:moveTo>
                <a:cubicBezTo>
                  <a:pt x="272" y="448"/>
                  <a:pt x="160" y="416"/>
                  <a:pt x="96" y="336"/>
                </a:cubicBezTo>
                <a:cubicBezTo>
                  <a:pt x="32" y="256"/>
                  <a:pt x="16" y="128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60" name="Freeform 11"/>
          <p:cNvSpPr>
            <a:spLocks noChangeAspect="1"/>
          </p:cNvSpPr>
          <p:nvPr/>
        </p:nvSpPr>
        <p:spPr bwMode="auto">
          <a:xfrm rot="1253866">
            <a:off x="6821488" y="3584575"/>
            <a:ext cx="922337" cy="368300"/>
          </a:xfrm>
          <a:custGeom>
            <a:avLst/>
            <a:gdLst>
              <a:gd name="T0" fmla="*/ 922337 w 384"/>
              <a:gd name="T1" fmla="*/ 368300 h 480"/>
              <a:gd name="T2" fmla="*/ 230584 w 384"/>
              <a:gd name="T3" fmla="*/ 257810 h 480"/>
              <a:gd name="T4" fmla="*/ 0 w 384"/>
              <a:gd name="T5" fmla="*/ 0 h 480"/>
              <a:gd name="T6" fmla="*/ 0 60000 65536"/>
              <a:gd name="T7" fmla="*/ 0 60000 65536"/>
              <a:gd name="T8" fmla="*/ 0 60000 65536"/>
              <a:gd name="T9" fmla="*/ 0 w 384"/>
              <a:gd name="T10" fmla="*/ 0 h 480"/>
              <a:gd name="T11" fmla="*/ 384 w 38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480">
                <a:moveTo>
                  <a:pt x="384" y="480"/>
                </a:moveTo>
                <a:cubicBezTo>
                  <a:pt x="272" y="448"/>
                  <a:pt x="160" y="416"/>
                  <a:pt x="96" y="336"/>
                </a:cubicBezTo>
                <a:cubicBezTo>
                  <a:pt x="32" y="256"/>
                  <a:pt x="16" y="128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CA"/>
          </a:p>
        </p:txBody>
      </p:sp>
      <p:grpSp>
        <p:nvGrpSpPr>
          <p:cNvPr id="163864" name="Group 67"/>
          <p:cNvGrpSpPr>
            <a:grpSpLocks/>
          </p:cNvGrpSpPr>
          <p:nvPr/>
        </p:nvGrpSpPr>
        <p:grpSpPr bwMode="auto">
          <a:xfrm>
            <a:off x="7429500" y="4344988"/>
            <a:ext cx="1500188" cy="369887"/>
            <a:chOff x="7500958" y="4233474"/>
            <a:chExt cx="1500198" cy="369332"/>
          </a:xfrm>
        </p:grpSpPr>
        <p:sp>
          <p:nvSpPr>
            <p:cNvPr id="67" name="Rounded Rectangle 66"/>
            <p:cNvSpPr/>
            <p:nvPr/>
          </p:nvSpPr>
          <p:spPr>
            <a:xfrm>
              <a:off x="7500958" y="4274687"/>
              <a:ext cx="1500198" cy="28690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3867" name="TextBox 61"/>
            <p:cNvSpPr txBox="1">
              <a:spLocks noChangeArrowheads="1"/>
            </p:cNvSpPr>
            <p:nvPr/>
          </p:nvSpPr>
          <p:spPr bwMode="auto">
            <a:xfrm>
              <a:off x="7517523" y="4233474"/>
              <a:ext cx="14670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Orthography</a:t>
              </a:r>
            </a:p>
          </p:txBody>
        </p:sp>
      </p:grpSp>
      <p:sp>
        <p:nvSpPr>
          <p:cNvPr id="163865" name="Text Box 2"/>
          <p:cNvSpPr txBox="1">
            <a:spLocks noChangeArrowheads="1"/>
          </p:cNvSpPr>
          <p:nvPr/>
        </p:nvSpPr>
        <p:spPr bwMode="auto">
          <a:xfrm>
            <a:off x="3097213" y="857250"/>
            <a:ext cx="3949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Reading Impaired Brain</a:t>
            </a:r>
            <a:endParaRPr lang="en-CA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71563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Both_3D_erSAM.avi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25" y="1357313"/>
            <a:ext cx="65722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7" name="TextBox 5"/>
          <p:cNvSpPr txBox="1">
            <a:spLocks noChangeArrowheads="1"/>
          </p:cNvSpPr>
          <p:nvPr/>
        </p:nvSpPr>
        <p:spPr bwMode="auto">
          <a:xfrm>
            <a:off x="4049713" y="6286500"/>
            <a:ext cx="2044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>
                <a:solidFill>
                  <a:schemeClr val="bg1"/>
                </a:solidFill>
              </a:rPr>
              <a:t>(Herdman et al., submitted)</a:t>
            </a:r>
          </a:p>
        </p:txBody>
      </p:sp>
      <p:sp>
        <p:nvSpPr>
          <p:cNvPr id="164868" name="Text Box 2"/>
          <p:cNvSpPr txBox="1">
            <a:spLocks noChangeArrowheads="1"/>
          </p:cNvSpPr>
          <p:nvPr/>
        </p:nvSpPr>
        <p:spPr bwMode="auto">
          <a:xfrm>
            <a:off x="3097213" y="857250"/>
            <a:ext cx="3949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Reading Impaired Brain</a:t>
            </a:r>
            <a:endParaRPr lang="en-CA" sz="2800" b="1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" y="2428875"/>
            <a:ext cx="9906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latin typeface="+mn-lt"/>
              </a:rPr>
              <a:t>MEG</a:t>
            </a:r>
            <a:endParaRPr lang="en-GB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1563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890" name="Content Placeholder 2"/>
          <p:cNvSpPr>
            <a:spLocks noGrp="1"/>
          </p:cNvSpPr>
          <p:nvPr>
            <p:ph idx="1"/>
          </p:nvPr>
        </p:nvSpPr>
        <p:spPr>
          <a:xfrm>
            <a:off x="1463675" y="1643063"/>
            <a:ext cx="7216775" cy="4786312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Calibri" pitchFamily="34" charset="0"/>
              <a:buAutoNum type="arabicParenR"/>
            </a:pPr>
            <a:r>
              <a:rPr lang="en-US" sz="2800" smtClean="0">
                <a:solidFill>
                  <a:schemeClr val="bg1"/>
                </a:solidFill>
              </a:rPr>
              <a:t>Brain performs complex functions in many different regions</a:t>
            </a:r>
          </a:p>
          <a:p>
            <a:pPr marL="514350" indent="-514350">
              <a:spcAft>
                <a:spcPts val="1200"/>
              </a:spcAft>
              <a:buFont typeface="Calibri" pitchFamily="34" charset="0"/>
              <a:buAutoNum type="arabicParenR"/>
            </a:pPr>
            <a:r>
              <a:rPr lang="en-US" sz="2800" smtClean="0">
                <a:solidFill>
                  <a:schemeClr val="bg1"/>
                </a:solidFill>
              </a:rPr>
              <a:t>Learning modifies brain to make it more efficient</a:t>
            </a:r>
          </a:p>
          <a:p>
            <a:pPr marL="514350" indent="-514350">
              <a:spcAft>
                <a:spcPts val="1200"/>
              </a:spcAft>
              <a:buFont typeface="Calibri" pitchFamily="34" charset="0"/>
              <a:buAutoNum type="arabicParenR"/>
            </a:pPr>
            <a:r>
              <a:rPr lang="en-US" sz="2800" smtClean="0">
                <a:solidFill>
                  <a:schemeClr val="bg1"/>
                </a:solidFill>
              </a:rPr>
              <a:t>Reading impairment can be caused by one or more disruptions in the reading network</a:t>
            </a:r>
          </a:p>
          <a:p>
            <a:pPr marL="514350" indent="-514350">
              <a:spcAft>
                <a:spcPts val="1200"/>
              </a:spcAft>
              <a:buFont typeface="Calibri" pitchFamily="34" charset="0"/>
              <a:buAutoNum type="arabicParenR"/>
            </a:pPr>
            <a:r>
              <a:rPr lang="en-US" sz="2800" smtClean="0">
                <a:solidFill>
                  <a:schemeClr val="bg1"/>
                </a:solidFill>
              </a:rPr>
              <a:t>Findings support a holistic approach to learning and intervention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65891" name="Text Box 2"/>
          <p:cNvSpPr txBox="1">
            <a:spLocks noChangeArrowheads="1"/>
          </p:cNvSpPr>
          <p:nvPr/>
        </p:nvSpPr>
        <p:spPr bwMode="auto">
          <a:xfrm>
            <a:off x="4221163" y="857250"/>
            <a:ext cx="170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Summary</a:t>
            </a:r>
            <a:endParaRPr lang="en-CA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928688" y="1714500"/>
            <a:ext cx="3714750" cy="3863975"/>
            <a:chOff x="928740" y="1714488"/>
            <a:chExt cx="3714776" cy="3864655"/>
          </a:xfrm>
        </p:grpSpPr>
        <p:sp>
          <p:nvSpPr>
            <p:cNvPr id="6" name="Rectangle 5"/>
            <p:cNvSpPr/>
            <p:nvPr/>
          </p:nvSpPr>
          <p:spPr>
            <a:xfrm>
              <a:off x="928740" y="4572491"/>
              <a:ext cx="3714776" cy="10066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CA" sz="1400" dirty="0">
                  <a:solidFill>
                    <a:schemeClr val="accent5">
                      <a:lumMod val="75000"/>
                    </a:schemeClr>
                  </a:solidFill>
                  <a:latin typeface="Kristen ITC" pitchFamily="66" charset="0"/>
                </a:rPr>
                <a:t>Gene Expression</a:t>
              </a:r>
            </a:p>
            <a:p>
              <a:pPr algn="ctr">
                <a:defRPr/>
              </a:pPr>
              <a:r>
                <a:rPr lang="en-CA" sz="1400" dirty="0">
                  <a:solidFill>
                    <a:schemeClr val="accent5">
                      <a:lumMod val="75000"/>
                    </a:schemeClr>
                  </a:solidFill>
                  <a:latin typeface="Kristen ITC" pitchFamily="66" charset="0"/>
                </a:rPr>
                <a:t>Collaborative</a:t>
              </a:r>
            </a:p>
            <a:p>
              <a:pPr algn="ctr">
                <a:defRPr/>
              </a:pPr>
              <a:r>
                <a:rPr lang="en-CA" sz="1400" dirty="0">
                  <a:solidFill>
                    <a:schemeClr val="accent5">
                      <a:lumMod val="75000"/>
                    </a:schemeClr>
                  </a:solidFill>
                  <a:latin typeface="Kristen ITC" pitchFamily="66" charset="0"/>
                </a:rPr>
                <a:t>for Kids Only</a:t>
              </a:r>
            </a:p>
          </p:txBody>
        </p:sp>
        <p:pic>
          <p:nvPicPr>
            <p:cNvPr id="166947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1353057" y="1865848"/>
              <a:ext cx="2907469" cy="2604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6948" name="TextBox 8"/>
            <p:cNvSpPr txBox="1">
              <a:spLocks noChangeArrowheads="1"/>
            </p:cNvSpPr>
            <p:nvPr/>
          </p:nvSpPr>
          <p:spPr bwMode="auto">
            <a:xfrm>
              <a:off x="2846416" y="3922119"/>
              <a:ext cx="1154080" cy="62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200">
                  <a:solidFill>
                    <a:srgbClr val="20AC77"/>
                  </a:solidFill>
                  <a:latin typeface="Hobo Std"/>
                </a:rPr>
                <a:t>GECKO</a:t>
              </a:r>
            </a:p>
            <a:p>
              <a:r>
                <a:rPr lang="en-CA" sz="1200">
                  <a:solidFill>
                    <a:srgbClr val="20AC77"/>
                  </a:solidFill>
                  <a:latin typeface="Hobo Std"/>
                </a:rPr>
                <a:t>Project</a:t>
              </a:r>
            </a:p>
          </p:txBody>
        </p:sp>
        <p:pic>
          <p:nvPicPr>
            <p:cNvPr id="16694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9317" y="2081591"/>
              <a:ext cx="382119" cy="424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950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78727" y="2081591"/>
              <a:ext cx="509431" cy="272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951" name="Picture 8" descr="HELP_Logo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50640F"/>
                </a:clrFrom>
                <a:clrTo>
                  <a:srgbClr val="50640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71195" y="2428230"/>
              <a:ext cx="616963" cy="471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4357688" y="2500313"/>
            <a:ext cx="3725862" cy="2655887"/>
            <a:chOff x="4357686" y="2500306"/>
            <a:chExt cx="3725444" cy="2655348"/>
          </a:xfrm>
        </p:grpSpPr>
        <p:sp>
          <p:nvSpPr>
            <p:cNvPr id="166944" name="Rectangle 9"/>
            <p:cNvSpPr>
              <a:spLocks noChangeArrowheads="1"/>
            </p:cNvSpPr>
            <p:nvPr/>
          </p:nvSpPr>
          <p:spPr bwMode="auto">
            <a:xfrm>
              <a:off x="4874527" y="4786322"/>
              <a:ext cx="26917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b="1">
                  <a:solidFill>
                    <a:srgbClr val="7030A0"/>
                  </a:solidFill>
                </a:rPr>
                <a:t>Gecko.Project@ubc.ca</a:t>
              </a:r>
              <a:endParaRPr lang="en-CA">
                <a:solidFill>
                  <a:srgbClr val="7030A0"/>
                </a:solidFill>
              </a:endParaRPr>
            </a:p>
          </p:txBody>
        </p:sp>
        <p:pic>
          <p:nvPicPr>
            <p:cNvPr id="166945" name="Picture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57686" y="2500306"/>
              <a:ext cx="3725444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Group 63"/>
          <p:cNvGrpSpPr>
            <a:grpSpLocks/>
          </p:cNvGrpSpPr>
          <p:nvPr/>
        </p:nvGrpSpPr>
        <p:grpSpPr bwMode="auto">
          <a:xfrm>
            <a:off x="5357813" y="1428750"/>
            <a:ext cx="1911350" cy="4906963"/>
            <a:chOff x="8119393" y="2143116"/>
            <a:chExt cx="1024639" cy="3931349"/>
          </a:xfrm>
        </p:grpSpPr>
        <p:sp>
          <p:nvSpPr>
            <p:cNvPr id="166940" name="TextBox 41"/>
            <p:cNvSpPr txBox="1">
              <a:spLocks noChangeArrowheads="1"/>
            </p:cNvSpPr>
            <p:nvPr/>
          </p:nvSpPr>
          <p:spPr bwMode="auto">
            <a:xfrm>
              <a:off x="8119393" y="2143116"/>
              <a:ext cx="102463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100"/>
                <a:t>Experience &amp;</a:t>
              </a:r>
            </a:p>
            <a:p>
              <a:r>
                <a:rPr lang="en-CA" sz="1100"/>
                <a:t>Behaviour</a:t>
              </a:r>
            </a:p>
          </p:txBody>
        </p:sp>
        <p:sp>
          <p:nvSpPr>
            <p:cNvPr id="166941" name="TextBox 42"/>
            <p:cNvSpPr txBox="1">
              <a:spLocks noChangeArrowheads="1"/>
            </p:cNvSpPr>
            <p:nvPr/>
          </p:nvSpPr>
          <p:spPr bwMode="auto">
            <a:xfrm>
              <a:off x="8119393" y="3357562"/>
              <a:ext cx="65434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100"/>
                <a:t>Neural</a:t>
              </a:r>
            </a:p>
            <a:p>
              <a:r>
                <a:rPr lang="en-CA" sz="1100"/>
                <a:t>System</a:t>
              </a:r>
            </a:p>
          </p:txBody>
        </p:sp>
        <p:sp>
          <p:nvSpPr>
            <p:cNvPr id="166942" name="TextBox 44"/>
            <p:cNvSpPr txBox="1">
              <a:spLocks noChangeArrowheads="1"/>
            </p:cNvSpPr>
            <p:nvPr/>
          </p:nvSpPr>
          <p:spPr bwMode="auto">
            <a:xfrm>
              <a:off x="8119393" y="4572008"/>
              <a:ext cx="73449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100"/>
                <a:t>Cell &amp;</a:t>
              </a:r>
            </a:p>
            <a:p>
              <a:r>
                <a:rPr lang="en-CA" sz="1100"/>
                <a:t>Synapse</a:t>
              </a:r>
            </a:p>
          </p:txBody>
        </p:sp>
        <p:sp>
          <p:nvSpPr>
            <p:cNvPr id="166943" name="TextBox 45"/>
            <p:cNvSpPr txBox="1">
              <a:spLocks noChangeArrowheads="1"/>
            </p:cNvSpPr>
            <p:nvPr/>
          </p:nvSpPr>
          <p:spPr bwMode="auto">
            <a:xfrm>
              <a:off x="8119393" y="5643578"/>
              <a:ext cx="100059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100"/>
                <a:t>Gene &amp;</a:t>
              </a:r>
            </a:p>
            <a:p>
              <a:r>
                <a:rPr lang="en-CA" sz="1100"/>
                <a:t>Transcription</a:t>
              </a:r>
            </a:p>
          </p:txBody>
        </p:sp>
      </p:grpSp>
      <p:grpSp>
        <p:nvGrpSpPr>
          <p:cNvPr id="52" name="Group 62"/>
          <p:cNvGrpSpPr>
            <a:grpSpLocks/>
          </p:cNvGrpSpPr>
          <p:nvPr/>
        </p:nvGrpSpPr>
        <p:grpSpPr bwMode="auto">
          <a:xfrm>
            <a:off x="4143375" y="1285875"/>
            <a:ext cx="1143000" cy="5100638"/>
            <a:chOff x="7358780" y="2071678"/>
            <a:chExt cx="714380" cy="4143404"/>
          </a:xfrm>
        </p:grpSpPr>
        <p:cxnSp>
          <p:nvCxnSpPr>
            <p:cNvPr id="53" name="Straight Arrow Connector 52"/>
            <p:cNvCxnSpPr/>
            <p:nvPr/>
          </p:nvCxnSpPr>
          <p:spPr>
            <a:xfrm rot="5400000">
              <a:off x="6323874" y="4179488"/>
              <a:ext cx="2784191" cy="0"/>
            </a:xfrm>
            <a:prstGeom prst="straightConnector1">
              <a:avLst/>
            </a:prstGeom>
            <a:ln w="57150">
              <a:solidFill>
                <a:srgbClr val="3366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928" name="Group 60"/>
            <p:cNvGrpSpPr>
              <a:grpSpLocks/>
            </p:cNvGrpSpPr>
            <p:nvPr/>
          </p:nvGrpSpPr>
          <p:grpSpPr bwMode="auto">
            <a:xfrm>
              <a:off x="7358780" y="2071678"/>
              <a:ext cx="714380" cy="662613"/>
              <a:chOff x="7358780" y="2071678"/>
              <a:chExt cx="714380" cy="662613"/>
            </a:xfrm>
          </p:grpSpPr>
          <p:pic>
            <p:nvPicPr>
              <p:cNvPr id="166938" name="Picture 10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358780" y="2071678"/>
                <a:ext cx="714380" cy="662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6" name="Rounded Rectangle 65"/>
              <p:cNvSpPr/>
              <p:nvPr/>
            </p:nvSpPr>
            <p:spPr>
              <a:xfrm>
                <a:off x="7358780" y="2080705"/>
                <a:ext cx="714380" cy="643497"/>
              </a:xfrm>
              <a:prstGeom prst="roundRect">
                <a:avLst>
                  <a:gd name="adj" fmla="val 481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grpSp>
          <p:nvGrpSpPr>
            <p:cNvPr id="166929" name="Group 59"/>
            <p:cNvGrpSpPr>
              <a:grpSpLocks/>
            </p:cNvGrpSpPr>
            <p:nvPr/>
          </p:nvGrpSpPr>
          <p:grpSpPr bwMode="auto">
            <a:xfrm>
              <a:off x="7358780" y="3244848"/>
              <a:ext cx="714380" cy="642942"/>
              <a:chOff x="7358780" y="3244848"/>
              <a:chExt cx="714380" cy="642942"/>
            </a:xfrm>
          </p:grpSpPr>
          <p:pic>
            <p:nvPicPr>
              <p:cNvPr id="166936" name="Picture 1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430218" y="3252188"/>
                <a:ext cx="610466" cy="629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4" name="Rounded Rectangle 63"/>
              <p:cNvSpPr/>
              <p:nvPr/>
            </p:nvSpPr>
            <p:spPr>
              <a:xfrm>
                <a:off x="7358780" y="3245191"/>
                <a:ext cx="714380" cy="642208"/>
              </a:xfrm>
              <a:prstGeom prst="roundRect">
                <a:avLst>
                  <a:gd name="adj" fmla="val 481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grpSp>
          <p:nvGrpSpPr>
            <p:cNvPr id="166930" name="Group 58"/>
            <p:cNvGrpSpPr>
              <a:grpSpLocks/>
            </p:cNvGrpSpPr>
            <p:nvPr/>
          </p:nvGrpSpPr>
          <p:grpSpPr bwMode="auto">
            <a:xfrm>
              <a:off x="7358780" y="4408494"/>
              <a:ext cx="714380" cy="644532"/>
              <a:chOff x="7358780" y="4408494"/>
              <a:chExt cx="714380" cy="644532"/>
            </a:xfrm>
          </p:grpSpPr>
          <p:pic>
            <p:nvPicPr>
              <p:cNvPr id="166934" name="Picture 13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7388434" y="4410084"/>
                <a:ext cx="655073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" name="Rounded Rectangle 61"/>
              <p:cNvSpPr/>
              <p:nvPr/>
            </p:nvSpPr>
            <p:spPr>
              <a:xfrm>
                <a:off x="7358780" y="4408388"/>
                <a:ext cx="714380" cy="643498"/>
              </a:xfrm>
              <a:prstGeom prst="roundRect">
                <a:avLst>
                  <a:gd name="adj" fmla="val 481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grpSp>
          <p:nvGrpSpPr>
            <p:cNvPr id="166931" name="Group 57"/>
            <p:cNvGrpSpPr>
              <a:grpSpLocks/>
            </p:cNvGrpSpPr>
            <p:nvPr/>
          </p:nvGrpSpPr>
          <p:grpSpPr bwMode="auto">
            <a:xfrm>
              <a:off x="7358780" y="5572140"/>
              <a:ext cx="714380" cy="642942"/>
              <a:chOff x="7358780" y="5572140"/>
              <a:chExt cx="714380" cy="642942"/>
            </a:xfrm>
          </p:grpSpPr>
          <p:pic>
            <p:nvPicPr>
              <p:cNvPr id="166932" name="Picture 14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7358780" y="5604465"/>
                <a:ext cx="714379" cy="519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Rounded Rectangle 59"/>
              <p:cNvSpPr/>
              <p:nvPr/>
            </p:nvSpPr>
            <p:spPr>
              <a:xfrm>
                <a:off x="7358780" y="5571584"/>
                <a:ext cx="714380" cy="643498"/>
              </a:xfrm>
              <a:prstGeom prst="roundRect">
                <a:avLst>
                  <a:gd name="adj" fmla="val 481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-142875" y="2509838"/>
            <a:ext cx="2214563" cy="2800350"/>
            <a:chOff x="-142908" y="2510581"/>
            <a:chExt cx="2214578" cy="2800091"/>
          </a:xfrm>
        </p:grpSpPr>
        <p:pic>
          <p:nvPicPr>
            <p:cNvPr id="166921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-147174" y="2800598"/>
              <a:ext cx="2132866" cy="1552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6922" name="TextBox 68"/>
            <p:cNvSpPr txBox="1">
              <a:spLocks noChangeArrowheads="1"/>
            </p:cNvSpPr>
            <p:nvPr/>
          </p:nvSpPr>
          <p:spPr bwMode="auto">
            <a:xfrm>
              <a:off x="935259" y="4130058"/>
              <a:ext cx="6880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200">
                  <a:solidFill>
                    <a:srgbClr val="20AC77"/>
                  </a:solidFill>
                  <a:latin typeface="Hobo Std"/>
                </a:rPr>
                <a:t>GECKO</a:t>
              </a:r>
            </a:p>
            <a:p>
              <a:r>
                <a:rPr lang="en-CA" sz="1200">
                  <a:solidFill>
                    <a:srgbClr val="20AC77"/>
                  </a:solidFill>
                  <a:latin typeface="Hobo Std"/>
                </a:rPr>
                <a:t>Project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2908" y="4572552"/>
              <a:ext cx="2214578" cy="7381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CA" sz="1400" dirty="0">
                  <a:solidFill>
                    <a:schemeClr val="accent5">
                      <a:lumMod val="75000"/>
                    </a:schemeClr>
                  </a:solidFill>
                  <a:latin typeface="Kristen ITC" pitchFamily="66" charset="0"/>
                </a:rPr>
                <a:t>Gene Expression</a:t>
              </a:r>
            </a:p>
            <a:p>
              <a:pPr algn="ctr">
                <a:defRPr/>
              </a:pPr>
              <a:r>
                <a:rPr lang="en-CA" sz="1400" dirty="0">
                  <a:solidFill>
                    <a:schemeClr val="accent5">
                      <a:lumMod val="75000"/>
                    </a:schemeClr>
                  </a:solidFill>
                  <a:latin typeface="Kristen ITC" pitchFamily="66" charset="0"/>
                </a:rPr>
                <a:t>Collaborative</a:t>
              </a:r>
            </a:p>
            <a:p>
              <a:pPr algn="ctr">
                <a:defRPr/>
              </a:pPr>
              <a:r>
                <a:rPr lang="en-CA" sz="1400" dirty="0">
                  <a:solidFill>
                    <a:schemeClr val="accent5">
                      <a:lumMod val="75000"/>
                    </a:schemeClr>
                  </a:solidFill>
                  <a:latin typeface="Kristen ITC" pitchFamily="66" charset="0"/>
                </a:rPr>
                <a:t>for Kids Only</a:t>
              </a:r>
            </a:p>
          </p:txBody>
        </p:sp>
        <p:pic>
          <p:nvPicPr>
            <p:cNvPr id="166924" name="Picture 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942950" y="2779880"/>
              <a:ext cx="227802" cy="31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925" name="Picture 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192983" y="2779880"/>
              <a:ext cx="303699" cy="200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926" name="Picture 8" descr="HELP_Logo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50640F"/>
                </a:clrFrom>
                <a:clrTo>
                  <a:srgbClr val="50640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28877" y="3034168"/>
              <a:ext cx="367805" cy="345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71438" y="5260975"/>
            <a:ext cx="1855787" cy="1382713"/>
            <a:chOff x="71406" y="5260615"/>
            <a:chExt cx="1856598" cy="1383095"/>
          </a:xfrm>
        </p:grpSpPr>
        <p:pic>
          <p:nvPicPr>
            <p:cNvPr id="166919" name="Picture 1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49622" y="5260615"/>
              <a:ext cx="1500166" cy="1097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6920" name="Rectangle 74"/>
            <p:cNvSpPr>
              <a:spLocks noChangeArrowheads="1"/>
            </p:cNvSpPr>
            <p:nvPr/>
          </p:nvSpPr>
          <p:spPr bwMode="auto">
            <a:xfrm>
              <a:off x="71406" y="6366711"/>
              <a:ext cx="18565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200" b="1">
                  <a:solidFill>
                    <a:srgbClr val="7030A0"/>
                  </a:solidFill>
                </a:rPr>
                <a:t>Gecko.Project@ubc.ca</a:t>
              </a:r>
              <a:endParaRPr lang="en-CA" sz="120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16146E-6 L -0.2085 0.045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55008E-6 L -0.55816 0.267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" y="1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3" presetClass="exit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4" descr="Ch4_CommunityTypes_29-03-06_Page_4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47850" y="979488"/>
            <a:ext cx="8510588" cy="6572250"/>
          </a:xfrm>
        </p:spPr>
      </p:pic>
      <p:pic>
        <p:nvPicPr>
          <p:cNvPr id="16793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363" y="1000125"/>
            <a:ext cx="1143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2533650" y="3071813"/>
            <a:ext cx="609600" cy="500062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2500313" y="3929063"/>
            <a:ext cx="558800" cy="500062"/>
          </a:xfrm>
          <a:prstGeom prst="ellipse">
            <a:avLst/>
          </a:prstGeom>
          <a:noFill/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8" name="Oval 27"/>
          <p:cNvSpPr/>
          <p:nvPr/>
        </p:nvSpPr>
        <p:spPr>
          <a:xfrm>
            <a:off x="3724275" y="2235200"/>
            <a:ext cx="603250" cy="55086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7599363" y="3806825"/>
            <a:ext cx="758825" cy="550863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167943" name="Group 36"/>
          <p:cNvGrpSpPr>
            <a:grpSpLocks/>
          </p:cNvGrpSpPr>
          <p:nvPr/>
        </p:nvGrpSpPr>
        <p:grpSpPr bwMode="auto">
          <a:xfrm>
            <a:off x="-142875" y="2509838"/>
            <a:ext cx="2214563" cy="4133850"/>
            <a:chOff x="-142908" y="2510581"/>
            <a:chExt cx="2214578" cy="4133129"/>
          </a:xfrm>
        </p:grpSpPr>
        <p:pic>
          <p:nvPicPr>
            <p:cNvPr id="167944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-147174" y="2800598"/>
              <a:ext cx="2132866" cy="1552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45" name="TextBox 8"/>
            <p:cNvSpPr txBox="1">
              <a:spLocks noChangeArrowheads="1"/>
            </p:cNvSpPr>
            <p:nvPr/>
          </p:nvSpPr>
          <p:spPr bwMode="auto">
            <a:xfrm>
              <a:off x="935259" y="4130058"/>
              <a:ext cx="6880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200">
                  <a:solidFill>
                    <a:srgbClr val="20AC77"/>
                  </a:solidFill>
                  <a:latin typeface="Hobo Std"/>
                </a:rPr>
                <a:t>GECKO</a:t>
              </a:r>
            </a:p>
            <a:p>
              <a:r>
                <a:rPr lang="en-CA" sz="1200">
                  <a:solidFill>
                    <a:srgbClr val="20AC77"/>
                  </a:solidFill>
                  <a:latin typeface="Hobo Std"/>
                </a:rPr>
                <a:t>Project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-142908" y="4572383"/>
              <a:ext cx="2214578" cy="7380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CA" sz="1400" dirty="0">
                  <a:solidFill>
                    <a:schemeClr val="accent5">
                      <a:lumMod val="75000"/>
                    </a:schemeClr>
                  </a:solidFill>
                  <a:latin typeface="Kristen ITC" pitchFamily="66" charset="0"/>
                </a:rPr>
                <a:t>Gene Expression</a:t>
              </a:r>
            </a:p>
            <a:p>
              <a:pPr algn="ctr">
                <a:defRPr/>
              </a:pPr>
              <a:r>
                <a:rPr lang="en-CA" sz="1400" dirty="0">
                  <a:solidFill>
                    <a:schemeClr val="accent5">
                      <a:lumMod val="75000"/>
                    </a:schemeClr>
                  </a:solidFill>
                  <a:latin typeface="Kristen ITC" pitchFamily="66" charset="0"/>
                </a:rPr>
                <a:t>Collaborative</a:t>
              </a:r>
            </a:p>
            <a:p>
              <a:pPr algn="ctr">
                <a:defRPr/>
              </a:pPr>
              <a:r>
                <a:rPr lang="en-CA" sz="1400" dirty="0">
                  <a:solidFill>
                    <a:schemeClr val="accent5">
                      <a:lumMod val="75000"/>
                    </a:schemeClr>
                  </a:solidFill>
                  <a:latin typeface="Kristen ITC" pitchFamily="66" charset="0"/>
                </a:rPr>
                <a:t>for Kids Only</a:t>
              </a:r>
            </a:p>
          </p:txBody>
        </p:sp>
        <p:pic>
          <p:nvPicPr>
            <p:cNvPr id="16794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42950" y="2779880"/>
              <a:ext cx="227802" cy="31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948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92983" y="2779880"/>
              <a:ext cx="303699" cy="200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949" name="Picture 8" descr="HELP_Logo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50640F"/>
                </a:clrFrom>
                <a:clrTo>
                  <a:srgbClr val="50640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28877" y="3034168"/>
              <a:ext cx="367805" cy="345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950" name="Picture 1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9622" y="5260615"/>
              <a:ext cx="1500166" cy="1097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51" name="Rectangle 9"/>
            <p:cNvSpPr>
              <a:spLocks noChangeArrowheads="1"/>
            </p:cNvSpPr>
            <p:nvPr/>
          </p:nvSpPr>
          <p:spPr bwMode="auto">
            <a:xfrm>
              <a:off x="71406" y="6366711"/>
              <a:ext cx="18565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200" b="1">
                  <a:solidFill>
                    <a:srgbClr val="7030A0"/>
                  </a:solidFill>
                </a:rPr>
                <a:t>Gecko.Project@ubc.ca</a:t>
              </a:r>
              <a:endParaRPr lang="en-CA" sz="120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/>
          <p:cNvSpPr txBox="1"/>
          <p:nvPr/>
        </p:nvSpPr>
        <p:spPr bwMode="auto">
          <a:xfrm>
            <a:off x="242888" y="4857750"/>
            <a:ext cx="21018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u="sng" dirty="0">
                <a:solidFill>
                  <a:schemeClr val="bg2">
                    <a:lumMod val="90000"/>
                  </a:schemeClr>
                </a:solidFill>
              </a:rPr>
              <a:t>Supported by:</a:t>
            </a:r>
          </a:p>
        </p:txBody>
      </p:sp>
      <p:pic>
        <p:nvPicPr>
          <p:cNvPr id="3076" name="Picture 8" descr="HELP_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50640F"/>
              </a:clrFrom>
              <a:clrTo>
                <a:srgbClr val="50640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3763" y="4921250"/>
            <a:ext cx="1639887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splashHeader_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0975" y="5534025"/>
            <a:ext cx="1752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 descr="nserc_crs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113" y="5541963"/>
            <a:ext cx="1603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9" name="Group 11"/>
          <p:cNvGrpSpPr>
            <a:grpSpLocks/>
          </p:cNvGrpSpPr>
          <p:nvPr/>
        </p:nvGrpSpPr>
        <p:grpSpPr bwMode="auto">
          <a:xfrm>
            <a:off x="5073650" y="5105400"/>
            <a:ext cx="1570038" cy="1268413"/>
            <a:chOff x="2136" y="695"/>
            <a:chExt cx="1698" cy="1049"/>
          </a:xfrm>
        </p:grpSpPr>
        <p:graphicFrame>
          <p:nvGraphicFramePr>
            <p:cNvPr id="3074" name="Object 1">
              <a:hlinkClick r:id="rId7"/>
            </p:cNvPr>
            <p:cNvGraphicFramePr>
              <a:graphicFrameLocks noChangeAspect="1"/>
            </p:cNvGraphicFramePr>
            <p:nvPr/>
          </p:nvGraphicFramePr>
          <p:xfrm>
            <a:off x="2151" y="695"/>
            <a:ext cx="1670" cy="1049"/>
          </p:xfrm>
          <a:graphic>
            <a:graphicData uri="http://schemas.openxmlformats.org/presentationml/2006/ole">
              <p:oleObj spid="_x0000_s3074" name="Image" r:id="rId8" imgW="3672432" imgH="2096717" progId="">
                <p:embed/>
              </p:oleObj>
            </a:graphicData>
          </a:graphic>
        </p:graphicFrame>
        <p:sp>
          <p:nvSpPr>
            <p:cNvPr id="3081" name="Text Box 13"/>
            <p:cNvSpPr txBox="1">
              <a:spLocks noChangeArrowheads="1"/>
            </p:cNvSpPr>
            <p:nvPr/>
          </p:nvSpPr>
          <p:spPr bwMode="auto">
            <a:xfrm>
              <a:off x="2136" y="1345"/>
              <a:ext cx="169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900" b="1"/>
                <a:t>Michael Smith Foundation for</a:t>
              </a:r>
            </a:p>
            <a:p>
              <a:pPr algn="ctr"/>
              <a:r>
                <a:rPr lang="en-US" sz="900" b="1"/>
                <a:t>Health Research</a:t>
              </a:r>
            </a:p>
          </p:txBody>
        </p:sp>
      </p:grp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/>
              <a:t>Thank You for Your Attention</a:t>
            </a:r>
            <a:endParaRPr lang="en-CA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071563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10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476375"/>
            <a:ext cx="22971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2463" y="1476375"/>
            <a:ext cx="22955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230688"/>
            <a:ext cx="23336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TextBox 9"/>
          <p:cNvSpPr txBox="1">
            <a:spLocks noChangeArrowheads="1"/>
          </p:cNvSpPr>
          <p:nvPr/>
        </p:nvSpPr>
        <p:spPr bwMode="auto">
          <a:xfrm>
            <a:off x="1662113" y="3500438"/>
            <a:ext cx="2838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>
                <a:solidFill>
                  <a:schemeClr val="bg1"/>
                </a:solidFill>
              </a:rPr>
              <a:t>Normal Reading Children </a:t>
            </a:r>
          </a:p>
          <a:p>
            <a:pPr algn="ctr"/>
            <a:r>
              <a:rPr lang="en-CA">
                <a:solidFill>
                  <a:schemeClr val="bg1"/>
                </a:solidFill>
              </a:rPr>
              <a:t>Rhyming</a:t>
            </a:r>
          </a:p>
        </p:txBody>
      </p:sp>
      <p:sp>
        <p:nvSpPr>
          <p:cNvPr id="171014" name="TextBox 10"/>
          <p:cNvSpPr txBox="1">
            <a:spLocks noChangeArrowheads="1"/>
          </p:cNvSpPr>
          <p:nvPr/>
        </p:nvSpPr>
        <p:spPr bwMode="auto">
          <a:xfrm>
            <a:off x="5127625" y="3500438"/>
            <a:ext cx="3300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>
                <a:solidFill>
                  <a:schemeClr val="bg1"/>
                </a:solidFill>
              </a:rPr>
              <a:t>Dyslexic Reading Children </a:t>
            </a:r>
          </a:p>
          <a:p>
            <a:pPr algn="ctr"/>
            <a:r>
              <a:rPr lang="en-CA">
                <a:solidFill>
                  <a:schemeClr val="bg1"/>
                </a:solidFill>
              </a:rPr>
              <a:t>Rhyming – Before Intervention</a:t>
            </a:r>
          </a:p>
        </p:txBody>
      </p:sp>
      <p:sp>
        <p:nvSpPr>
          <p:cNvPr id="171015" name="TextBox 11"/>
          <p:cNvSpPr txBox="1">
            <a:spLocks noChangeArrowheads="1"/>
          </p:cNvSpPr>
          <p:nvPr/>
        </p:nvSpPr>
        <p:spPr bwMode="auto">
          <a:xfrm>
            <a:off x="5300663" y="5929313"/>
            <a:ext cx="29543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>
                <a:solidFill>
                  <a:schemeClr val="bg1"/>
                </a:solidFill>
              </a:rPr>
              <a:t>Dyslexic Reading Children </a:t>
            </a:r>
          </a:p>
          <a:p>
            <a:pPr algn="ctr"/>
            <a:r>
              <a:rPr lang="en-CA">
                <a:solidFill>
                  <a:schemeClr val="bg1"/>
                </a:solidFill>
              </a:rPr>
              <a:t>Increase After Intervention</a:t>
            </a:r>
          </a:p>
        </p:txBody>
      </p:sp>
      <p:sp>
        <p:nvSpPr>
          <p:cNvPr id="171016" name="TextBox 12"/>
          <p:cNvSpPr txBox="1">
            <a:spLocks noChangeArrowheads="1"/>
          </p:cNvSpPr>
          <p:nvPr/>
        </p:nvSpPr>
        <p:spPr bwMode="auto">
          <a:xfrm>
            <a:off x="1643063" y="6143625"/>
            <a:ext cx="27289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>
                <a:solidFill>
                  <a:schemeClr val="bg1"/>
                </a:solidFill>
              </a:rPr>
              <a:t>(Temple et al., </a:t>
            </a:r>
            <a:r>
              <a:rPr lang="en-CA" sz="1600" i="1">
                <a:solidFill>
                  <a:schemeClr val="bg1"/>
                </a:solidFill>
              </a:rPr>
              <a:t>PNAS</a:t>
            </a:r>
            <a:r>
              <a:rPr lang="en-CA" sz="1600">
                <a:solidFill>
                  <a:schemeClr val="bg1"/>
                </a:solidFill>
              </a:rPr>
              <a:t>, 2003)</a:t>
            </a:r>
          </a:p>
        </p:txBody>
      </p:sp>
      <p:sp>
        <p:nvSpPr>
          <p:cNvPr id="171017" name="Text Box 2"/>
          <p:cNvSpPr txBox="1">
            <a:spLocks noChangeArrowheads="1"/>
          </p:cNvSpPr>
          <p:nvPr/>
        </p:nvSpPr>
        <p:spPr bwMode="auto">
          <a:xfrm>
            <a:off x="4043363" y="1357313"/>
            <a:ext cx="2057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Fast ForWord</a:t>
            </a:r>
            <a:endParaRPr lang="en-CA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18" name="Text Box 2"/>
          <p:cNvSpPr txBox="1">
            <a:spLocks noChangeArrowheads="1"/>
          </p:cNvSpPr>
          <p:nvPr/>
        </p:nvSpPr>
        <p:spPr bwMode="auto">
          <a:xfrm>
            <a:off x="3097213" y="857250"/>
            <a:ext cx="3949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Reading Impaired Brain</a:t>
            </a:r>
            <a:endParaRPr lang="en-CA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71563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4241800" y="857250"/>
            <a:ext cx="1660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Networks</a:t>
            </a:r>
            <a:endParaRPr lang="en-CA" sz="2800" b="1">
              <a:latin typeface="Times New Roman" pitchFamily="18" charset="0"/>
            </a:endParaRPr>
          </a:p>
        </p:txBody>
      </p:sp>
      <p:pic>
        <p:nvPicPr>
          <p:cNvPr id="1116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714500"/>
            <a:ext cx="62865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 flipV="1">
            <a:off x="4067175" y="4175125"/>
            <a:ext cx="2071688" cy="2071688"/>
          </a:xfrm>
          <a:prstGeom prst="ellipse">
            <a:avLst/>
          </a:prstGeom>
          <a:solidFill>
            <a:srgbClr val="3366FF">
              <a:alpha val="63921"/>
            </a:srgbClr>
          </a:solidFill>
          <a:ln w="57150" algn="ctr">
            <a:solidFill>
              <a:srgbClr val="3366FF"/>
            </a:solidFill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CA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 flipV="1">
            <a:off x="6215063" y="4929188"/>
            <a:ext cx="1928812" cy="1643062"/>
          </a:xfrm>
          <a:prstGeom prst="ellipse">
            <a:avLst/>
          </a:prstGeom>
          <a:solidFill>
            <a:srgbClr val="FF0000">
              <a:alpha val="64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 flipV="1">
            <a:off x="2071688" y="2428875"/>
            <a:ext cx="4357687" cy="1792288"/>
          </a:xfrm>
          <a:prstGeom prst="ellipse">
            <a:avLst/>
          </a:prstGeom>
          <a:solidFill>
            <a:srgbClr val="FF00FF">
              <a:alpha val="63921"/>
            </a:srgbClr>
          </a:solidFill>
          <a:ln w="57150" algn="ctr">
            <a:solidFill>
              <a:srgbClr val="FF00FF"/>
            </a:solidFill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CA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 flipV="1">
            <a:off x="6000750" y="3214688"/>
            <a:ext cx="2214563" cy="1785937"/>
          </a:xfrm>
          <a:prstGeom prst="ellipse">
            <a:avLst/>
          </a:prstGeom>
          <a:solidFill>
            <a:srgbClr val="66FF33">
              <a:alpha val="64000"/>
            </a:srgbClr>
          </a:solidFill>
          <a:ln w="5715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 flipV="1">
            <a:off x="3214688" y="1643063"/>
            <a:ext cx="2428875" cy="1071562"/>
          </a:xfrm>
          <a:prstGeom prst="ellipse">
            <a:avLst/>
          </a:prstGeom>
          <a:solidFill>
            <a:srgbClr val="66FFFF">
              <a:alpha val="63921"/>
            </a:srgbClr>
          </a:solidFill>
          <a:ln w="57150" algn="ctr">
            <a:solidFill>
              <a:srgbClr val="66FFFF"/>
            </a:solidFill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CA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658100" y="4797425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Orthography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427538" y="6237288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99FF"/>
                </a:solidFill>
              </a:rPr>
              <a:t>Phonology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732588" y="27813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FF33"/>
                </a:solidFill>
              </a:rPr>
              <a:t>Semantics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484438" y="1412875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FFFF"/>
                </a:solidFill>
              </a:rPr>
              <a:t>Motor Plan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403350" y="3644900"/>
            <a:ext cx="131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66FF"/>
                </a:solidFill>
              </a:rPr>
              <a:t>Speech </a:t>
            </a:r>
          </a:p>
          <a:p>
            <a:r>
              <a:rPr lang="en-US">
                <a:solidFill>
                  <a:srgbClr val="FF66FF"/>
                </a:solidFill>
              </a:rPr>
              <a:t>Generation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3" grpId="0" animBg="1"/>
      <p:bldP spid="15370" grpId="0"/>
      <p:bldP spid="15371" grpId="0"/>
      <p:bldP spid="15372" grpId="0"/>
      <p:bldP spid="15373" grpId="0"/>
      <p:bldP spid="153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3000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264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786063"/>
            <a:ext cx="14287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Rectangle 89"/>
          <p:cNvSpPr/>
          <p:nvPr/>
        </p:nvSpPr>
        <p:spPr>
          <a:xfrm>
            <a:off x="642910" y="3786190"/>
            <a:ext cx="3143272" cy="584775"/>
          </a:xfrm>
          <a:prstGeom prst="rect">
            <a:avLst/>
          </a:prstGeom>
          <a:noFill/>
          <a:scene3d>
            <a:camera prst="orthographicFront">
              <a:rot lat="20999999" lon="2400000" rev="0"/>
            </a:camera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cheese</a:t>
            </a:r>
          </a:p>
        </p:txBody>
      </p:sp>
      <p:pic>
        <p:nvPicPr>
          <p:cNvPr id="1126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884363"/>
            <a:ext cx="4572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5" name="Text Box 2"/>
          <p:cNvSpPr txBox="1">
            <a:spLocks noChangeArrowheads="1"/>
          </p:cNvSpPr>
          <p:nvPr/>
        </p:nvSpPr>
        <p:spPr bwMode="auto">
          <a:xfrm>
            <a:off x="2087563" y="857250"/>
            <a:ext cx="596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Classical Reading &amp; Language Model</a:t>
            </a:r>
            <a:endParaRPr lang="en-CA" sz="2800" b="1">
              <a:latin typeface="Times New Roman" pitchFamily="18" charset="0"/>
            </a:endParaRPr>
          </a:p>
        </p:txBody>
      </p: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5357813" y="2214563"/>
            <a:ext cx="1179512" cy="939800"/>
            <a:chOff x="5357818" y="2214554"/>
            <a:chExt cx="1180181" cy="939612"/>
          </a:xfrm>
        </p:grpSpPr>
        <p:sp>
          <p:nvSpPr>
            <p:cNvPr id="112681" name="Oval 7"/>
            <p:cNvSpPr>
              <a:spLocks noChangeAspect="1" noChangeArrowheads="1"/>
            </p:cNvSpPr>
            <p:nvPr/>
          </p:nvSpPr>
          <p:spPr bwMode="auto">
            <a:xfrm rot="1503577">
              <a:off x="6201449" y="2242941"/>
              <a:ext cx="336550" cy="911225"/>
            </a:xfrm>
            <a:prstGeom prst="ellipse">
              <a:avLst/>
            </a:prstGeom>
            <a:solidFill>
              <a:srgbClr val="66FFFF">
                <a:alpha val="50195"/>
              </a:srgbClr>
            </a:solidFill>
            <a:ln w="38100">
              <a:solidFill>
                <a:srgbClr val="66FF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grpSp>
          <p:nvGrpSpPr>
            <p:cNvPr id="112682" name="Group 73"/>
            <p:cNvGrpSpPr>
              <a:grpSpLocks/>
            </p:cNvGrpSpPr>
            <p:nvPr/>
          </p:nvGrpSpPr>
          <p:grpSpPr bwMode="auto">
            <a:xfrm>
              <a:off x="5357818" y="2214554"/>
              <a:ext cx="857256" cy="369332"/>
              <a:chOff x="7143768" y="2143116"/>
              <a:chExt cx="857256" cy="369332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7143768" y="2184383"/>
                <a:ext cx="857736" cy="24442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12684" name="TextBox 75"/>
              <p:cNvSpPr txBox="1">
                <a:spLocks noChangeArrowheads="1"/>
              </p:cNvSpPr>
              <p:nvPr/>
            </p:nvSpPr>
            <p:spPr bwMode="auto">
              <a:xfrm>
                <a:off x="7191487" y="2143116"/>
                <a:ext cx="77457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>
                    <a:solidFill>
                      <a:srgbClr val="66FFFF"/>
                    </a:solidFill>
                  </a:rPr>
                  <a:t>Motor</a:t>
                </a:r>
              </a:p>
            </p:txBody>
          </p:sp>
        </p:grpSp>
      </p:grpSp>
      <p:sp>
        <p:nvSpPr>
          <p:cNvPr id="81" name="Freeform 80"/>
          <p:cNvSpPr/>
          <p:nvPr/>
        </p:nvSpPr>
        <p:spPr>
          <a:xfrm>
            <a:off x="2357438" y="3571875"/>
            <a:ext cx="5842000" cy="660400"/>
          </a:xfrm>
          <a:custGeom>
            <a:avLst/>
            <a:gdLst>
              <a:gd name="connsiteX0" fmla="*/ 0 w 5384800"/>
              <a:gd name="connsiteY0" fmla="*/ 574040 h 660400"/>
              <a:gd name="connsiteX1" fmla="*/ 2062480 w 5384800"/>
              <a:gd name="connsiteY1" fmla="*/ 604520 h 660400"/>
              <a:gd name="connsiteX2" fmla="*/ 3474720 w 5384800"/>
              <a:gd name="connsiteY2" fmla="*/ 238760 h 660400"/>
              <a:gd name="connsiteX3" fmla="*/ 3972560 w 5384800"/>
              <a:gd name="connsiteY3" fmla="*/ 96520 h 660400"/>
              <a:gd name="connsiteX4" fmla="*/ 4643120 w 5384800"/>
              <a:gd name="connsiteY4" fmla="*/ 15240 h 660400"/>
              <a:gd name="connsiteX5" fmla="*/ 5384800 w 5384800"/>
              <a:gd name="connsiteY5" fmla="*/ 18796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4800" h="660400">
                <a:moveTo>
                  <a:pt x="0" y="574040"/>
                </a:moveTo>
                <a:cubicBezTo>
                  <a:pt x="741680" y="617220"/>
                  <a:pt x="1483360" y="660400"/>
                  <a:pt x="2062480" y="604520"/>
                </a:cubicBezTo>
                <a:cubicBezTo>
                  <a:pt x="2641600" y="548640"/>
                  <a:pt x="3156373" y="323427"/>
                  <a:pt x="3474720" y="238760"/>
                </a:cubicBezTo>
                <a:cubicBezTo>
                  <a:pt x="3793067" y="154093"/>
                  <a:pt x="3777827" y="133773"/>
                  <a:pt x="3972560" y="96520"/>
                </a:cubicBezTo>
                <a:cubicBezTo>
                  <a:pt x="4167293" y="59267"/>
                  <a:pt x="4407747" y="0"/>
                  <a:pt x="4643120" y="15240"/>
                </a:cubicBezTo>
                <a:cubicBezTo>
                  <a:pt x="4878493" y="30480"/>
                  <a:pt x="5131646" y="109220"/>
                  <a:pt x="5384800" y="187960"/>
                </a:cubicBezTo>
              </a:path>
            </a:pathLst>
          </a:custGeom>
          <a:ln w="28575"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4286250" y="2773363"/>
            <a:ext cx="1966913" cy="1016000"/>
            <a:chOff x="4286248" y="2772805"/>
            <a:chExt cx="1966923" cy="1016774"/>
          </a:xfrm>
        </p:grpSpPr>
        <p:grpSp>
          <p:nvGrpSpPr>
            <p:cNvPr id="112675" name="Group 77"/>
            <p:cNvGrpSpPr>
              <a:grpSpLocks/>
            </p:cNvGrpSpPr>
            <p:nvPr/>
          </p:nvGrpSpPr>
          <p:grpSpPr bwMode="auto">
            <a:xfrm>
              <a:off x="5715008" y="2772805"/>
              <a:ext cx="538163" cy="886376"/>
              <a:chOff x="5715008" y="2772805"/>
              <a:chExt cx="538163" cy="886376"/>
            </a:xfrm>
          </p:grpSpPr>
          <p:sp>
            <p:nvSpPr>
              <p:cNvPr id="112679" name="Oval 4"/>
              <p:cNvSpPr>
                <a:spLocks noChangeAspect="1" noChangeArrowheads="1"/>
              </p:cNvSpPr>
              <p:nvPr/>
            </p:nvSpPr>
            <p:spPr bwMode="auto">
              <a:xfrm>
                <a:off x="5715008" y="3106731"/>
                <a:ext cx="538163" cy="552450"/>
              </a:xfrm>
              <a:prstGeom prst="ellipse">
                <a:avLst/>
              </a:prstGeom>
              <a:solidFill>
                <a:srgbClr val="FF00FF">
                  <a:alpha val="70195"/>
                </a:srgbClr>
              </a:solidFill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12680" name="Freeform 12"/>
              <p:cNvSpPr>
                <a:spLocks noChangeAspect="1"/>
              </p:cNvSpPr>
              <p:nvPr/>
            </p:nvSpPr>
            <p:spPr bwMode="auto">
              <a:xfrm rot="613345">
                <a:off x="5963525" y="2772805"/>
                <a:ext cx="223838" cy="469900"/>
              </a:xfrm>
              <a:custGeom>
                <a:avLst/>
                <a:gdLst>
                  <a:gd name="T0" fmla="*/ 89535 w 160"/>
                  <a:gd name="T1" fmla="*/ 469900 h 336"/>
                  <a:gd name="T2" fmla="*/ 22384 w 160"/>
                  <a:gd name="T3" fmla="*/ 201386 h 336"/>
                  <a:gd name="T4" fmla="*/ 223838 w 160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160"/>
                  <a:gd name="T10" fmla="*/ 0 h 336"/>
                  <a:gd name="T11" fmla="*/ 160 w 160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0" h="336">
                    <a:moveTo>
                      <a:pt x="64" y="336"/>
                    </a:moveTo>
                    <a:cubicBezTo>
                      <a:pt x="32" y="268"/>
                      <a:pt x="0" y="200"/>
                      <a:pt x="16" y="144"/>
                    </a:cubicBezTo>
                    <a:cubicBezTo>
                      <a:pt x="32" y="88"/>
                      <a:pt x="96" y="44"/>
                      <a:pt x="160" y="0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112676" name="Group 70"/>
            <p:cNvGrpSpPr>
              <a:grpSpLocks/>
            </p:cNvGrpSpPr>
            <p:nvPr/>
          </p:nvGrpSpPr>
          <p:grpSpPr bwMode="auto">
            <a:xfrm>
              <a:off x="4286248" y="3143248"/>
              <a:ext cx="1373723" cy="646331"/>
              <a:chOff x="7143768" y="2143116"/>
              <a:chExt cx="1373723" cy="646331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7143768" y="2184148"/>
                <a:ext cx="1357320" cy="530629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12678" name="TextBox 72"/>
              <p:cNvSpPr txBox="1">
                <a:spLocks noChangeArrowheads="1"/>
              </p:cNvSpPr>
              <p:nvPr/>
            </p:nvSpPr>
            <p:spPr bwMode="auto">
              <a:xfrm>
                <a:off x="7191487" y="2143116"/>
                <a:ext cx="132600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>
                    <a:solidFill>
                      <a:srgbClr val="FF00FF"/>
                    </a:solidFill>
                  </a:rPr>
                  <a:t>Speech </a:t>
                </a:r>
              </a:p>
              <a:p>
                <a:r>
                  <a:rPr lang="en-CA">
                    <a:solidFill>
                      <a:srgbClr val="FF00FF"/>
                    </a:solidFill>
                  </a:rPr>
                  <a:t>Generation</a:t>
                </a:r>
              </a:p>
            </p:txBody>
          </p:sp>
        </p:grpSp>
      </p:grp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6053138" y="2143125"/>
            <a:ext cx="2447925" cy="1316038"/>
            <a:chOff x="6053145" y="2143116"/>
            <a:chExt cx="2447945" cy="1316040"/>
          </a:xfrm>
        </p:grpSpPr>
        <p:grpSp>
          <p:nvGrpSpPr>
            <p:cNvPr id="112667" name="Group 76"/>
            <p:cNvGrpSpPr>
              <a:grpSpLocks/>
            </p:cNvGrpSpPr>
            <p:nvPr/>
          </p:nvGrpSpPr>
          <p:grpSpPr bwMode="auto">
            <a:xfrm>
              <a:off x="6053145" y="2571744"/>
              <a:ext cx="1770063" cy="887412"/>
              <a:chOff x="6053145" y="2571744"/>
              <a:chExt cx="1770063" cy="887412"/>
            </a:xfrm>
          </p:grpSpPr>
          <p:sp>
            <p:nvSpPr>
              <p:cNvPr id="112671" name="Oval 5"/>
              <p:cNvSpPr>
                <a:spLocks noChangeAspect="1" noChangeArrowheads="1"/>
              </p:cNvSpPr>
              <p:nvPr/>
            </p:nvSpPr>
            <p:spPr bwMode="auto">
              <a:xfrm rot="-1550902">
                <a:off x="7453320" y="2571744"/>
                <a:ext cx="369888" cy="498475"/>
              </a:xfrm>
              <a:prstGeom prst="ellipse">
                <a:avLst/>
              </a:prstGeom>
              <a:solidFill>
                <a:srgbClr val="66FF33">
                  <a:alpha val="70195"/>
                </a:srgbClr>
              </a:solidFill>
              <a:ln w="381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12672" name="Oval 6"/>
              <p:cNvSpPr>
                <a:spLocks noChangeAspect="1" noChangeArrowheads="1"/>
              </p:cNvSpPr>
              <p:nvPr/>
            </p:nvSpPr>
            <p:spPr bwMode="auto">
              <a:xfrm>
                <a:off x="7143758" y="2932106"/>
                <a:ext cx="469900" cy="527050"/>
              </a:xfrm>
              <a:prstGeom prst="ellipse">
                <a:avLst/>
              </a:prstGeom>
              <a:solidFill>
                <a:srgbClr val="66FF33">
                  <a:alpha val="70195"/>
                </a:srgbClr>
              </a:solidFill>
              <a:ln w="381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12673" name="Freeform 9"/>
              <p:cNvSpPr>
                <a:spLocks noChangeAspect="1"/>
              </p:cNvSpPr>
              <p:nvPr/>
            </p:nvSpPr>
            <p:spPr bwMode="auto">
              <a:xfrm>
                <a:off x="6053145" y="3106731"/>
                <a:ext cx="1343025" cy="223837"/>
              </a:xfrm>
              <a:custGeom>
                <a:avLst/>
                <a:gdLst>
                  <a:gd name="T0" fmla="*/ 1343025 w 960"/>
                  <a:gd name="T1" fmla="*/ 89535 h 160"/>
                  <a:gd name="T2" fmla="*/ 604361 w 960"/>
                  <a:gd name="T3" fmla="*/ 22384 h 160"/>
                  <a:gd name="T4" fmla="*/ 0 w 960"/>
                  <a:gd name="T5" fmla="*/ 223837 h 160"/>
                  <a:gd name="T6" fmla="*/ 0 60000 65536"/>
                  <a:gd name="T7" fmla="*/ 0 60000 65536"/>
                  <a:gd name="T8" fmla="*/ 0 60000 65536"/>
                  <a:gd name="T9" fmla="*/ 0 w 960"/>
                  <a:gd name="T10" fmla="*/ 0 h 160"/>
                  <a:gd name="T11" fmla="*/ 960 w 96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0" h="160">
                    <a:moveTo>
                      <a:pt x="960" y="64"/>
                    </a:moveTo>
                    <a:cubicBezTo>
                      <a:pt x="776" y="32"/>
                      <a:pt x="592" y="0"/>
                      <a:pt x="432" y="16"/>
                    </a:cubicBezTo>
                    <a:cubicBezTo>
                      <a:pt x="272" y="32"/>
                      <a:pt x="136" y="96"/>
                      <a:pt x="0" y="160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12674" name="Freeform 10"/>
              <p:cNvSpPr>
                <a:spLocks noChangeAspect="1"/>
              </p:cNvSpPr>
              <p:nvPr/>
            </p:nvSpPr>
            <p:spPr bwMode="auto">
              <a:xfrm>
                <a:off x="7362833" y="2816219"/>
                <a:ext cx="236538" cy="312737"/>
              </a:xfrm>
              <a:custGeom>
                <a:avLst/>
                <a:gdLst>
                  <a:gd name="T0" fmla="*/ 236538 w 168"/>
                  <a:gd name="T1" fmla="*/ 44677 h 224"/>
                  <a:gd name="T2" fmla="*/ 33791 w 168"/>
                  <a:gd name="T3" fmla="*/ 44677 h 224"/>
                  <a:gd name="T4" fmla="*/ 33791 w 168"/>
                  <a:gd name="T5" fmla="*/ 312737 h 224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224"/>
                  <a:gd name="T11" fmla="*/ 168 w 168"/>
                  <a:gd name="T12" fmla="*/ 224 h 2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224">
                    <a:moveTo>
                      <a:pt x="168" y="32"/>
                    </a:moveTo>
                    <a:cubicBezTo>
                      <a:pt x="108" y="16"/>
                      <a:pt x="48" y="0"/>
                      <a:pt x="24" y="32"/>
                    </a:cubicBezTo>
                    <a:cubicBezTo>
                      <a:pt x="0" y="64"/>
                      <a:pt x="12" y="144"/>
                      <a:pt x="24" y="224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112668" name="Group 69"/>
            <p:cNvGrpSpPr>
              <a:grpSpLocks/>
            </p:cNvGrpSpPr>
            <p:nvPr/>
          </p:nvGrpSpPr>
          <p:grpSpPr bwMode="auto">
            <a:xfrm>
              <a:off x="7143768" y="2143116"/>
              <a:ext cx="1357322" cy="369332"/>
              <a:chOff x="7143768" y="2143116"/>
              <a:chExt cx="1357322" cy="369332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7143766" y="2184391"/>
                <a:ext cx="1357324" cy="287339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12670" name="TextBox 63"/>
              <p:cNvSpPr txBox="1">
                <a:spLocks noChangeArrowheads="1"/>
              </p:cNvSpPr>
              <p:nvPr/>
            </p:nvSpPr>
            <p:spPr bwMode="auto">
              <a:xfrm>
                <a:off x="7191487" y="2143116"/>
                <a:ext cx="12618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>
                    <a:solidFill>
                      <a:srgbClr val="66FF33"/>
                    </a:solidFill>
                  </a:rPr>
                  <a:t>Semantics</a:t>
                </a:r>
              </a:p>
            </p:txBody>
          </p:sp>
        </p:grp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5980113" y="3298825"/>
            <a:ext cx="1357312" cy="785813"/>
            <a:chOff x="5980122" y="3298819"/>
            <a:chExt cx="1357322" cy="785265"/>
          </a:xfrm>
        </p:grpSpPr>
        <p:grpSp>
          <p:nvGrpSpPr>
            <p:cNvPr id="112661" name="Group 51"/>
            <p:cNvGrpSpPr>
              <a:grpSpLocks/>
            </p:cNvGrpSpPr>
            <p:nvPr/>
          </p:nvGrpSpPr>
          <p:grpSpPr bwMode="auto">
            <a:xfrm>
              <a:off x="6467375" y="3298819"/>
              <a:ext cx="847833" cy="274513"/>
              <a:chOff x="2900233" y="4049707"/>
              <a:chExt cx="847833" cy="274513"/>
            </a:xfrm>
          </p:grpSpPr>
          <p:sp>
            <p:nvSpPr>
              <p:cNvPr id="112665" name="Oval 13"/>
              <p:cNvSpPr>
                <a:spLocks noChangeAspect="1" noChangeArrowheads="1"/>
              </p:cNvSpPr>
              <p:nvPr/>
            </p:nvSpPr>
            <p:spPr bwMode="auto">
              <a:xfrm rot="-651713">
                <a:off x="2900233" y="4073395"/>
                <a:ext cx="604838" cy="250825"/>
              </a:xfrm>
              <a:prstGeom prst="ellipse">
                <a:avLst/>
              </a:prstGeom>
              <a:solidFill>
                <a:srgbClr val="3366FF">
                  <a:alpha val="70195"/>
                </a:srgbClr>
              </a:solidFill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12666" name="Freeform 14"/>
              <p:cNvSpPr>
                <a:spLocks noChangeAspect="1"/>
              </p:cNvSpPr>
              <p:nvPr/>
            </p:nvSpPr>
            <p:spPr bwMode="auto">
              <a:xfrm>
                <a:off x="3343253" y="4049707"/>
                <a:ext cx="404813" cy="134937"/>
              </a:xfrm>
              <a:custGeom>
                <a:avLst/>
                <a:gdLst>
                  <a:gd name="T0" fmla="*/ 0 w 384"/>
                  <a:gd name="T1" fmla="*/ 115660 h 112"/>
                  <a:gd name="T2" fmla="*/ 253008 w 384"/>
                  <a:gd name="T3" fmla="*/ 115660 h 112"/>
                  <a:gd name="T4" fmla="*/ 404813 w 384"/>
                  <a:gd name="T5" fmla="*/ 0 h 112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112"/>
                  <a:gd name="T11" fmla="*/ 384 w 384"/>
                  <a:gd name="T12" fmla="*/ 112 h 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112">
                    <a:moveTo>
                      <a:pt x="0" y="96"/>
                    </a:moveTo>
                    <a:cubicBezTo>
                      <a:pt x="88" y="104"/>
                      <a:pt x="176" y="112"/>
                      <a:pt x="240" y="96"/>
                    </a:cubicBezTo>
                    <a:cubicBezTo>
                      <a:pt x="304" y="80"/>
                      <a:pt x="344" y="40"/>
                      <a:pt x="384" y="0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112662" name="Group 65"/>
            <p:cNvGrpSpPr>
              <a:grpSpLocks/>
            </p:cNvGrpSpPr>
            <p:nvPr/>
          </p:nvGrpSpPr>
          <p:grpSpPr bwMode="auto">
            <a:xfrm>
              <a:off x="5980122" y="3714752"/>
              <a:ext cx="1357322" cy="369332"/>
              <a:chOff x="5980122" y="3714752"/>
              <a:chExt cx="1357322" cy="369332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5980122" y="3755700"/>
                <a:ext cx="1357322" cy="287137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12664" name="TextBox 62"/>
              <p:cNvSpPr txBox="1">
                <a:spLocks noChangeArrowheads="1"/>
              </p:cNvSpPr>
              <p:nvPr/>
            </p:nvSpPr>
            <p:spPr bwMode="auto">
              <a:xfrm>
                <a:off x="6021429" y="3714752"/>
                <a:ext cx="127470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>
                    <a:solidFill>
                      <a:srgbClr val="3366FF"/>
                    </a:solidFill>
                  </a:rPr>
                  <a:t>Phonology</a:t>
                </a:r>
              </a:p>
            </p:txBody>
          </p:sp>
        </p:grpSp>
      </p:grpSp>
      <p:grpSp>
        <p:nvGrpSpPr>
          <p:cNvPr id="84" name="Group 83"/>
          <p:cNvGrpSpPr>
            <a:grpSpLocks/>
          </p:cNvGrpSpPr>
          <p:nvPr/>
        </p:nvGrpSpPr>
        <p:grpSpPr bwMode="auto">
          <a:xfrm>
            <a:off x="6821488" y="2786063"/>
            <a:ext cx="2108200" cy="1928812"/>
            <a:chOff x="6821032" y="2786059"/>
            <a:chExt cx="2108686" cy="1928825"/>
          </a:xfrm>
        </p:grpSpPr>
        <p:grpSp>
          <p:nvGrpSpPr>
            <p:cNvPr id="112652" name="Group 54"/>
            <p:cNvGrpSpPr>
              <a:grpSpLocks/>
            </p:cNvGrpSpPr>
            <p:nvPr/>
          </p:nvGrpSpPr>
          <p:grpSpPr bwMode="auto">
            <a:xfrm>
              <a:off x="6821032" y="2786059"/>
              <a:ext cx="1651463" cy="1500198"/>
              <a:chOff x="3253890" y="3679819"/>
              <a:chExt cx="1651463" cy="1167755"/>
            </a:xfrm>
          </p:grpSpPr>
          <p:sp>
            <p:nvSpPr>
              <p:cNvPr id="112656" name="Oval 8"/>
              <p:cNvSpPr>
                <a:spLocks noChangeAspect="1" noChangeArrowheads="1"/>
              </p:cNvSpPr>
              <p:nvPr/>
            </p:nvSpPr>
            <p:spPr bwMode="auto">
              <a:xfrm rot="787838">
                <a:off x="4537053" y="4059232"/>
                <a:ext cx="368300" cy="633412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12657" name="Freeform 11"/>
              <p:cNvSpPr>
                <a:spLocks noChangeAspect="1"/>
              </p:cNvSpPr>
              <p:nvPr/>
            </p:nvSpPr>
            <p:spPr bwMode="auto">
              <a:xfrm>
                <a:off x="4165578" y="3679819"/>
                <a:ext cx="538163" cy="669925"/>
              </a:xfrm>
              <a:custGeom>
                <a:avLst/>
                <a:gdLst>
                  <a:gd name="T0" fmla="*/ 538163 w 384"/>
                  <a:gd name="T1" fmla="*/ 669925 h 480"/>
                  <a:gd name="T2" fmla="*/ 134541 w 384"/>
                  <a:gd name="T3" fmla="*/ 468948 h 480"/>
                  <a:gd name="T4" fmla="*/ 0 w 384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480"/>
                  <a:gd name="T11" fmla="*/ 384 w 384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480">
                    <a:moveTo>
                      <a:pt x="384" y="480"/>
                    </a:moveTo>
                    <a:cubicBezTo>
                      <a:pt x="272" y="448"/>
                      <a:pt x="160" y="416"/>
                      <a:pt x="96" y="336"/>
                    </a:cubicBezTo>
                    <a:cubicBezTo>
                      <a:pt x="32" y="256"/>
                      <a:pt x="16" y="128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12658" name="Oval 5"/>
              <p:cNvSpPr>
                <a:spLocks noChangeAspect="1" noChangeArrowheads="1"/>
              </p:cNvSpPr>
              <p:nvPr/>
            </p:nvSpPr>
            <p:spPr bwMode="auto">
              <a:xfrm rot="-6647746">
                <a:off x="3947782" y="4413392"/>
                <a:ext cx="369888" cy="498475"/>
              </a:xfrm>
              <a:prstGeom prst="ellipse">
                <a:avLst/>
              </a:prstGeom>
              <a:solidFill>
                <a:srgbClr val="FF0000">
                  <a:alpha val="70195"/>
                </a:srgbClr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12659" name="Freeform 11"/>
              <p:cNvSpPr>
                <a:spLocks noChangeAspect="1"/>
              </p:cNvSpPr>
              <p:nvPr/>
            </p:nvSpPr>
            <p:spPr bwMode="auto">
              <a:xfrm rot="-4146134">
                <a:off x="4289681" y="4351781"/>
                <a:ext cx="354635" cy="369332"/>
              </a:xfrm>
              <a:custGeom>
                <a:avLst/>
                <a:gdLst>
                  <a:gd name="T0" fmla="*/ 354635 w 384"/>
                  <a:gd name="T1" fmla="*/ 369332 h 480"/>
                  <a:gd name="T2" fmla="*/ 88659 w 384"/>
                  <a:gd name="T3" fmla="*/ 258532 h 480"/>
                  <a:gd name="T4" fmla="*/ 0 w 384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480"/>
                  <a:gd name="T11" fmla="*/ 384 w 384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480">
                    <a:moveTo>
                      <a:pt x="384" y="480"/>
                    </a:moveTo>
                    <a:cubicBezTo>
                      <a:pt x="272" y="448"/>
                      <a:pt x="160" y="416"/>
                      <a:pt x="96" y="336"/>
                    </a:cubicBezTo>
                    <a:cubicBezTo>
                      <a:pt x="32" y="256"/>
                      <a:pt x="16" y="128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12660" name="Freeform 11"/>
              <p:cNvSpPr>
                <a:spLocks noChangeAspect="1"/>
              </p:cNvSpPr>
              <p:nvPr/>
            </p:nvSpPr>
            <p:spPr bwMode="auto">
              <a:xfrm rot="1253866">
                <a:off x="3253890" y="4301118"/>
                <a:ext cx="922904" cy="287488"/>
              </a:xfrm>
              <a:custGeom>
                <a:avLst/>
                <a:gdLst>
                  <a:gd name="T0" fmla="*/ 922904 w 384"/>
                  <a:gd name="T1" fmla="*/ 287488 h 480"/>
                  <a:gd name="T2" fmla="*/ 230726 w 384"/>
                  <a:gd name="T3" fmla="*/ 201242 h 480"/>
                  <a:gd name="T4" fmla="*/ 0 w 384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480"/>
                  <a:gd name="T11" fmla="*/ 384 w 384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480">
                    <a:moveTo>
                      <a:pt x="384" y="480"/>
                    </a:moveTo>
                    <a:cubicBezTo>
                      <a:pt x="272" y="448"/>
                      <a:pt x="160" y="416"/>
                      <a:pt x="96" y="336"/>
                    </a:cubicBezTo>
                    <a:cubicBezTo>
                      <a:pt x="32" y="256"/>
                      <a:pt x="16" y="128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CA"/>
              </a:p>
            </p:txBody>
          </p:sp>
        </p:grpSp>
        <p:grpSp>
          <p:nvGrpSpPr>
            <p:cNvPr id="112653" name="Group 67"/>
            <p:cNvGrpSpPr>
              <a:grpSpLocks/>
            </p:cNvGrpSpPr>
            <p:nvPr/>
          </p:nvGrpSpPr>
          <p:grpSpPr bwMode="auto">
            <a:xfrm>
              <a:off x="7429520" y="4345552"/>
              <a:ext cx="1500198" cy="369332"/>
              <a:chOff x="7500958" y="4233474"/>
              <a:chExt cx="1500198" cy="369332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7500622" y="4274192"/>
                <a:ext cx="1500534" cy="287339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12655" name="TextBox 61"/>
              <p:cNvSpPr txBox="1">
                <a:spLocks noChangeArrowheads="1"/>
              </p:cNvSpPr>
              <p:nvPr/>
            </p:nvSpPr>
            <p:spPr bwMode="auto">
              <a:xfrm>
                <a:off x="7517523" y="4233474"/>
                <a:ext cx="14670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>
                    <a:solidFill>
                      <a:srgbClr val="FF0000"/>
                    </a:solidFill>
                  </a:rPr>
                  <a:t>Orthography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3000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366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884363"/>
            <a:ext cx="4572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667" name="Group 87"/>
          <p:cNvGrpSpPr>
            <a:grpSpLocks/>
          </p:cNvGrpSpPr>
          <p:nvPr/>
        </p:nvGrpSpPr>
        <p:grpSpPr bwMode="auto">
          <a:xfrm>
            <a:off x="5357813" y="2214563"/>
            <a:ext cx="1179512" cy="939800"/>
            <a:chOff x="5357818" y="2214554"/>
            <a:chExt cx="1180181" cy="939612"/>
          </a:xfrm>
        </p:grpSpPr>
        <p:sp>
          <p:nvSpPr>
            <p:cNvPr id="113674" name="Oval 7"/>
            <p:cNvSpPr>
              <a:spLocks noChangeAspect="1" noChangeArrowheads="1"/>
            </p:cNvSpPr>
            <p:nvPr/>
          </p:nvSpPr>
          <p:spPr bwMode="auto">
            <a:xfrm rot="1503577">
              <a:off x="6201449" y="2242941"/>
              <a:ext cx="336550" cy="911225"/>
            </a:xfrm>
            <a:prstGeom prst="ellipse">
              <a:avLst/>
            </a:prstGeom>
            <a:solidFill>
              <a:srgbClr val="66FFFF">
                <a:alpha val="50195"/>
              </a:srgbClr>
            </a:solidFill>
            <a:ln w="38100">
              <a:solidFill>
                <a:srgbClr val="66FF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grpSp>
          <p:nvGrpSpPr>
            <p:cNvPr id="113675" name="Group 73"/>
            <p:cNvGrpSpPr>
              <a:grpSpLocks/>
            </p:cNvGrpSpPr>
            <p:nvPr/>
          </p:nvGrpSpPr>
          <p:grpSpPr bwMode="auto">
            <a:xfrm>
              <a:off x="5357818" y="2214554"/>
              <a:ext cx="857256" cy="369332"/>
              <a:chOff x="7143768" y="2143116"/>
              <a:chExt cx="857256" cy="369332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7143768" y="2184383"/>
                <a:ext cx="857736" cy="24442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13677" name="TextBox 75"/>
              <p:cNvSpPr txBox="1">
                <a:spLocks noChangeArrowheads="1"/>
              </p:cNvSpPr>
              <p:nvPr/>
            </p:nvSpPr>
            <p:spPr bwMode="auto">
              <a:xfrm>
                <a:off x="7191487" y="2143116"/>
                <a:ext cx="77457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>
                    <a:solidFill>
                      <a:srgbClr val="66FFFF"/>
                    </a:solidFill>
                  </a:rPr>
                  <a:t>Motor</a:t>
                </a:r>
              </a:p>
            </p:txBody>
          </p:sp>
        </p:grpSp>
      </p:grpSp>
      <p:pic>
        <p:nvPicPr>
          <p:cNvPr id="11366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2786063"/>
            <a:ext cx="14287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Rectangle 79"/>
          <p:cNvSpPr/>
          <p:nvPr/>
        </p:nvSpPr>
        <p:spPr>
          <a:xfrm>
            <a:off x="642910" y="3786190"/>
            <a:ext cx="3143272" cy="584775"/>
          </a:xfrm>
          <a:prstGeom prst="rect">
            <a:avLst/>
          </a:prstGeom>
          <a:noFill/>
          <a:scene3d>
            <a:camera prst="orthographicFront">
              <a:rot lat="20999999" lon="2400000" rev="0"/>
            </a:camera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cheese</a:t>
            </a:r>
          </a:p>
        </p:txBody>
      </p:sp>
      <p:sp>
        <p:nvSpPr>
          <p:cNvPr id="61" name="Freeform 60"/>
          <p:cNvSpPr/>
          <p:nvPr/>
        </p:nvSpPr>
        <p:spPr>
          <a:xfrm>
            <a:off x="4572000" y="5322888"/>
            <a:ext cx="1798638" cy="849312"/>
          </a:xfrm>
          <a:custGeom>
            <a:avLst/>
            <a:gdLst>
              <a:gd name="connsiteX0" fmla="*/ 1876425 w 2027237"/>
              <a:gd name="connsiteY0" fmla="*/ 849312 h 849312"/>
              <a:gd name="connsiteX1" fmla="*/ 1714500 w 2027237"/>
              <a:gd name="connsiteY1" fmla="*/ 115887 h 849312"/>
              <a:gd name="connsiteX2" fmla="*/ 0 w 2027237"/>
              <a:gd name="connsiteY2" fmla="*/ 153987 h 84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7237" h="849312">
                <a:moveTo>
                  <a:pt x="1876425" y="849312"/>
                </a:moveTo>
                <a:cubicBezTo>
                  <a:pt x="1951831" y="540543"/>
                  <a:pt x="2027237" y="231774"/>
                  <a:pt x="1714500" y="115887"/>
                </a:cubicBezTo>
                <a:cubicBezTo>
                  <a:pt x="1401763" y="0"/>
                  <a:pt x="700881" y="76993"/>
                  <a:pt x="0" y="153987"/>
                </a:cubicBezTo>
              </a:path>
            </a:pathLst>
          </a:cu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9" name="Freeform 48"/>
          <p:cNvSpPr/>
          <p:nvPr/>
        </p:nvSpPr>
        <p:spPr>
          <a:xfrm>
            <a:off x="6229350" y="2886075"/>
            <a:ext cx="1052513" cy="3328988"/>
          </a:xfrm>
          <a:custGeom>
            <a:avLst/>
            <a:gdLst>
              <a:gd name="connsiteX0" fmla="*/ 95250 w 1052512"/>
              <a:gd name="connsiteY0" fmla="*/ 0 h 3181350"/>
              <a:gd name="connsiteX1" fmla="*/ 571500 w 1052512"/>
              <a:gd name="connsiteY1" fmla="*/ 742950 h 3181350"/>
              <a:gd name="connsiteX2" fmla="*/ 657225 w 1052512"/>
              <a:gd name="connsiteY2" fmla="*/ 1514475 h 3181350"/>
              <a:gd name="connsiteX3" fmla="*/ 942975 w 1052512"/>
              <a:gd name="connsiteY3" fmla="*/ 2238375 h 3181350"/>
              <a:gd name="connsiteX4" fmla="*/ 0 w 1052512"/>
              <a:gd name="connsiteY4" fmla="*/ 3181350 h 3181350"/>
              <a:gd name="connsiteX5" fmla="*/ 0 w 1052512"/>
              <a:gd name="connsiteY5" fmla="*/ 3181350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512" h="3181350">
                <a:moveTo>
                  <a:pt x="95250" y="0"/>
                </a:moveTo>
                <a:cubicBezTo>
                  <a:pt x="286543" y="245268"/>
                  <a:pt x="477837" y="490537"/>
                  <a:pt x="571500" y="742950"/>
                </a:cubicBezTo>
                <a:cubicBezTo>
                  <a:pt x="665163" y="995363"/>
                  <a:pt x="595313" y="1265238"/>
                  <a:pt x="657225" y="1514475"/>
                </a:cubicBezTo>
                <a:cubicBezTo>
                  <a:pt x="719137" y="1763712"/>
                  <a:pt x="1052512" y="1960563"/>
                  <a:pt x="942975" y="2238375"/>
                </a:cubicBezTo>
                <a:cubicBezTo>
                  <a:pt x="833438" y="2516187"/>
                  <a:pt x="0" y="3181350"/>
                  <a:pt x="0" y="3181350"/>
                </a:cubicBezTo>
                <a:lnTo>
                  <a:pt x="0" y="3181350"/>
                </a:lnTo>
              </a:path>
            </a:pathLst>
          </a:custGeom>
          <a:ln w="38100">
            <a:solidFill>
              <a:srgbClr val="66FF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70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eese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785813" y="5000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3" name="Text Box 2"/>
          <p:cNvSpPr txBox="1">
            <a:spLocks noChangeArrowheads="1"/>
          </p:cNvSpPr>
          <p:nvPr/>
        </p:nvSpPr>
        <p:spPr bwMode="auto">
          <a:xfrm>
            <a:off x="2087563" y="857250"/>
            <a:ext cx="596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Classical Reading &amp; Language Model</a:t>
            </a:r>
            <a:endParaRPr lang="en-CA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52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61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357313" y="1500188"/>
            <a:ext cx="7572375" cy="500062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4390" name="Picture 26" descr="flashing_sta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500438"/>
            <a:ext cx="48736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4386" name="Object 27"/>
          <p:cNvGraphicFramePr>
            <a:graphicFrameLocks noChangeAspect="1"/>
          </p:cNvGraphicFramePr>
          <p:nvPr/>
        </p:nvGraphicFramePr>
        <p:xfrm>
          <a:off x="3429000" y="1824038"/>
          <a:ext cx="4740275" cy="4105275"/>
        </p:xfrm>
        <a:graphic>
          <a:graphicData uri="http://schemas.openxmlformats.org/presentationml/2006/ole">
            <p:oleObj spid="_x0000_s144386" name="Image" r:id="rId4" imgW="4739852" imgH="4104483" progId="">
              <p:embed/>
            </p:oleObj>
          </a:graphicData>
        </a:graphic>
      </p:graphicFrame>
      <p:sp>
        <p:nvSpPr>
          <p:cNvPr id="144391" name="Title 1"/>
          <p:cNvSpPr>
            <a:spLocks noGrp="1"/>
          </p:cNvSpPr>
          <p:nvPr>
            <p:ph type="title"/>
          </p:nvPr>
        </p:nvSpPr>
        <p:spPr>
          <a:xfrm>
            <a:off x="1600200" y="928688"/>
            <a:ext cx="7215188" cy="714375"/>
          </a:xfrm>
        </p:spPr>
        <p:txBody>
          <a:bodyPr/>
          <a:lstStyle/>
          <a:p>
            <a:pPr eaLnBrk="1" hangingPunct="1"/>
            <a:r>
              <a:rPr lang="en-US" smtClean="0"/>
              <a:t>MEG</a:t>
            </a:r>
          </a:p>
        </p:txBody>
      </p:sp>
      <p:sp>
        <p:nvSpPr>
          <p:cNvPr id="144392" name="Text Box 18"/>
          <p:cNvSpPr txBox="1">
            <a:spLocks noChangeArrowheads="1"/>
          </p:cNvSpPr>
          <p:nvPr/>
        </p:nvSpPr>
        <p:spPr bwMode="auto">
          <a:xfrm>
            <a:off x="3271838" y="5857875"/>
            <a:ext cx="3897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Brain Reponses ~ 100-300 femtoTesla (10</a:t>
            </a:r>
            <a:r>
              <a:rPr lang="en-US" sz="1400" baseline="30000">
                <a:solidFill>
                  <a:schemeClr val="bg1"/>
                </a:solidFill>
              </a:rPr>
              <a:t>-15</a:t>
            </a:r>
            <a:r>
              <a:rPr lang="en-US" sz="140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Earths magnetic field ~ 30-60 microTesla (10</a:t>
            </a:r>
            <a:r>
              <a:rPr lang="en-US" sz="1400" baseline="30000">
                <a:solidFill>
                  <a:schemeClr val="bg1"/>
                </a:solidFill>
              </a:rPr>
              <a:t>-3</a:t>
            </a:r>
            <a:r>
              <a:rPr lang="en-US" sz="140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429000" y="1824038"/>
            <a:ext cx="4740275" cy="4105275"/>
            <a:chOff x="292" y="1206"/>
            <a:chExt cx="2986" cy="2586"/>
          </a:xfrm>
        </p:grpSpPr>
        <p:graphicFrame>
          <p:nvGraphicFramePr>
            <p:cNvPr id="144387" name="Object 23"/>
            <p:cNvGraphicFramePr>
              <a:graphicFrameLocks noChangeAspect="1"/>
            </p:cNvGraphicFramePr>
            <p:nvPr/>
          </p:nvGraphicFramePr>
          <p:xfrm>
            <a:off x="292" y="1206"/>
            <a:ext cx="2986" cy="2586"/>
          </p:xfrm>
          <a:graphic>
            <a:graphicData uri="http://schemas.openxmlformats.org/presentationml/2006/ole">
              <p:oleObj spid="_x0000_s144387" name="Image" r:id="rId5" imgW="4739852" imgH="4104483" progId="">
                <p:embed/>
              </p:oleObj>
            </a:graphicData>
          </a:graphic>
        </p:graphicFrame>
        <p:sp>
          <p:nvSpPr>
            <p:cNvPr id="144397" name="AutoShape 24"/>
            <p:cNvSpPr>
              <a:spLocks noChangeArrowheads="1"/>
            </p:cNvSpPr>
            <p:nvPr/>
          </p:nvSpPr>
          <p:spPr bwMode="auto">
            <a:xfrm rot="-2113168">
              <a:off x="1828" y="1878"/>
              <a:ext cx="240" cy="288"/>
            </a:xfrm>
            <a:prstGeom prst="leftArrow">
              <a:avLst>
                <a:gd name="adj1" fmla="val 33852"/>
                <a:gd name="adj2" fmla="val 100000"/>
              </a:avLst>
            </a:prstGeom>
            <a:solidFill>
              <a:srgbClr val="FF00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4398" name="Rectangle 25"/>
            <p:cNvSpPr>
              <a:spLocks noChangeArrowheads="1"/>
            </p:cNvSpPr>
            <p:nvPr/>
          </p:nvSpPr>
          <p:spPr bwMode="auto">
            <a:xfrm rot="-1864384">
              <a:off x="1995" y="1868"/>
              <a:ext cx="192" cy="96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6553200" y="1681163"/>
            <a:ext cx="2241550" cy="1743075"/>
            <a:chOff x="5973762" y="1571612"/>
            <a:chExt cx="2241576" cy="1743076"/>
          </a:xfrm>
        </p:grpSpPr>
        <p:sp>
          <p:nvSpPr>
            <p:cNvPr id="144395" name="Freeform 28"/>
            <p:cNvSpPr>
              <a:spLocks/>
            </p:cNvSpPr>
            <p:nvPr/>
          </p:nvSpPr>
          <p:spPr bwMode="auto">
            <a:xfrm>
              <a:off x="5973762" y="3225788"/>
              <a:ext cx="381000" cy="88900"/>
            </a:xfrm>
            <a:custGeom>
              <a:avLst/>
              <a:gdLst>
                <a:gd name="T0" fmla="*/ 0 w 240"/>
                <a:gd name="T1" fmla="*/ 0 h 56"/>
                <a:gd name="T2" fmla="*/ 2147483647 w 240"/>
                <a:gd name="T3" fmla="*/ 2147483647 h 56"/>
                <a:gd name="T4" fmla="*/ 2147483647 w 240"/>
                <a:gd name="T5" fmla="*/ 2147483647 h 56"/>
                <a:gd name="T6" fmla="*/ 0 60000 65536"/>
                <a:gd name="T7" fmla="*/ 0 60000 65536"/>
                <a:gd name="T8" fmla="*/ 0 60000 65536"/>
                <a:gd name="T9" fmla="*/ 0 w 240"/>
                <a:gd name="T10" fmla="*/ 0 h 56"/>
                <a:gd name="T11" fmla="*/ 240 w 24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56">
                  <a:moveTo>
                    <a:pt x="0" y="0"/>
                  </a:moveTo>
                  <a:cubicBezTo>
                    <a:pt x="28" y="20"/>
                    <a:pt x="56" y="40"/>
                    <a:pt x="96" y="48"/>
                  </a:cubicBezTo>
                  <a:cubicBezTo>
                    <a:pt x="136" y="56"/>
                    <a:pt x="188" y="52"/>
                    <a:pt x="240" y="48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44396" name="Picture 2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04843" y="1571612"/>
              <a:ext cx="1110495" cy="37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3" name="Object 223"/>
          <p:cNvGraphicFramePr>
            <a:graphicFrameLocks noChangeAspect="1"/>
          </p:cNvGraphicFramePr>
          <p:nvPr/>
        </p:nvGraphicFramePr>
        <p:xfrm>
          <a:off x="1571625" y="1714500"/>
          <a:ext cx="1857375" cy="3586163"/>
        </p:xfrm>
        <a:graphic>
          <a:graphicData uri="http://schemas.openxmlformats.org/presentationml/2006/ole">
            <p:oleObj spid="_x0000_s144388" name="Image" r:id="rId7" imgW="3659725" imgH="706530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1563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500188"/>
            <a:ext cx="4429125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Text Box 10"/>
          <p:cNvSpPr txBox="1">
            <a:spLocks noChangeArrowheads="1"/>
          </p:cNvSpPr>
          <p:nvPr/>
        </p:nvSpPr>
        <p:spPr bwMode="auto">
          <a:xfrm>
            <a:off x="3997325" y="928688"/>
            <a:ext cx="2149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Word Reading</a:t>
            </a:r>
            <a:endParaRPr lang="en-CA" sz="240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248150" y="2895600"/>
            <a:ext cx="1647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540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998913" y="2895600"/>
            <a:ext cx="2146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5400">
                <a:solidFill>
                  <a:schemeClr val="bg1"/>
                </a:solidFill>
              </a:rPr>
              <a:t>SOUP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998913" y="2895600"/>
            <a:ext cx="2146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5400">
                <a:solidFill>
                  <a:schemeClr val="bg1"/>
                </a:solidFill>
              </a:rPr>
              <a:t>SHOE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268788" y="2895600"/>
            <a:ext cx="16081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5400">
                <a:solidFill>
                  <a:schemeClr val="bg1"/>
                </a:solidFill>
              </a:rPr>
              <a:t>PEN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133850" y="2895600"/>
            <a:ext cx="1876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5400">
                <a:solidFill>
                  <a:schemeClr val="bg1"/>
                </a:solidFill>
              </a:rPr>
              <a:t>BALL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287838" y="2895600"/>
            <a:ext cx="1568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5400">
                <a:solidFill>
                  <a:schemeClr val="bg1"/>
                </a:solidFill>
              </a:rPr>
              <a:t>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38" grpId="0"/>
      <p:bldP spid="41" grpId="0"/>
      <p:bldP spid="48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1563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uice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785813" y="45434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9">
            <a:hlinkClick r:id="" action="ppaction://media"/>
          </p:cNvPr>
          <p:cNvPicPr>
            <a:picLocks noRot="1" noChangeAspect="1" noChangeArrowheads="1"/>
          </p:cNvPicPr>
          <p:nvPr>
            <a:wavAudioFile r:embed="rId3" name="knife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785813" y="198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0">
            <a:hlinkClick r:id="" action="ppaction://media"/>
          </p:cNvPr>
          <p:cNvPicPr>
            <a:picLocks noRot="1" noChangeAspect="1" noChangeArrowheads="1"/>
          </p:cNvPicPr>
          <p:nvPr>
            <a:wavAudioFile r:embed="rId4" name="egg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785813" y="2349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1">
            <a:hlinkClick r:id="" action="ppaction://media"/>
          </p:cNvPr>
          <p:cNvPicPr>
            <a:picLocks noRot="1" noChangeAspect="1" noChangeArrowheads="1"/>
          </p:cNvPicPr>
          <p:nvPr>
            <a:wavAudioFile r:embed="rId5" name="soap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785813" y="2714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6" name="cheese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785813" y="5000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3">
            <a:hlinkClick r:id="" action="ppaction://media"/>
          </p:cNvPr>
          <p:cNvPicPr>
            <a:picLocks noRot="1" noChangeAspect="1" noChangeArrowheads="1"/>
          </p:cNvPicPr>
          <p:nvPr>
            <a:wavAudioFile r:embed="rId7" name="teeth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785813" y="5457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1073150" y="1425575"/>
            <a:ext cx="3784600" cy="5146675"/>
            <a:chOff x="1073514" y="1425347"/>
            <a:chExt cx="3784238" cy="5146925"/>
          </a:xfrm>
        </p:grpSpPr>
        <p:graphicFrame>
          <p:nvGraphicFramePr>
            <p:cNvPr id="78851" name="Object 3"/>
            <p:cNvGraphicFramePr>
              <a:graphicFrameLocks noChangeAspect="1"/>
            </p:cNvGraphicFramePr>
            <p:nvPr/>
          </p:nvGraphicFramePr>
          <p:xfrm>
            <a:off x="3078227" y="5279477"/>
            <a:ext cx="1779525" cy="1292795"/>
          </p:xfrm>
          <a:graphic>
            <a:graphicData uri="http://schemas.openxmlformats.org/presentationml/2006/ole">
              <p:oleObj spid="_x0000_s78851" name="Image" r:id="rId10" imgW="2414402" imgH="1753618" progId="">
                <p:embed/>
              </p:oleObj>
            </a:graphicData>
          </a:graphic>
        </p:graphicFrame>
        <p:sp>
          <p:nvSpPr>
            <p:cNvPr id="78873" name="Text Box 40"/>
            <p:cNvSpPr txBox="1">
              <a:spLocks noChangeArrowheads="1"/>
            </p:cNvSpPr>
            <p:nvPr/>
          </p:nvSpPr>
          <p:spPr bwMode="auto">
            <a:xfrm>
              <a:off x="1806224" y="5072074"/>
              <a:ext cx="147989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Speech </a:t>
              </a:r>
            </a:p>
            <a:p>
              <a:r>
                <a:rPr lang="en-US">
                  <a:solidFill>
                    <a:schemeClr val="bg1"/>
                  </a:solidFill>
                </a:rPr>
                <a:t>(Generation)</a:t>
              </a:r>
            </a:p>
          </p:txBody>
        </p:sp>
        <p:graphicFrame>
          <p:nvGraphicFramePr>
            <p:cNvPr id="78852" name="Object 4"/>
            <p:cNvGraphicFramePr>
              <a:graphicFrameLocks noChangeAspect="1"/>
            </p:cNvGraphicFramePr>
            <p:nvPr/>
          </p:nvGraphicFramePr>
          <p:xfrm>
            <a:off x="2275657" y="1697859"/>
            <a:ext cx="1796277" cy="1302513"/>
          </p:xfrm>
          <a:graphic>
            <a:graphicData uri="http://schemas.openxmlformats.org/presentationml/2006/ole">
              <p:oleObj spid="_x0000_s78852" name="Image" r:id="rId11" imgW="2414402" imgH="1753618" progId="">
                <p:embed/>
              </p:oleObj>
            </a:graphicData>
          </a:graphic>
        </p:graphicFrame>
        <p:sp>
          <p:nvSpPr>
            <p:cNvPr id="78874" name="Text Box 39"/>
            <p:cNvSpPr txBox="1">
              <a:spLocks noChangeArrowheads="1"/>
            </p:cNvSpPr>
            <p:nvPr/>
          </p:nvSpPr>
          <p:spPr bwMode="auto">
            <a:xfrm>
              <a:off x="1073514" y="1425347"/>
              <a:ext cx="156966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Sight</a:t>
              </a:r>
            </a:p>
            <a:p>
              <a:r>
                <a:rPr lang="en-US">
                  <a:solidFill>
                    <a:schemeClr val="bg1"/>
                  </a:solidFill>
                </a:rPr>
                <a:t>(orthography)</a:t>
              </a:r>
            </a:p>
          </p:txBody>
        </p:sp>
      </p:grpSp>
      <p:sp>
        <p:nvSpPr>
          <p:cNvPr id="78861" name="Text Box 10"/>
          <p:cNvSpPr txBox="1">
            <a:spLocks noChangeArrowheads="1"/>
          </p:cNvSpPr>
          <p:nvPr/>
        </p:nvSpPr>
        <p:spPr bwMode="auto">
          <a:xfrm>
            <a:off x="3997325" y="928688"/>
            <a:ext cx="2149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Word Reading</a:t>
            </a:r>
            <a:endParaRPr lang="en-CA" sz="2400"/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3790950" y="1357313"/>
            <a:ext cx="3924300" cy="4721225"/>
            <a:chOff x="3790606" y="1357298"/>
            <a:chExt cx="3924666" cy="4721739"/>
          </a:xfrm>
        </p:grpSpPr>
        <p:sp>
          <p:nvSpPr>
            <p:cNvPr id="78870" name="Text Box 12"/>
            <p:cNvSpPr txBox="1">
              <a:spLocks noChangeArrowheads="1"/>
            </p:cNvSpPr>
            <p:nvPr/>
          </p:nvSpPr>
          <p:spPr bwMode="auto">
            <a:xfrm>
              <a:off x="6215074" y="1357298"/>
              <a:ext cx="11785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66FF33"/>
                  </a:solidFill>
                </a:rPr>
                <a:t>Repeat</a:t>
              </a:r>
              <a:endParaRPr lang="en-CA" sz="2400">
                <a:solidFill>
                  <a:srgbClr val="66FF33"/>
                </a:solidFill>
              </a:endParaRPr>
            </a:p>
          </p:txBody>
        </p:sp>
        <p:sp>
          <p:nvSpPr>
            <p:cNvPr id="78871" name="Freeform 22"/>
            <p:cNvSpPr>
              <a:spLocks noChangeAspect="1"/>
            </p:cNvSpPr>
            <p:nvPr/>
          </p:nvSpPr>
          <p:spPr bwMode="auto">
            <a:xfrm>
              <a:off x="3790606" y="5781058"/>
              <a:ext cx="3914775" cy="297979"/>
            </a:xfrm>
            <a:custGeom>
              <a:avLst/>
              <a:gdLst>
                <a:gd name="T0" fmla="*/ 52388 w 1644"/>
                <a:gd name="T1" fmla="*/ 252454 h 72"/>
                <a:gd name="T2" fmla="*/ 119063 w 1644"/>
                <a:gd name="T3" fmla="*/ 264870 h 72"/>
                <a:gd name="T4" fmla="*/ 188119 w 1644"/>
                <a:gd name="T5" fmla="*/ 264870 h 72"/>
                <a:gd name="T6" fmla="*/ 257175 w 1644"/>
                <a:gd name="T7" fmla="*/ 252454 h 72"/>
                <a:gd name="T8" fmla="*/ 326231 w 1644"/>
                <a:gd name="T9" fmla="*/ 264870 h 72"/>
                <a:gd name="T10" fmla="*/ 392906 w 1644"/>
                <a:gd name="T11" fmla="*/ 281425 h 72"/>
                <a:gd name="T12" fmla="*/ 461963 w 1644"/>
                <a:gd name="T13" fmla="*/ 281425 h 72"/>
                <a:gd name="T14" fmla="*/ 531019 w 1644"/>
                <a:gd name="T15" fmla="*/ 281425 h 72"/>
                <a:gd name="T16" fmla="*/ 600075 w 1644"/>
                <a:gd name="T17" fmla="*/ 264870 h 72"/>
                <a:gd name="T18" fmla="*/ 669131 w 1644"/>
                <a:gd name="T19" fmla="*/ 281425 h 72"/>
                <a:gd name="T20" fmla="*/ 735806 w 1644"/>
                <a:gd name="T21" fmla="*/ 281425 h 72"/>
                <a:gd name="T22" fmla="*/ 804863 w 1644"/>
                <a:gd name="T23" fmla="*/ 264870 h 72"/>
                <a:gd name="T24" fmla="*/ 873919 w 1644"/>
                <a:gd name="T25" fmla="*/ 206930 h 72"/>
                <a:gd name="T26" fmla="*/ 942975 w 1644"/>
                <a:gd name="T27" fmla="*/ 177960 h 72"/>
                <a:gd name="T28" fmla="*/ 1012031 w 1644"/>
                <a:gd name="T29" fmla="*/ 190375 h 72"/>
                <a:gd name="T30" fmla="*/ 1078706 w 1644"/>
                <a:gd name="T31" fmla="*/ 206930 h 72"/>
                <a:gd name="T32" fmla="*/ 1147762 w 1644"/>
                <a:gd name="T33" fmla="*/ 235900 h 72"/>
                <a:gd name="T34" fmla="*/ 1216819 w 1644"/>
                <a:gd name="T35" fmla="*/ 235900 h 72"/>
                <a:gd name="T36" fmla="*/ 1285875 w 1644"/>
                <a:gd name="T37" fmla="*/ 235900 h 72"/>
                <a:gd name="T38" fmla="*/ 1354931 w 1644"/>
                <a:gd name="T39" fmla="*/ 264870 h 72"/>
                <a:gd name="T40" fmla="*/ 1421606 w 1644"/>
                <a:gd name="T41" fmla="*/ 235900 h 72"/>
                <a:gd name="T42" fmla="*/ 1490663 w 1644"/>
                <a:gd name="T43" fmla="*/ 177960 h 72"/>
                <a:gd name="T44" fmla="*/ 1559719 w 1644"/>
                <a:gd name="T45" fmla="*/ 115881 h 72"/>
                <a:gd name="T46" fmla="*/ 1628775 w 1644"/>
                <a:gd name="T47" fmla="*/ 28970 h 72"/>
                <a:gd name="T48" fmla="*/ 1695450 w 1644"/>
                <a:gd name="T49" fmla="*/ 28970 h 72"/>
                <a:gd name="T50" fmla="*/ 1764506 w 1644"/>
                <a:gd name="T51" fmla="*/ 41386 h 72"/>
                <a:gd name="T52" fmla="*/ 1833563 w 1644"/>
                <a:gd name="T53" fmla="*/ 57940 h 72"/>
                <a:gd name="T54" fmla="*/ 1902619 w 1644"/>
                <a:gd name="T55" fmla="*/ 86911 h 72"/>
                <a:gd name="T56" fmla="*/ 1971675 w 1644"/>
                <a:gd name="T57" fmla="*/ 115881 h 72"/>
                <a:gd name="T58" fmla="*/ 2038350 w 1644"/>
                <a:gd name="T59" fmla="*/ 115881 h 72"/>
                <a:gd name="T60" fmla="*/ 2107406 w 1644"/>
                <a:gd name="T61" fmla="*/ 132435 h 72"/>
                <a:gd name="T62" fmla="*/ 2176462 w 1644"/>
                <a:gd name="T63" fmla="*/ 115881 h 72"/>
                <a:gd name="T64" fmla="*/ 2245519 w 1644"/>
                <a:gd name="T65" fmla="*/ 86911 h 72"/>
                <a:gd name="T66" fmla="*/ 2314575 w 1644"/>
                <a:gd name="T67" fmla="*/ 115881 h 72"/>
                <a:gd name="T68" fmla="*/ 2381250 w 1644"/>
                <a:gd name="T69" fmla="*/ 103465 h 72"/>
                <a:gd name="T70" fmla="*/ 2450307 w 1644"/>
                <a:gd name="T71" fmla="*/ 115881 h 72"/>
                <a:gd name="T72" fmla="*/ 2519363 w 1644"/>
                <a:gd name="T73" fmla="*/ 223484 h 72"/>
                <a:gd name="T74" fmla="*/ 2588419 w 1644"/>
                <a:gd name="T75" fmla="*/ 177960 h 72"/>
                <a:gd name="T76" fmla="*/ 2647950 w 1644"/>
                <a:gd name="T77" fmla="*/ 115881 h 72"/>
                <a:gd name="T78" fmla="*/ 2717007 w 1644"/>
                <a:gd name="T79" fmla="*/ 132435 h 72"/>
                <a:gd name="T80" fmla="*/ 2783682 w 1644"/>
                <a:gd name="T81" fmla="*/ 86911 h 72"/>
                <a:gd name="T82" fmla="*/ 2852738 w 1644"/>
                <a:gd name="T83" fmla="*/ 74495 h 72"/>
                <a:gd name="T84" fmla="*/ 2921794 w 1644"/>
                <a:gd name="T85" fmla="*/ 74495 h 72"/>
                <a:gd name="T86" fmla="*/ 2990850 w 1644"/>
                <a:gd name="T87" fmla="*/ 103465 h 72"/>
                <a:gd name="T88" fmla="*/ 3059907 w 1644"/>
                <a:gd name="T89" fmla="*/ 190375 h 72"/>
                <a:gd name="T90" fmla="*/ 3126581 w 1644"/>
                <a:gd name="T91" fmla="*/ 161405 h 72"/>
                <a:gd name="T92" fmla="*/ 3195638 w 1644"/>
                <a:gd name="T93" fmla="*/ 161405 h 72"/>
                <a:gd name="T94" fmla="*/ 3264694 w 1644"/>
                <a:gd name="T95" fmla="*/ 148990 h 72"/>
                <a:gd name="T96" fmla="*/ 3333750 w 1644"/>
                <a:gd name="T97" fmla="*/ 177960 h 72"/>
                <a:gd name="T98" fmla="*/ 3402806 w 1644"/>
                <a:gd name="T99" fmla="*/ 148990 h 72"/>
                <a:gd name="T100" fmla="*/ 3469481 w 1644"/>
                <a:gd name="T101" fmla="*/ 103465 h 72"/>
                <a:gd name="T102" fmla="*/ 3538538 w 1644"/>
                <a:gd name="T103" fmla="*/ 115881 h 72"/>
                <a:gd name="T104" fmla="*/ 3607594 w 1644"/>
                <a:gd name="T105" fmla="*/ 86911 h 72"/>
                <a:gd name="T106" fmla="*/ 3676650 w 1644"/>
                <a:gd name="T107" fmla="*/ 57940 h 72"/>
                <a:gd name="T108" fmla="*/ 3745706 w 1644"/>
                <a:gd name="T109" fmla="*/ 103465 h 72"/>
                <a:gd name="T110" fmla="*/ 3812381 w 1644"/>
                <a:gd name="T111" fmla="*/ 115881 h 72"/>
                <a:gd name="T112" fmla="*/ 3881438 w 1644"/>
                <a:gd name="T113" fmla="*/ 74495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4"/>
                <a:gd name="T172" fmla="*/ 0 h 72"/>
                <a:gd name="T173" fmla="*/ 1644 w 1644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4" h="72">
                  <a:moveTo>
                    <a:pt x="0" y="64"/>
                  </a:moveTo>
                  <a:lnTo>
                    <a:pt x="0" y="64"/>
                  </a:lnTo>
                  <a:lnTo>
                    <a:pt x="4" y="64"/>
                  </a:lnTo>
                  <a:lnTo>
                    <a:pt x="7" y="64"/>
                  </a:lnTo>
                  <a:lnTo>
                    <a:pt x="11" y="61"/>
                  </a:lnTo>
                  <a:lnTo>
                    <a:pt x="14" y="61"/>
                  </a:lnTo>
                  <a:lnTo>
                    <a:pt x="18" y="61"/>
                  </a:lnTo>
                  <a:lnTo>
                    <a:pt x="22" y="61"/>
                  </a:lnTo>
                  <a:lnTo>
                    <a:pt x="25" y="61"/>
                  </a:lnTo>
                  <a:lnTo>
                    <a:pt x="29" y="61"/>
                  </a:lnTo>
                  <a:lnTo>
                    <a:pt x="32" y="61"/>
                  </a:lnTo>
                  <a:lnTo>
                    <a:pt x="36" y="61"/>
                  </a:lnTo>
                  <a:lnTo>
                    <a:pt x="40" y="61"/>
                  </a:lnTo>
                  <a:lnTo>
                    <a:pt x="43" y="61"/>
                  </a:lnTo>
                  <a:lnTo>
                    <a:pt x="47" y="64"/>
                  </a:lnTo>
                  <a:lnTo>
                    <a:pt x="50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61" y="64"/>
                  </a:lnTo>
                  <a:lnTo>
                    <a:pt x="65" y="64"/>
                  </a:lnTo>
                  <a:lnTo>
                    <a:pt x="68" y="64"/>
                  </a:lnTo>
                  <a:lnTo>
                    <a:pt x="72" y="64"/>
                  </a:lnTo>
                  <a:lnTo>
                    <a:pt x="76" y="64"/>
                  </a:lnTo>
                  <a:lnTo>
                    <a:pt x="79" y="64"/>
                  </a:lnTo>
                  <a:lnTo>
                    <a:pt x="83" y="64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4" y="61"/>
                  </a:lnTo>
                  <a:lnTo>
                    <a:pt x="97" y="61"/>
                  </a:lnTo>
                  <a:lnTo>
                    <a:pt x="101" y="61"/>
                  </a:lnTo>
                  <a:lnTo>
                    <a:pt x="104" y="61"/>
                  </a:lnTo>
                  <a:lnTo>
                    <a:pt x="108" y="61"/>
                  </a:lnTo>
                  <a:lnTo>
                    <a:pt x="111" y="61"/>
                  </a:lnTo>
                  <a:lnTo>
                    <a:pt x="115" y="61"/>
                  </a:lnTo>
                  <a:lnTo>
                    <a:pt x="119" y="64"/>
                  </a:lnTo>
                  <a:lnTo>
                    <a:pt x="122" y="64"/>
                  </a:lnTo>
                  <a:lnTo>
                    <a:pt x="126" y="68"/>
                  </a:lnTo>
                  <a:lnTo>
                    <a:pt x="129" y="68"/>
                  </a:lnTo>
                  <a:lnTo>
                    <a:pt x="133" y="64"/>
                  </a:lnTo>
                  <a:lnTo>
                    <a:pt x="137" y="64"/>
                  </a:lnTo>
                  <a:lnTo>
                    <a:pt x="140" y="64"/>
                  </a:lnTo>
                  <a:lnTo>
                    <a:pt x="144" y="64"/>
                  </a:lnTo>
                  <a:lnTo>
                    <a:pt x="147" y="64"/>
                  </a:lnTo>
                  <a:lnTo>
                    <a:pt x="151" y="64"/>
                  </a:lnTo>
                  <a:lnTo>
                    <a:pt x="155" y="64"/>
                  </a:lnTo>
                  <a:lnTo>
                    <a:pt x="158" y="64"/>
                  </a:lnTo>
                  <a:lnTo>
                    <a:pt x="162" y="64"/>
                  </a:lnTo>
                  <a:lnTo>
                    <a:pt x="165" y="68"/>
                  </a:lnTo>
                  <a:lnTo>
                    <a:pt x="169" y="68"/>
                  </a:lnTo>
                  <a:lnTo>
                    <a:pt x="173" y="72"/>
                  </a:lnTo>
                  <a:lnTo>
                    <a:pt x="176" y="68"/>
                  </a:lnTo>
                  <a:lnTo>
                    <a:pt x="180" y="68"/>
                  </a:lnTo>
                  <a:lnTo>
                    <a:pt x="183" y="68"/>
                  </a:lnTo>
                  <a:lnTo>
                    <a:pt x="187" y="68"/>
                  </a:lnTo>
                  <a:lnTo>
                    <a:pt x="191" y="68"/>
                  </a:lnTo>
                  <a:lnTo>
                    <a:pt x="194" y="68"/>
                  </a:lnTo>
                  <a:lnTo>
                    <a:pt x="198" y="68"/>
                  </a:lnTo>
                  <a:lnTo>
                    <a:pt x="201" y="68"/>
                  </a:lnTo>
                  <a:lnTo>
                    <a:pt x="205" y="68"/>
                  </a:lnTo>
                  <a:lnTo>
                    <a:pt x="209" y="68"/>
                  </a:lnTo>
                  <a:lnTo>
                    <a:pt x="212" y="72"/>
                  </a:lnTo>
                  <a:lnTo>
                    <a:pt x="216" y="68"/>
                  </a:lnTo>
                  <a:lnTo>
                    <a:pt x="219" y="68"/>
                  </a:lnTo>
                  <a:lnTo>
                    <a:pt x="223" y="68"/>
                  </a:lnTo>
                  <a:lnTo>
                    <a:pt x="227" y="68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7" y="64"/>
                  </a:lnTo>
                  <a:lnTo>
                    <a:pt x="241" y="64"/>
                  </a:lnTo>
                  <a:lnTo>
                    <a:pt x="245" y="61"/>
                  </a:lnTo>
                  <a:lnTo>
                    <a:pt x="248" y="61"/>
                  </a:lnTo>
                  <a:lnTo>
                    <a:pt x="252" y="64"/>
                  </a:lnTo>
                  <a:lnTo>
                    <a:pt x="255" y="64"/>
                  </a:lnTo>
                  <a:lnTo>
                    <a:pt x="259" y="64"/>
                  </a:lnTo>
                  <a:lnTo>
                    <a:pt x="263" y="64"/>
                  </a:lnTo>
                  <a:lnTo>
                    <a:pt x="266" y="64"/>
                  </a:lnTo>
                  <a:lnTo>
                    <a:pt x="270" y="64"/>
                  </a:lnTo>
                  <a:lnTo>
                    <a:pt x="273" y="64"/>
                  </a:lnTo>
                  <a:lnTo>
                    <a:pt x="277" y="64"/>
                  </a:lnTo>
                  <a:lnTo>
                    <a:pt x="281" y="68"/>
                  </a:lnTo>
                  <a:lnTo>
                    <a:pt x="284" y="68"/>
                  </a:lnTo>
                  <a:lnTo>
                    <a:pt x="288" y="68"/>
                  </a:lnTo>
                  <a:lnTo>
                    <a:pt x="291" y="68"/>
                  </a:lnTo>
                  <a:lnTo>
                    <a:pt x="295" y="68"/>
                  </a:lnTo>
                  <a:lnTo>
                    <a:pt x="299" y="68"/>
                  </a:lnTo>
                  <a:lnTo>
                    <a:pt x="302" y="68"/>
                  </a:lnTo>
                  <a:lnTo>
                    <a:pt x="306" y="68"/>
                  </a:lnTo>
                  <a:lnTo>
                    <a:pt x="309" y="68"/>
                  </a:lnTo>
                  <a:lnTo>
                    <a:pt x="313" y="64"/>
                  </a:lnTo>
                  <a:lnTo>
                    <a:pt x="317" y="64"/>
                  </a:lnTo>
                  <a:lnTo>
                    <a:pt x="320" y="64"/>
                  </a:lnTo>
                  <a:lnTo>
                    <a:pt x="324" y="64"/>
                  </a:lnTo>
                  <a:lnTo>
                    <a:pt x="327" y="64"/>
                  </a:lnTo>
                  <a:lnTo>
                    <a:pt x="331" y="64"/>
                  </a:lnTo>
                  <a:lnTo>
                    <a:pt x="335" y="64"/>
                  </a:lnTo>
                  <a:lnTo>
                    <a:pt x="338" y="64"/>
                  </a:lnTo>
                  <a:lnTo>
                    <a:pt x="342" y="61"/>
                  </a:lnTo>
                  <a:lnTo>
                    <a:pt x="345" y="61"/>
                  </a:lnTo>
                  <a:lnTo>
                    <a:pt x="349" y="57"/>
                  </a:lnTo>
                  <a:lnTo>
                    <a:pt x="353" y="57"/>
                  </a:lnTo>
                  <a:lnTo>
                    <a:pt x="356" y="54"/>
                  </a:lnTo>
                  <a:lnTo>
                    <a:pt x="360" y="54"/>
                  </a:lnTo>
                  <a:lnTo>
                    <a:pt x="363" y="50"/>
                  </a:lnTo>
                  <a:lnTo>
                    <a:pt x="367" y="50"/>
                  </a:lnTo>
                  <a:lnTo>
                    <a:pt x="371" y="50"/>
                  </a:lnTo>
                  <a:lnTo>
                    <a:pt x="374" y="50"/>
                  </a:lnTo>
                  <a:lnTo>
                    <a:pt x="378" y="46"/>
                  </a:lnTo>
                  <a:lnTo>
                    <a:pt x="381" y="46"/>
                  </a:lnTo>
                  <a:lnTo>
                    <a:pt x="385" y="46"/>
                  </a:lnTo>
                  <a:lnTo>
                    <a:pt x="389" y="43"/>
                  </a:lnTo>
                  <a:lnTo>
                    <a:pt x="392" y="43"/>
                  </a:lnTo>
                  <a:lnTo>
                    <a:pt x="396" y="43"/>
                  </a:lnTo>
                  <a:lnTo>
                    <a:pt x="399" y="39"/>
                  </a:lnTo>
                  <a:lnTo>
                    <a:pt x="403" y="39"/>
                  </a:lnTo>
                  <a:lnTo>
                    <a:pt x="407" y="39"/>
                  </a:lnTo>
                  <a:lnTo>
                    <a:pt x="410" y="39"/>
                  </a:lnTo>
                  <a:lnTo>
                    <a:pt x="414" y="43"/>
                  </a:lnTo>
                  <a:lnTo>
                    <a:pt x="417" y="43"/>
                  </a:lnTo>
                  <a:lnTo>
                    <a:pt x="421" y="43"/>
                  </a:lnTo>
                  <a:lnTo>
                    <a:pt x="425" y="46"/>
                  </a:lnTo>
                  <a:lnTo>
                    <a:pt x="428" y="46"/>
                  </a:lnTo>
                  <a:lnTo>
                    <a:pt x="432" y="50"/>
                  </a:lnTo>
                  <a:lnTo>
                    <a:pt x="435" y="50"/>
                  </a:lnTo>
                  <a:lnTo>
                    <a:pt x="439" y="54"/>
                  </a:lnTo>
                  <a:lnTo>
                    <a:pt x="443" y="54"/>
                  </a:lnTo>
                  <a:lnTo>
                    <a:pt x="446" y="54"/>
                  </a:lnTo>
                  <a:lnTo>
                    <a:pt x="450" y="50"/>
                  </a:lnTo>
                  <a:lnTo>
                    <a:pt x="453" y="50"/>
                  </a:lnTo>
                  <a:lnTo>
                    <a:pt x="457" y="50"/>
                  </a:lnTo>
                  <a:lnTo>
                    <a:pt x="461" y="54"/>
                  </a:lnTo>
                  <a:lnTo>
                    <a:pt x="464" y="54"/>
                  </a:lnTo>
                  <a:lnTo>
                    <a:pt x="468" y="54"/>
                  </a:lnTo>
                  <a:lnTo>
                    <a:pt x="471" y="54"/>
                  </a:lnTo>
                  <a:lnTo>
                    <a:pt x="475" y="54"/>
                  </a:lnTo>
                  <a:lnTo>
                    <a:pt x="479" y="57"/>
                  </a:lnTo>
                  <a:lnTo>
                    <a:pt x="482" y="57"/>
                  </a:lnTo>
                  <a:lnTo>
                    <a:pt x="486" y="57"/>
                  </a:lnTo>
                  <a:lnTo>
                    <a:pt x="489" y="57"/>
                  </a:lnTo>
                  <a:lnTo>
                    <a:pt x="493" y="57"/>
                  </a:lnTo>
                  <a:lnTo>
                    <a:pt x="497" y="61"/>
                  </a:lnTo>
                  <a:lnTo>
                    <a:pt x="500" y="61"/>
                  </a:lnTo>
                  <a:lnTo>
                    <a:pt x="504" y="61"/>
                  </a:lnTo>
                  <a:lnTo>
                    <a:pt x="507" y="57"/>
                  </a:lnTo>
                  <a:lnTo>
                    <a:pt x="511" y="57"/>
                  </a:lnTo>
                  <a:lnTo>
                    <a:pt x="515" y="54"/>
                  </a:lnTo>
                  <a:lnTo>
                    <a:pt x="518" y="54"/>
                  </a:lnTo>
                  <a:lnTo>
                    <a:pt x="522" y="54"/>
                  </a:lnTo>
                  <a:lnTo>
                    <a:pt x="525" y="54"/>
                  </a:lnTo>
                  <a:lnTo>
                    <a:pt x="529" y="54"/>
                  </a:lnTo>
                  <a:lnTo>
                    <a:pt x="533" y="54"/>
                  </a:lnTo>
                  <a:lnTo>
                    <a:pt x="536" y="54"/>
                  </a:lnTo>
                  <a:lnTo>
                    <a:pt x="540" y="57"/>
                  </a:lnTo>
                  <a:lnTo>
                    <a:pt x="543" y="57"/>
                  </a:lnTo>
                  <a:lnTo>
                    <a:pt x="547" y="61"/>
                  </a:lnTo>
                  <a:lnTo>
                    <a:pt x="551" y="61"/>
                  </a:lnTo>
                  <a:lnTo>
                    <a:pt x="554" y="64"/>
                  </a:lnTo>
                  <a:lnTo>
                    <a:pt x="558" y="64"/>
                  </a:lnTo>
                  <a:lnTo>
                    <a:pt x="561" y="64"/>
                  </a:lnTo>
                  <a:lnTo>
                    <a:pt x="565" y="64"/>
                  </a:lnTo>
                  <a:lnTo>
                    <a:pt x="569" y="64"/>
                  </a:lnTo>
                  <a:lnTo>
                    <a:pt x="572" y="61"/>
                  </a:lnTo>
                  <a:lnTo>
                    <a:pt x="576" y="61"/>
                  </a:lnTo>
                  <a:lnTo>
                    <a:pt x="579" y="61"/>
                  </a:lnTo>
                  <a:lnTo>
                    <a:pt x="583" y="61"/>
                  </a:lnTo>
                  <a:lnTo>
                    <a:pt x="587" y="57"/>
                  </a:lnTo>
                  <a:lnTo>
                    <a:pt x="590" y="57"/>
                  </a:lnTo>
                  <a:lnTo>
                    <a:pt x="594" y="57"/>
                  </a:lnTo>
                  <a:lnTo>
                    <a:pt x="597" y="57"/>
                  </a:lnTo>
                  <a:lnTo>
                    <a:pt x="601" y="57"/>
                  </a:lnTo>
                  <a:lnTo>
                    <a:pt x="605" y="57"/>
                  </a:lnTo>
                  <a:lnTo>
                    <a:pt x="608" y="54"/>
                  </a:lnTo>
                  <a:lnTo>
                    <a:pt x="612" y="54"/>
                  </a:lnTo>
                  <a:lnTo>
                    <a:pt x="615" y="50"/>
                  </a:lnTo>
                  <a:lnTo>
                    <a:pt x="619" y="46"/>
                  </a:lnTo>
                  <a:lnTo>
                    <a:pt x="622" y="46"/>
                  </a:lnTo>
                  <a:lnTo>
                    <a:pt x="626" y="43"/>
                  </a:lnTo>
                  <a:lnTo>
                    <a:pt x="630" y="39"/>
                  </a:lnTo>
                  <a:lnTo>
                    <a:pt x="633" y="36"/>
                  </a:lnTo>
                  <a:lnTo>
                    <a:pt x="637" y="32"/>
                  </a:lnTo>
                  <a:lnTo>
                    <a:pt x="640" y="32"/>
                  </a:lnTo>
                  <a:lnTo>
                    <a:pt x="644" y="32"/>
                  </a:lnTo>
                  <a:lnTo>
                    <a:pt x="648" y="32"/>
                  </a:lnTo>
                  <a:lnTo>
                    <a:pt x="651" y="28"/>
                  </a:lnTo>
                  <a:lnTo>
                    <a:pt x="655" y="28"/>
                  </a:lnTo>
                  <a:lnTo>
                    <a:pt x="658" y="25"/>
                  </a:lnTo>
                  <a:lnTo>
                    <a:pt x="662" y="25"/>
                  </a:lnTo>
                  <a:lnTo>
                    <a:pt x="666" y="21"/>
                  </a:lnTo>
                  <a:lnTo>
                    <a:pt x="669" y="18"/>
                  </a:lnTo>
                  <a:lnTo>
                    <a:pt x="673" y="14"/>
                  </a:lnTo>
                  <a:lnTo>
                    <a:pt x="676" y="10"/>
                  </a:lnTo>
                  <a:lnTo>
                    <a:pt x="680" y="7"/>
                  </a:lnTo>
                  <a:lnTo>
                    <a:pt x="684" y="7"/>
                  </a:lnTo>
                  <a:lnTo>
                    <a:pt x="687" y="3"/>
                  </a:lnTo>
                  <a:lnTo>
                    <a:pt x="691" y="3"/>
                  </a:lnTo>
                  <a:lnTo>
                    <a:pt x="694" y="0"/>
                  </a:lnTo>
                  <a:lnTo>
                    <a:pt x="698" y="0"/>
                  </a:lnTo>
                  <a:lnTo>
                    <a:pt x="702" y="0"/>
                  </a:lnTo>
                  <a:lnTo>
                    <a:pt x="705" y="3"/>
                  </a:lnTo>
                  <a:lnTo>
                    <a:pt x="709" y="7"/>
                  </a:lnTo>
                  <a:lnTo>
                    <a:pt x="712" y="7"/>
                  </a:lnTo>
                  <a:lnTo>
                    <a:pt x="716" y="3"/>
                  </a:lnTo>
                  <a:lnTo>
                    <a:pt x="720" y="3"/>
                  </a:lnTo>
                  <a:lnTo>
                    <a:pt x="723" y="7"/>
                  </a:lnTo>
                  <a:lnTo>
                    <a:pt x="727" y="7"/>
                  </a:lnTo>
                  <a:lnTo>
                    <a:pt x="730" y="7"/>
                  </a:lnTo>
                  <a:lnTo>
                    <a:pt x="734" y="10"/>
                  </a:lnTo>
                  <a:lnTo>
                    <a:pt x="738" y="10"/>
                  </a:lnTo>
                  <a:lnTo>
                    <a:pt x="741" y="10"/>
                  </a:lnTo>
                  <a:lnTo>
                    <a:pt x="745" y="10"/>
                  </a:lnTo>
                  <a:lnTo>
                    <a:pt x="748" y="14"/>
                  </a:lnTo>
                  <a:lnTo>
                    <a:pt x="752" y="14"/>
                  </a:lnTo>
                  <a:lnTo>
                    <a:pt x="756" y="14"/>
                  </a:lnTo>
                  <a:lnTo>
                    <a:pt x="759" y="14"/>
                  </a:lnTo>
                  <a:lnTo>
                    <a:pt x="763" y="14"/>
                  </a:lnTo>
                  <a:lnTo>
                    <a:pt x="766" y="14"/>
                  </a:lnTo>
                  <a:lnTo>
                    <a:pt x="770" y="14"/>
                  </a:lnTo>
                  <a:lnTo>
                    <a:pt x="774" y="14"/>
                  </a:lnTo>
                  <a:lnTo>
                    <a:pt x="777" y="14"/>
                  </a:lnTo>
                  <a:lnTo>
                    <a:pt x="781" y="14"/>
                  </a:lnTo>
                  <a:lnTo>
                    <a:pt x="784" y="18"/>
                  </a:lnTo>
                  <a:lnTo>
                    <a:pt x="788" y="18"/>
                  </a:lnTo>
                  <a:lnTo>
                    <a:pt x="792" y="18"/>
                  </a:lnTo>
                  <a:lnTo>
                    <a:pt x="795" y="21"/>
                  </a:lnTo>
                  <a:lnTo>
                    <a:pt x="799" y="21"/>
                  </a:lnTo>
                  <a:lnTo>
                    <a:pt x="802" y="25"/>
                  </a:lnTo>
                  <a:lnTo>
                    <a:pt x="806" y="25"/>
                  </a:lnTo>
                  <a:lnTo>
                    <a:pt x="810" y="28"/>
                  </a:lnTo>
                  <a:lnTo>
                    <a:pt x="813" y="28"/>
                  </a:lnTo>
                  <a:lnTo>
                    <a:pt x="817" y="28"/>
                  </a:lnTo>
                  <a:lnTo>
                    <a:pt x="820" y="28"/>
                  </a:lnTo>
                  <a:lnTo>
                    <a:pt x="824" y="28"/>
                  </a:lnTo>
                  <a:lnTo>
                    <a:pt x="828" y="28"/>
                  </a:lnTo>
                  <a:lnTo>
                    <a:pt x="831" y="28"/>
                  </a:lnTo>
                  <a:lnTo>
                    <a:pt x="835" y="32"/>
                  </a:lnTo>
                  <a:lnTo>
                    <a:pt x="838" y="32"/>
                  </a:lnTo>
                  <a:lnTo>
                    <a:pt x="842" y="32"/>
                  </a:lnTo>
                  <a:lnTo>
                    <a:pt x="846" y="32"/>
                  </a:lnTo>
                  <a:lnTo>
                    <a:pt x="849" y="28"/>
                  </a:lnTo>
                  <a:lnTo>
                    <a:pt x="853" y="28"/>
                  </a:lnTo>
                  <a:lnTo>
                    <a:pt x="856" y="28"/>
                  </a:lnTo>
                  <a:lnTo>
                    <a:pt x="860" y="32"/>
                  </a:lnTo>
                  <a:lnTo>
                    <a:pt x="864" y="32"/>
                  </a:lnTo>
                  <a:lnTo>
                    <a:pt x="867" y="32"/>
                  </a:lnTo>
                  <a:lnTo>
                    <a:pt x="871" y="32"/>
                  </a:lnTo>
                  <a:lnTo>
                    <a:pt x="874" y="32"/>
                  </a:lnTo>
                  <a:lnTo>
                    <a:pt x="878" y="32"/>
                  </a:lnTo>
                  <a:lnTo>
                    <a:pt x="882" y="32"/>
                  </a:lnTo>
                  <a:lnTo>
                    <a:pt x="885" y="32"/>
                  </a:lnTo>
                  <a:lnTo>
                    <a:pt x="889" y="32"/>
                  </a:lnTo>
                  <a:lnTo>
                    <a:pt x="892" y="32"/>
                  </a:lnTo>
                  <a:lnTo>
                    <a:pt x="896" y="32"/>
                  </a:lnTo>
                  <a:lnTo>
                    <a:pt x="900" y="32"/>
                  </a:lnTo>
                  <a:lnTo>
                    <a:pt x="903" y="32"/>
                  </a:lnTo>
                  <a:lnTo>
                    <a:pt x="907" y="32"/>
                  </a:lnTo>
                  <a:lnTo>
                    <a:pt x="910" y="32"/>
                  </a:lnTo>
                  <a:lnTo>
                    <a:pt x="914" y="28"/>
                  </a:lnTo>
                  <a:lnTo>
                    <a:pt x="918" y="28"/>
                  </a:lnTo>
                  <a:lnTo>
                    <a:pt x="921" y="28"/>
                  </a:lnTo>
                  <a:lnTo>
                    <a:pt x="925" y="28"/>
                  </a:lnTo>
                  <a:lnTo>
                    <a:pt x="928" y="25"/>
                  </a:lnTo>
                  <a:lnTo>
                    <a:pt x="932" y="25"/>
                  </a:lnTo>
                  <a:lnTo>
                    <a:pt x="936" y="25"/>
                  </a:lnTo>
                  <a:lnTo>
                    <a:pt x="939" y="25"/>
                  </a:lnTo>
                  <a:lnTo>
                    <a:pt x="943" y="21"/>
                  </a:lnTo>
                  <a:lnTo>
                    <a:pt x="946" y="25"/>
                  </a:lnTo>
                  <a:lnTo>
                    <a:pt x="950" y="25"/>
                  </a:lnTo>
                  <a:lnTo>
                    <a:pt x="954" y="25"/>
                  </a:lnTo>
                  <a:lnTo>
                    <a:pt x="957" y="25"/>
                  </a:lnTo>
                  <a:lnTo>
                    <a:pt x="961" y="25"/>
                  </a:lnTo>
                  <a:lnTo>
                    <a:pt x="964" y="28"/>
                  </a:lnTo>
                  <a:lnTo>
                    <a:pt x="968" y="28"/>
                  </a:lnTo>
                  <a:lnTo>
                    <a:pt x="972" y="28"/>
                  </a:lnTo>
                  <a:lnTo>
                    <a:pt x="975" y="32"/>
                  </a:lnTo>
                  <a:lnTo>
                    <a:pt x="979" y="32"/>
                  </a:lnTo>
                  <a:lnTo>
                    <a:pt x="982" y="32"/>
                  </a:lnTo>
                  <a:lnTo>
                    <a:pt x="986" y="32"/>
                  </a:lnTo>
                  <a:lnTo>
                    <a:pt x="990" y="28"/>
                  </a:lnTo>
                  <a:lnTo>
                    <a:pt x="993" y="28"/>
                  </a:lnTo>
                  <a:lnTo>
                    <a:pt x="997" y="28"/>
                  </a:lnTo>
                  <a:lnTo>
                    <a:pt x="1000" y="25"/>
                  </a:lnTo>
                  <a:lnTo>
                    <a:pt x="1004" y="25"/>
                  </a:lnTo>
                  <a:lnTo>
                    <a:pt x="1008" y="25"/>
                  </a:lnTo>
                  <a:lnTo>
                    <a:pt x="1011" y="21"/>
                  </a:lnTo>
                  <a:lnTo>
                    <a:pt x="1015" y="21"/>
                  </a:lnTo>
                  <a:lnTo>
                    <a:pt x="1018" y="25"/>
                  </a:lnTo>
                  <a:lnTo>
                    <a:pt x="1022" y="25"/>
                  </a:lnTo>
                  <a:lnTo>
                    <a:pt x="1026" y="28"/>
                  </a:lnTo>
                  <a:lnTo>
                    <a:pt x="1029" y="28"/>
                  </a:lnTo>
                  <a:lnTo>
                    <a:pt x="1033" y="32"/>
                  </a:lnTo>
                  <a:lnTo>
                    <a:pt x="1036" y="36"/>
                  </a:lnTo>
                  <a:lnTo>
                    <a:pt x="1040" y="39"/>
                  </a:lnTo>
                  <a:lnTo>
                    <a:pt x="1044" y="43"/>
                  </a:lnTo>
                  <a:lnTo>
                    <a:pt x="1047" y="46"/>
                  </a:lnTo>
                  <a:lnTo>
                    <a:pt x="1051" y="50"/>
                  </a:lnTo>
                  <a:lnTo>
                    <a:pt x="1054" y="54"/>
                  </a:lnTo>
                  <a:lnTo>
                    <a:pt x="1058" y="54"/>
                  </a:lnTo>
                  <a:lnTo>
                    <a:pt x="1062" y="54"/>
                  </a:lnTo>
                  <a:lnTo>
                    <a:pt x="1065" y="54"/>
                  </a:lnTo>
                  <a:lnTo>
                    <a:pt x="1069" y="50"/>
                  </a:lnTo>
                  <a:lnTo>
                    <a:pt x="1072" y="50"/>
                  </a:lnTo>
                  <a:lnTo>
                    <a:pt x="1076" y="50"/>
                  </a:lnTo>
                  <a:lnTo>
                    <a:pt x="1080" y="46"/>
                  </a:lnTo>
                  <a:lnTo>
                    <a:pt x="1083" y="43"/>
                  </a:lnTo>
                  <a:lnTo>
                    <a:pt x="1087" y="43"/>
                  </a:lnTo>
                  <a:lnTo>
                    <a:pt x="1090" y="39"/>
                  </a:lnTo>
                  <a:lnTo>
                    <a:pt x="1090" y="36"/>
                  </a:lnTo>
                  <a:lnTo>
                    <a:pt x="1094" y="32"/>
                  </a:lnTo>
                  <a:lnTo>
                    <a:pt x="1098" y="32"/>
                  </a:lnTo>
                  <a:lnTo>
                    <a:pt x="1101" y="28"/>
                  </a:lnTo>
                  <a:lnTo>
                    <a:pt x="1105" y="28"/>
                  </a:lnTo>
                  <a:lnTo>
                    <a:pt x="1108" y="28"/>
                  </a:lnTo>
                  <a:lnTo>
                    <a:pt x="1112" y="28"/>
                  </a:lnTo>
                  <a:lnTo>
                    <a:pt x="1115" y="28"/>
                  </a:lnTo>
                  <a:lnTo>
                    <a:pt x="1119" y="32"/>
                  </a:lnTo>
                  <a:lnTo>
                    <a:pt x="1123" y="32"/>
                  </a:lnTo>
                  <a:lnTo>
                    <a:pt x="1126" y="36"/>
                  </a:lnTo>
                  <a:lnTo>
                    <a:pt x="1130" y="36"/>
                  </a:lnTo>
                  <a:lnTo>
                    <a:pt x="1133" y="36"/>
                  </a:lnTo>
                  <a:lnTo>
                    <a:pt x="1137" y="36"/>
                  </a:lnTo>
                  <a:lnTo>
                    <a:pt x="1141" y="32"/>
                  </a:lnTo>
                  <a:lnTo>
                    <a:pt x="1144" y="32"/>
                  </a:lnTo>
                  <a:lnTo>
                    <a:pt x="1148" y="32"/>
                  </a:lnTo>
                  <a:lnTo>
                    <a:pt x="1151" y="28"/>
                  </a:lnTo>
                  <a:lnTo>
                    <a:pt x="1155" y="28"/>
                  </a:lnTo>
                  <a:lnTo>
                    <a:pt x="1159" y="28"/>
                  </a:lnTo>
                  <a:lnTo>
                    <a:pt x="1162" y="25"/>
                  </a:lnTo>
                  <a:lnTo>
                    <a:pt x="1166" y="21"/>
                  </a:lnTo>
                  <a:lnTo>
                    <a:pt x="1169" y="21"/>
                  </a:lnTo>
                  <a:lnTo>
                    <a:pt x="1173" y="18"/>
                  </a:lnTo>
                  <a:lnTo>
                    <a:pt x="1177" y="18"/>
                  </a:lnTo>
                  <a:lnTo>
                    <a:pt x="1180" y="14"/>
                  </a:lnTo>
                  <a:lnTo>
                    <a:pt x="1184" y="14"/>
                  </a:lnTo>
                  <a:lnTo>
                    <a:pt x="1187" y="14"/>
                  </a:lnTo>
                  <a:lnTo>
                    <a:pt x="1191" y="14"/>
                  </a:lnTo>
                  <a:lnTo>
                    <a:pt x="1195" y="14"/>
                  </a:lnTo>
                  <a:lnTo>
                    <a:pt x="1198" y="18"/>
                  </a:lnTo>
                  <a:lnTo>
                    <a:pt x="1202" y="18"/>
                  </a:lnTo>
                  <a:lnTo>
                    <a:pt x="1205" y="21"/>
                  </a:lnTo>
                  <a:lnTo>
                    <a:pt x="1209" y="21"/>
                  </a:lnTo>
                  <a:lnTo>
                    <a:pt x="1213" y="21"/>
                  </a:lnTo>
                  <a:lnTo>
                    <a:pt x="1216" y="18"/>
                  </a:lnTo>
                  <a:lnTo>
                    <a:pt x="1220" y="18"/>
                  </a:lnTo>
                  <a:lnTo>
                    <a:pt x="1223" y="18"/>
                  </a:lnTo>
                  <a:lnTo>
                    <a:pt x="1227" y="18"/>
                  </a:lnTo>
                  <a:lnTo>
                    <a:pt x="1231" y="18"/>
                  </a:lnTo>
                  <a:lnTo>
                    <a:pt x="1234" y="18"/>
                  </a:lnTo>
                  <a:lnTo>
                    <a:pt x="1238" y="18"/>
                  </a:lnTo>
                  <a:lnTo>
                    <a:pt x="1241" y="18"/>
                  </a:lnTo>
                  <a:lnTo>
                    <a:pt x="1245" y="18"/>
                  </a:lnTo>
                  <a:lnTo>
                    <a:pt x="1249" y="21"/>
                  </a:lnTo>
                  <a:lnTo>
                    <a:pt x="1252" y="21"/>
                  </a:lnTo>
                  <a:lnTo>
                    <a:pt x="1256" y="25"/>
                  </a:lnTo>
                  <a:lnTo>
                    <a:pt x="1259" y="25"/>
                  </a:lnTo>
                  <a:lnTo>
                    <a:pt x="1263" y="28"/>
                  </a:lnTo>
                  <a:lnTo>
                    <a:pt x="1267" y="32"/>
                  </a:lnTo>
                  <a:lnTo>
                    <a:pt x="1270" y="36"/>
                  </a:lnTo>
                  <a:lnTo>
                    <a:pt x="1274" y="39"/>
                  </a:lnTo>
                  <a:lnTo>
                    <a:pt x="1277" y="43"/>
                  </a:lnTo>
                  <a:lnTo>
                    <a:pt x="1281" y="46"/>
                  </a:lnTo>
                  <a:lnTo>
                    <a:pt x="1285" y="46"/>
                  </a:lnTo>
                  <a:lnTo>
                    <a:pt x="1288" y="46"/>
                  </a:lnTo>
                  <a:lnTo>
                    <a:pt x="1292" y="46"/>
                  </a:lnTo>
                  <a:lnTo>
                    <a:pt x="1295" y="46"/>
                  </a:lnTo>
                  <a:lnTo>
                    <a:pt x="1299" y="46"/>
                  </a:lnTo>
                  <a:lnTo>
                    <a:pt x="1303" y="43"/>
                  </a:lnTo>
                  <a:lnTo>
                    <a:pt x="1306" y="43"/>
                  </a:lnTo>
                  <a:lnTo>
                    <a:pt x="1310" y="39"/>
                  </a:lnTo>
                  <a:lnTo>
                    <a:pt x="1313" y="39"/>
                  </a:lnTo>
                  <a:lnTo>
                    <a:pt x="1317" y="39"/>
                  </a:lnTo>
                  <a:lnTo>
                    <a:pt x="1321" y="39"/>
                  </a:lnTo>
                  <a:lnTo>
                    <a:pt x="1324" y="39"/>
                  </a:lnTo>
                  <a:lnTo>
                    <a:pt x="1328" y="39"/>
                  </a:lnTo>
                  <a:lnTo>
                    <a:pt x="1331" y="36"/>
                  </a:lnTo>
                  <a:lnTo>
                    <a:pt x="1335" y="36"/>
                  </a:lnTo>
                  <a:lnTo>
                    <a:pt x="1339" y="36"/>
                  </a:lnTo>
                  <a:lnTo>
                    <a:pt x="1342" y="39"/>
                  </a:lnTo>
                  <a:lnTo>
                    <a:pt x="1346" y="39"/>
                  </a:lnTo>
                  <a:lnTo>
                    <a:pt x="1349" y="39"/>
                  </a:lnTo>
                  <a:lnTo>
                    <a:pt x="1353" y="39"/>
                  </a:lnTo>
                  <a:lnTo>
                    <a:pt x="1357" y="39"/>
                  </a:lnTo>
                  <a:lnTo>
                    <a:pt x="1360" y="39"/>
                  </a:lnTo>
                  <a:lnTo>
                    <a:pt x="1364" y="39"/>
                  </a:lnTo>
                  <a:lnTo>
                    <a:pt x="1367" y="36"/>
                  </a:lnTo>
                  <a:lnTo>
                    <a:pt x="1371" y="36"/>
                  </a:lnTo>
                  <a:lnTo>
                    <a:pt x="1375" y="36"/>
                  </a:lnTo>
                  <a:lnTo>
                    <a:pt x="1378" y="36"/>
                  </a:lnTo>
                  <a:lnTo>
                    <a:pt x="1382" y="36"/>
                  </a:lnTo>
                  <a:lnTo>
                    <a:pt x="1385" y="36"/>
                  </a:lnTo>
                  <a:lnTo>
                    <a:pt x="1389" y="39"/>
                  </a:lnTo>
                  <a:lnTo>
                    <a:pt x="1393" y="39"/>
                  </a:lnTo>
                  <a:lnTo>
                    <a:pt x="1396" y="43"/>
                  </a:lnTo>
                  <a:lnTo>
                    <a:pt x="1400" y="43"/>
                  </a:lnTo>
                  <a:lnTo>
                    <a:pt x="1403" y="43"/>
                  </a:lnTo>
                  <a:lnTo>
                    <a:pt x="1407" y="43"/>
                  </a:lnTo>
                  <a:lnTo>
                    <a:pt x="1411" y="39"/>
                  </a:lnTo>
                  <a:lnTo>
                    <a:pt x="1414" y="39"/>
                  </a:lnTo>
                  <a:lnTo>
                    <a:pt x="1418" y="36"/>
                  </a:lnTo>
                  <a:lnTo>
                    <a:pt x="1421" y="36"/>
                  </a:lnTo>
                  <a:lnTo>
                    <a:pt x="1425" y="36"/>
                  </a:lnTo>
                  <a:lnTo>
                    <a:pt x="1429" y="36"/>
                  </a:lnTo>
                  <a:lnTo>
                    <a:pt x="1432" y="32"/>
                  </a:lnTo>
                  <a:lnTo>
                    <a:pt x="1436" y="32"/>
                  </a:lnTo>
                  <a:lnTo>
                    <a:pt x="1439" y="32"/>
                  </a:lnTo>
                  <a:lnTo>
                    <a:pt x="1443" y="28"/>
                  </a:lnTo>
                  <a:lnTo>
                    <a:pt x="1447" y="28"/>
                  </a:lnTo>
                  <a:lnTo>
                    <a:pt x="1450" y="25"/>
                  </a:lnTo>
                  <a:lnTo>
                    <a:pt x="1454" y="25"/>
                  </a:lnTo>
                  <a:lnTo>
                    <a:pt x="1457" y="25"/>
                  </a:lnTo>
                  <a:lnTo>
                    <a:pt x="1461" y="25"/>
                  </a:lnTo>
                  <a:lnTo>
                    <a:pt x="1465" y="21"/>
                  </a:lnTo>
                  <a:lnTo>
                    <a:pt x="1468" y="21"/>
                  </a:lnTo>
                  <a:lnTo>
                    <a:pt x="1472" y="21"/>
                  </a:lnTo>
                  <a:lnTo>
                    <a:pt x="1475" y="25"/>
                  </a:lnTo>
                  <a:lnTo>
                    <a:pt x="1479" y="25"/>
                  </a:lnTo>
                  <a:lnTo>
                    <a:pt x="1483" y="25"/>
                  </a:lnTo>
                  <a:lnTo>
                    <a:pt x="1486" y="28"/>
                  </a:lnTo>
                  <a:lnTo>
                    <a:pt x="1490" y="28"/>
                  </a:lnTo>
                  <a:lnTo>
                    <a:pt x="1493" y="28"/>
                  </a:lnTo>
                  <a:lnTo>
                    <a:pt x="1497" y="28"/>
                  </a:lnTo>
                  <a:lnTo>
                    <a:pt x="1501" y="28"/>
                  </a:lnTo>
                  <a:lnTo>
                    <a:pt x="1504" y="28"/>
                  </a:lnTo>
                  <a:lnTo>
                    <a:pt x="1508" y="25"/>
                  </a:lnTo>
                  <a:lnTo>
                    <a:pt x="1511" y="21"/>
                  </a:lnTo>
                  <a:lnTo>
                    <a:pt x="1515" y="21"/>
                  </a:lnTo>
                  <a:lnTo>
                    <a:pt x="1519" y="18"/>
                  </a:lnTo>
                  <a:lnTo>
                    <a:pt x="1522" y="18"/>
                  </a:lnTo>
                  <a:lnTo>
                    <a:pt x="1526" y="18"/>
                  </a:lnTo>
                  <a:lnTo>
                    <a:pt x="1529" y="18"/>
                  </a:lnTo>
                  <a:lnTo>
                    <a:pt x="1533" y="14"/>
                  </a:lnTo>
                  <a:lnTo>
                    <a:pt x="1537" y="14"/>
                  </a:lnTo>
                  <a:lnTo>
                    <a:pt x="1540" y="14"/>
                  </a:lnTo>
                  <a:lnTo>
                    <a:pt x="1544" y="14"/>
                  </a:lnTo>
                  <a:lnTo>
                    <a:pt x="1547" y="14"/>
                  </a:lnTo>
                  <a:lnTo>
                    <a:pt x="1551" y="18"/>
                  </a:lnTo>
                  <a:lnTo>
                    <a:pt x="1555" y="18"/>
                  </a:lnTo>
                  <a:lnTo>
                    <a:pt x="1558" y="21"/>
                  </a:lnTo>
                  <a:lnTo>
                    <a:pt x="1562" y="21"/>
                  </a:lnTo>
                  <a:lnTo>
                    <a:pt x="1565" y="21"/>
                  </a:lnTo>
                  <a:lnTo>
                    <a:pt x="1569" y="21"/>
                  </a:lnTo>
                  <a:lnTo>
                    <a:pt x="1573" y="25"/>
                  </a:lnTo>
                  <a:lnTo>
                    <a:pt x="1576" y="25"/>
                  </a:lnTo>
                  <a:lnTo>
                    <a:pt x="1580" y="25"/>
                  </a:lnTo>
                  <a:lnTo>
                    <a:pt x="1583" y="25"/>
                  </a:lnTo>
                  <a:lnTo>
                    <a:pt x="1587" y="25"/>
                  </a:lnTo>
                  <a:lnTo>
                    <a:pt x="1591" y="25"/>
                  </a:lnTo>
                  <a:lnTo>
                    <a:pt x="1594" y="28"/>
                  </a:lnTo>
                  <a:lnTo>
                    <a:pt x="1598" y="28"/>
                  </a:lnTo>
                  <a:lnTo>
                    <a:pt x="1601" y="28"/>
                  </a:lnTo>
                  <a:lnTo>
                    <a:pt x="1605" y="28"/>
                  </a:lnTo>
                  <a:lnTo>
                    <a:pt x="1609" y="28"/>
                  </a:lnTo>
                  <a:lnTo>
                    <a:pt x="1612" y="28"/>
                  </a:lnTo>
                  <a:lnTo>
                    <a:pt x="1616" y="25"/>
                  </a:lnTo>
                  <a:lnTo>
                    <a:pt x="1619" y="25"/>
                  </a:lnTo>
                  <a:lnTo>
                    <a:pt x="1623" y="21"/>
                  </a:lnTo>
                  <a:lnTo>
                    <a:pt x="1626" y="18"/>
                  </a:lnTo>
                  <a:lnTo>
                    <a:pt x="1630" y="18"/>
                  </a:lnTo>
                  <a:lnTo>
                    <a:pt x="1634" y="14"/>
                  </a:lnTo>
                  <a:lnTo>
                    <a:pt x="1637" y="14"/>
                  </a:lnTo>
                  <a:lnTo>
                    <a:pt x="1641" y="10"/>
                  </a:lnTo>
                  <a:lnTo>
                    <a:pt x="1644" y="10"/>
                  </a:lnTo>
                </a:path>
              </a:pathLst>
            </a:custGeom>
            <a:noFill/>
            <a:ln w="38100">
              <a:solidFill>
                <a:srgbClr val="66FF33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CA"/>
            </a:p>
          </p:txBody>
        </p:sp>
        <p:sp>
          <p:nvSpPr>
            <p:cNvPr id="78872" name="Freeform 51"/>
            <p:cNvSpPr>
              <a:spLocks noChangeAspect="1"/>
            </p:cNvSpPr>
            <p:nvPr/>
          </p:nvSpPr>
          <p:spPr bwMode="auto">
            <a:xfrm>
              <a:off x="3857620" y="1685994"/>
              <a:ext cx="3857652" cy="878650"/>
            </a:xfrm>
            <a:custGeom>
              <a:avLst/>
              <a:gdLst>
                <a:gd name="T0" fmla="*/ 51623 w 1644"/>
                <a:gd name="T1" fmla="*/ 817820 h 260"/>
                <a:gd name="T2" fmla="*/ 117325 w 1644"/>
                <a:gd name="T3" fmla="*/ 743473 h 260"/>
                <a:gd name="T4" fmla="*/ 185374 w 1644"/>
                <a:gd name="T5" fmla="*/ 767129 h 260"/>
                <a:gd name="T6" fmla="*/ 244036 w 1644"/>
                <a:gd name="T7" fmla="*/ 878650 h 260"/>
                <a:gd name="T8" fmla="*/ 312085 w 1644"/>
                <a:gd name="T9" fmla="*/ 827958 h 260"/>
                <a:gd name="T10" fmla="*/ 380134 w 1644"/>
                <a:gd name="T11" fmla="*/ 780647 h 260"/>
                <a:gd name="T12" fmla="*/ 448182 w 1644"/>
                <a:gd name="T13" fmla="*/ 780647 h 260"/>
                <a:gd name="T14" fmla="*/ 513884 w 1644"/>
                <a:gd name="T15" fmla="*/ 790785 h 260"/>
                <a:gd name="T16" fmla="*/ 581933 w 1644"/>
                <a:gd name="T17" fmla="*/ 729955 h 260"/>
                <a:gd name="T18" fmla="*/ 649982 w 1644"/>
                <a:gd name="T19" fmla="*/ 851614 h 260"/>
                <a:gd name="T20" fmla="*/ 718030 w 1644"/>
                <a:gd name="T21" fmla="*/ 827958 h 260"/>
                <a:gd name="T22" fmla="*/ 786079 w 1644"/>
                <a:gd name="T23" fmla="*/ 817820 h 260"/>
                <a:gd name="T24" fmla="*/ 851781 w 1644"/>
                <a:gd name="T25" fmla="*/ 804303 h 260"/>
                <a:gd name="T26" fmla="*/ 919829 w 1644"/>
                <a:gd name="T27" fmla="*/ 827958 h 260"/>
                <a:gd name="T28" fmla="*/ 987878 w 1644"/>
                <a:gd name="T29" fmla="*/ 790785 h 260"/>
                <a:gd name="T30" fmla="*/ 1055927 w 1644"/>
                <a:gd name="T31" fmla="*/ 841476 h 260"/>
                <a:gd name="T32" fmla="*/ 1123975 w 1644"/>
                <a:gd name="T33" fmla="*/ 851614 h 260"/>
                <a:gd name="T34" fmla="*/ 1189677 w 1644"/>
                <a:gd name="T35" fmla="*/ 817820 h 260"/>
                <a:gd name="T36" fmla="*/ 1257726 w 1644"/>
                <a:gd name="T37" fmla="*/ 706299 h 260"/>
                <a:gd name="T38" fmla="*/ 1325775 w 1644"/>
                <a:gd name="T39" fmla="*/ 669126 h 260"/>
                <a:gd name="T40" fmla="*/ 1393823 w 1644"/>
                <a:gd name="T41" fmla="*/ 658987 h 260"/>
                <a:gd name="T42" fmla="*/ 1452486 w 1644"/>
                <a:gd name="T43" fmla="*/ 392013 h 260"/>
                <a:gd name="T44" fmla="*/ 1511148 w 1644"/>
                <a:gd name="T45" fmla="*/ 121659 h 260"/>
                <a:gd name="T46" fmla="*/ 1579197 w 1644"/>
                <a:gd name="T47" fmla="*/ 74347 h 260"/>
                <a:gd name="T48" fmla="*/ 1647246 w 1644"/>
                <a:gd name="T49" fmla="*/ 0 h 260"/>
                <a:gd name="T50" fmla="*/ 1712948 w 1644"/>
                <a:gd name="T51" fmla="*/ 50691 h 260"/>
                <a:gd name="T52" fmla="*/ 1780996 w 1644"/>
                <a:gd name="T53" fmla="*/ 87865 h 260"/>
                <a:gd name="T54" fmla="*/ 1839659 w 1644"/>
                <a:gd name="T55" fmla="*/ 196006 h 260"/>
                <a:gd name="T56" fmla="*/ 1907707 w 1644"/>
                <a:gd name="T57" fmla="*/ 331183 h 260"/>
                <a:gd name="T58" fmla="*/ 1966370 w 1644"/>
                <a:gd name="T59" fmla="*/ 476499 h 260"/>
                <a:gd name="T60" fmla="*/ 2034419 w 1644"/>
                <a:gd name="T61" fmla="*/ 486637 h 260"/>
                <a:gd name="T62" fmla="*/ 2102467 w 1644"/>
                <a:gd name="T63" fmla="*/ 439325 h 260"/>
                <a:gd name="T64" fmla="*/ 2170516 w 1644"/>
                <a:gd name="T65" fmla="*/ 402151 h 260"/>
                <a:gd name="T66" fmla="*/ 2238564 w 1644"/>
                <a:gd name="T67" fmla="*/ 425807 h 260"/>
                <a:gd name="T68" fmla="*/ 2304266 w 1644"/>
                <a:gd name="T69" fmla="*/ 415669 h 260"/>
                <a:gd name="T70" fmla="*/ 2372315 w 1644"/>
                <a:gd name="T71" fmla="*/ 476499 h 260"/>
                <a:gd name="T72" fmla="*/ 2440364 w 1644"/>
                <a:gd name="T73" fmla="*/ 537328 h 260"/>
                <a:gd name="T74" fmla="*/ 2508413 w 1644"/>
                <a:gd name="T75" fmla="*/ 513672 h 260"/>
                <a:gd name="T76" fmla="*/ 2576461 w 1644"/>
                <a:gd name="T77" fmla="*/ 513672 h 260"/>
                <a:gd name="T78" fmla="*/ 2642163 w 1644"/>
                <a:gd name="T79" fmla="*/ 560984 h 260"/>
                <a:gd name="T80" fmla="*/ 2710212 w 1644"/>
                <a:gd name="T81" fmla="*/ 523811 h 260"/>
                <a:gd name="T82" fmla="*/ 2778261 w 1644"/>
                <a:gd name="T83" fmla="*/ 500155 h 260"/>
                <a:gd name="T84" fmla="*/ 2846309 w 1644"/>
                <a:gd name="T85" fmla="*/ 476499 h 260"/>
                <a:gd name="T86" fmla="*/ 2912011 w 1644"/>
                <a:gd name="T87" fmla="*/ 476499 h 260"/>
                <a:gd name="T88" fmla="*/ 2980060 w 1644"/>
                <a:gd name="T89" fmla="*/ 500155 h 260"/>
                <a:gd name="T90" fmla="*/ 3048108 w 1644"/>
                <a:gd name="T91" fmla="*/ 500155 h 260"/>
                <a:gd name="T92" fmla="*/ 3116157 w 1644"/>
                <a:gd name="T93" fmla="*/ 452843 h 260"/>
                <a:gd name="T94" fmla="*/ 3184206 w 1644"/>
                <a:gd name="T95" fmla="*/ 462981 h 260"/>
                <a:gd name="T96" fmla="*/ 3249908 w 1644"/>
                <a:gd name="T97" fmla="*/ 513672 h 260"/>
                <a:gd name="T98" fmla="*/ 3317956 w 1644"/>
                <a:gd name="T99" fmla="*/ 523811 h 260"/>
                <a:gd name="T100" fmla="*/ 3386005 w 1644"/>
                <a:gd name="T101" fmla="*/ 560984 h 260"/>
                <a:gd name="T102" fmla="*/ 3454053 w 1644"/>
                <a:gd name="T103" fmla="*/ 537328 h 260"/>
                <a:gd name="T104" fmla="*/ 3522102 w 1644"/>
                <a:gd name="T105" fmla="*/ 523811 h 260"/>
                <a:gd name="T106" fmla="*/ 3587804 w 1644"/>
                <a:gd name="T107" fmla="*/ 560984 h 260"/>
                <a:gd name="T108" fmla="*/ 3655853 w 1644"/>
                <a:gd name="T109" fmla="*/ 608296 h 260"/>
                <a:gd name="T110" fmla="*/ 3723901 w 1644"/>
                <a:gd name="T111" fmla="*/ 560984 h 260"/>
                <a:gd name="T112" fmla="*/ 3782564 w 1644"/>
                <a:gd name="T113" fmla="*/ 415669 h 260"/>
                <a:gd name="T114" fmla="*/ 3850612 w 1644"/>
                <a:gd name="T115" fmla="*/ 452843 h 2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44"/>
                <a:gd name="T175" fmla="*/ 0 h 260"/>
                <a:gd name="T176" fmla="*/ 1644 w 1644"/>
                <a:gd name="T177" fmla="*/ 260 h 2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44" h="260">
                  <a:moveTo>
                    <a:pt x="0" y="245"/>
                  </a:moveTo>
                  <a:lnTo>
                    <a:pt x="0" y="245"/>
                  </a:lnTo>
                  <a:lnTo>
                    <a:pt x="4" y="249"/>
                  </a:lnTo>
                  <a:lnTo>
                    <a:pt x="7" y="249"/>
                  </a:lnTo>
                  <a:lnTo>
                    <a:pt x="11" y="249"/>
                  </a:lnTo>
                  <a:lnTo>
                    <a:pt x="14" y="249"/>
                  </a:lnTo>
                  <a:lnTo>
                    <a:pt x="18" y="245"/>
                  </a:lnTo>
                  <a:lnTo>
                    <a:pt x="22" y="242"/>
                  </a:lnTo>
                  <a:lnTo>
                    <a:pt x="25" y="238"/>
                  </a:lnTo>
                  <a:lnTo>
                    <a:pt x="29" y="234"/>
                  </a:lnTo>
                  <a:lnTo>
                    <a:pt x="32" y="231"/>
                  </a:lnTo>
                  <a:lnTo>
                    <a:pt x="36" y="227"/>
                  </a:lnTo>
                  <a:lnTo>
                    <a:pt x="40" y="227"/>
                  </a:lnTo>
                  <a:lnTo>
                    <a:pt x="43" y="224"/>
                  </a:lnTo>
                  <a:lnTo>
                    <a:pt x="47" y="224"/>
                  </a:lnTo>
                  <a:lnTo>
                    <a:pt x="50" y="220"/>
                  </a:lnTo>
                  <a:lnTo>
                    <a:pt x="54" y="216"/>
                  </a:lnTo>
                  <a:lnTo>
                    <a:pt x="58" y="213"/>
                  </a:lnTo>
                  <a:lnTo>
                    <a:pt x="61" y="213"/>
                  </a:lnTo>
                  <a:lnTo>
                    <a:pt x="65" y="216"/>
                  </a:lnTo>
                  <a:lnTo>
                    <a:pt x="68" y="216"/>
                  </a:lnTo>
                  <a:lnTo>
                    <a:pt x="72" y="220"/>
                  </a:lnTo>
                  <a:lnTo>
                    <a:pt x="76" y="224"/>
                  </a:lnTo>
                  <a:lnTo>
                    <a:pt x="79" y="227"/>
                  </a:lnTo>
                  <a:lnTo>
                    <a:pt x="83" y="231"/>
                  </a:lnTo>
                  <a:lnTo>
                    <a:pt x="86" y="238"/>
                  </a:lnTo>
                  <a:lnTo>
                    <a:pt x="90" y="242"/>
                  </a:lnTo>
                  <a:lnTo>
                    <a:pt x="94" y="245"/>
                  </a:lnTo>
                  <a:lnTo>
                    <a:pt x="97" y="249"/>
                  </a:lnTo>
                  <a:lnTo>
                    <a:pt x="97" y="252"/>
                  </a:lnTo>
                  <a:lnTo>
                    <a:pt x="101" y="256"/>
                  </a:lnTo>
                  <a:lnTo>
                    <a:pt x="104" y="260"/>
                  </a:lnTo>
                  <a:lnTo>
                    <a:pt x="108" y="260"/>
                  </a:lnTo>
                  <a:lnTo>
                    <a:pt x="111" y="260"/>
                  </a:lnTo>
                  <a:lnTo>
                    <a:pt x="115" y="260"/>
                  </a:lnTo>
                  <a:lnTo>
                    <a:pt x="119" y="256"/>
                  </a:lnTo>
                  <a:lnTo>
                    <a:pt x="122" y="256"/>
                  </a:lnTo>
                  <a:lnTo>
                    <a:pt x="126" y="252"/>
                  </a:lnTo>
                  <a:lnTo>
                    <a:pt x="129" y="249"/>
                  </a:lnTo>
                  <a:lnTo>
                    <a:pt x="133" y="245"/>
                  </a:lnTo>
                  <a:lnTo>
                    <a:pt x="137" y="242"/>
                  </a:lnTo>
                  <a:lnTo>
                    <a:pt x="140" y="242"/>
                  </a:lnTo>
                  <a:lnTo>
                    <a:pt x="144" y="238"/>
                  </a:lnTo>
                  <a:lnTo>
                    <a:pt x="147" y="234"/>
                  </a:lnTo>
                  <a:lnTo>
                    <a:pt x="151" y="234"/>
                  </a:lnTo>
                  <a:lnTo>
                    <a:pt x="155" y="231"/>
                  </a:lnTo>
                  <a:lnTo>
                    <a:pt x="158" y="231"/>
                  </a:lnTo>
                  <a:lnTo>
                    <a:pt x="162" y="231"/>
                  </a:lnTo>
                  <a:lnTo>
                    <a:pt x="165" y="231"/>
                  </a:lnTo>
                  <a:lnTo>
                    <a:pt x="169" y="227"/>
                  </a:lnTo>
                  <a:lnTo>
                    <a:pt x="173" y="227"/>
                  </a:lnTo>
                  <a:lnTo>
                    <a:pt x="176" y="227"/>
                  </a:lnTo>
                  <a:lnTo>
                    <a:pt x="180" y="227"/>
                  </a:lnTo>
                  <a:lnTo>
                    <a:pt x="183" y="227"/>
                  </a:lnTo>
                  <a:lnTo>
                    <a:pt x="187" y="227"/>
                  </a:lnTo>
                  <a:lnTo>
                    <a:pt x="191" y="231"/>
                  </a:lnTo>
                  <a:lnTo>
                    <a:pt x="194" y="234"/>
                  </a:lnTo>
                  <a:lnTo>
                    <a:pt x="198" y="238"/>
                  </a:lnTo>
                  <a:lnTo>
                    <a:pt x="201" y="242"/>
                  </a:lnTo>
                  <a:lnTo>
                    <a:pt x="205" y="245"/>
                  </a:lnTo>
                  <a:lnTo>
                    <a:pt x="209" y="249"/>
                  </a:lnTo>
                  <a:lnTo>
                    <a:pt x="212" y="245"/>
                  </a:lnTo>
                  <a:lnTo>
                    <a:pt x="216" y="242"/>
                  </a:lnTo>
                  <a:lnTo>
                    <a:pt x="219" y="234"/>
                  </a:lnTo>
                  <a:lnTo>
                    <a:pt x="223" y="231"/>
                  </a:lnTo>
                  <a:lnTo>
                    <a:pt x="227" y="224"/>
                  </a:lnTo>
                  <a:lnTo>
                    <a:pt x="230" y="220"/>
                  </a:lnTo>
                  <a:lnTo>
                    <a:pt x="234" y="216"/>
                  </a:lnTo>
                  <a:lnTo>
                    <a:pt x="237" y="213"/>
                  </a:lnTo>
                  <a:lnTo>
                    <a:pt x="241" y="213"/>
                  </a:lnTo>
                  <a:lnTo>
                    <a:pt x="245" y="213"/>
                  </a:lnTo>
                  <a:lnTo>
                    <a:pt x="248" y="216"/>
                  </a:lnTo>
                  <a:lnTo>
                    <a:pt x="252" y="220"/>
                  </a:lnTo>
                  <a:lnTo>
                    <a:pt x="255" y="227"/>
                  </a:lnTo>
                  <a:lnTo>
                    <a:pt x="259" y="231"/>
                  </a:lnTo>
                  <a:lnTo>
                    <a:pt x="263" y="238"/>
                  </a:lnTo>
                  <a:lnTo>
                    <a:pt x="266" y="242"/>
                  </a:lnTo>
                  <a:lnTo>
                    <a:pt x="270" y="245"/>
                  </a:lnTo>
                  <a:lnTo>
                    <a:pt x="273" y="249"/>
                  </a:lnTo>
                  <a:lnTo>
                    <a:pt x="277" y="252"/>
                  </a:lnTo>
                  <a:lnTo>
                    <a:pt x="281" y="256"/>
                  </a:lnTo>
                  <a:lnTo>
                    <a:pt x="284" y="260"/>
                  </a:lnTo>
                  <a:lnTo>
                    <a:pt x="288" y="256"/>
                  </a:lnTo>
                  <a:lnTo>
                    <a:pt x="291" y="256"/>
                  </a:lnTo>
                  <a:lnTo>
                    <a:pt x="295" y="252"/>
                  </a:lnTo>
                  <a:lnTo>
                    <a:pt x="299" y="249"/>
                  </a:lnTo>
                  <a:lnTo>
                    <a:pt x="302" y="245"/>
                  </a:lnTo>
                  <a:lnTo>
                    <a:pt x="306" y="245"/>
                  </a:lnTo>
                  <a:lnTo>
                    <a:pt x="309" y="242"/>
                  </a:lnTo>
                  <a:lnTo>
                    <a:pt x="313" y="242"/>
                  </a:lnTo>
                  <a:lnTo>
                    <a:pt x="317" y="242"/>
                  </a:lnTo>
                  <a:lnTo>
                    <a:pt x="320" y="242"/>
                  </a:lnTo>
                  <a:lnTo>
                    <a:pt x="324" y="242"/>
                  </a:lnTo>
                  <a:lnTo>
                    <a:pt x="327" y="242"/>
                  </a:lnTo>
                  <a:lnTo>
                    <a:pt x="331" y="242"/>
                  </a:lnTo>
                  <a:lnTo>
                    <a:pt x="335" y="242"/>
                  </a:lnTo>
                  <a:lnTo>
                    <a:pt x="338" y="242"/>
                  </a:lnTo>
                  <a:lnTo>
                    <a:pt x="342" y="242"/>
                  </a:lnTo>
                  <a:lnTo>
                    <a:pt x="345" y="245"/>
                  </a:lnTo>
                  <a:lnTo>
                    <a:pt x="349" y="245"/>
                  </a:lnTo>
                  <a:lnTo>
                    <a:pt x="353" y="242"/>
                  </a:lnTo>
                  <a:lnTo>
                    <a:pt x="356" y="242"/>
                  </a:lnTo>
                  <a:lnTo>
                    <a:pt x="360" y="238"/>
                  </a:lnTo>
                  <a:lnTo>
                    <a:pt x="363" y="238"/>
                  </a:lnTo>
                  <a:lnTo>
                    <a:pt x="367" y="238"/>
                  </a:lnTo>
                  <a:lnTo>
                    <a:pt x="371" y="238"/>
                  </a:lnTo>
                  <a:lnTo>
                    <a:pt x="374" y="238"/>
                  </a:lnTo>
                  <a:lnTo>
                    <a:pt x="378" y="238"/>
                  </a:lnTo>
                  <a:lnTo>
                    <a:pt x="381" y="242"/>
                  </a:lnTo>
                  <a:lnTo>
                    <a:pt x="385" y="242"/>
                  </a:lnTo>
                  <a:lnTo>
                    <a:pt x="389" y="245"/>
                  </a:lnTo>
                  <a:lnTo>
                    <a:pt x="392" y="245"/>
                  </a:lnTo>
                  <a:lnTo>
                    <a:pt x="396" y="242"/>
                  </a:lnTo>
                  <a:lnTo>
                    <a:pt x="399" y="242"/>
                  </a:lnTo>
                  <a:lnTo>
                    <a:pt x="403" y="238"/>
                  </a:lnTo>
                  <a:lnTo>
                    <a:pt x="407" y="234"/>
                  </a:lnTo>
                  <a:lnTo>
                    <a:pt x="410" y="234"/>
                  </a:lnTo>
                  <a:lnTo>
                    <a:pt x="414" y="234"/>
                  </a:lnTo>
                  <a:lnTo>
                    <a:pt x="417" y="234"/>
                  </a:lnTo>
                  <a:lnTo>
                    <a:pt x="421" y="234"/>
                  </a:lnTo>
                  <a:lnTo>
                    <a:pt x="425" y="238"/>
                  </a:lnTo>
                  <a:lnTo>
                    <a:pt x="428" y="242"/>
                  </a:lnTo>
                  <a:lnTo>
                    <a:pt x="432" y="242"/>
                  </a:lnTo>
                  <a:lnTo>
                    <a:pt x="435" y="242"/>
                  </a:lnTo>
                  <a:lnTo>
                    <a:pt x="439" y="245"/>
                  </a:lnTo>
                  <a:lnTo>
                    <a:pt x="443" y="249"/>
                  </a:lnTo>
                  <a:lnTo>
                    <a:pt x="446" y="249"/>
                  </a:lnTo>
                  <a:lnTo>
                    <a:pt x="450" y="249"/>
                  </a:lnTo>
                  <a:lnTo>
                    <a:pt x="453" y="249"/>
                  </a:lnTo>
                  <a:lnTo>
                    <a:pt x="457" y="245"/>
                  </a:lnTo>
                  <a:lnTo>
                    <a:pt x="461" y="245"/>
                  </a:lnTo>
                  <a:lnTo>
                    <a:pt x="464" y="249"/>
                  </a:lnTo>
                  <a:lnTo>
                    <a:pt x="468" y="249"/>
                  </a:lnTo>
                  <a:lnTo>
                    <a:pt x="471" y="249"/>
                  </a:lnTo>
                  <a:lnTo>
                    <a:pt x="475" y="249"/>
                  </a:lnTo>
                  <a:lnTo>
                    <a:pt x="479" y="252"/>
                  </a:lnTo>
                  <a:lnTo>
                    <a:pt x="482" y="252"/>
                  </a:lnTo>
                  <a:lnTo>
                    <a:pt x="486" y="256"/>
                  </a:lnTo>
                  <a:lnTo>
                    <a:pt x="489" y="256"/>
                  </a:lnTo>
                  <a:lnTo>
                    <a:pt x="493" y="256"/>
                  </a:lnTo>
                  <a:lnTo>
                    <a:pt x="497" y="252"/>
                  </a:lnTo>
                  <a:lnTo>
                    <a:pt x="500" y="249"/>
                  </a:lnTo>
                  <a:lnTo>
                    <a:pt x="504" y="245"/>
                  </a:lnTo>
                  <a:lnTo>
                    <a:pt x="507" y="242"/>
                  </a:lnTo>
                  <a:lnTo>
                    <a:pt x="511" y="238"/>
                  </a:lnTo>
                  <a:lnTo>
                    <a:pt x="515" y="234"/>
                  </a:lnTo>
                  <a:lnTo>
                    <a:pt x="518" y="231"/>
                  </a:lnTo>
                  <a:lnTo>
                    <a:pt x="522" y="227"/>
                  </a:lnTo>
                  <a:lnTo>
                    <a:pt x="525" y="224"/>
                  </a:lnTo>
                  <a:lnTo>
                    <a:pt x="529" y="216"/>
                  </a:lnTo>
                  <a:lnTo>
                    <a:pt x="533" y="213"/>
                  </a:lnTo>
                  <a:lnTo>
                    <a:pt x="536" y="209"/>
                  </a:lnTo>
                  <a:lnTo>
                    <a:pt x="540" y="209"/>
                  </a:lnTo>
                  <a:lnTo>
                    <a:pt x="543" y="209"/>
                  </a:lnTo>
                  <a:lnTo>
                    <a:pt x="547" y="206"/>
                  </a:lnTo>
                  <a:lnTo>
                    <a:pt x="551" y="206"/>
                  </a:lnTo>
                  <a:lnTo>
                    <a:pt x="554" y="202"/>
                  </a:lnTo>
                  <a:lnTo>
                    <a:pt x="558" y="198"/>
                  </a:lnTo>
                  <a:lnTo>
                    <a:pt x="561" y="198"/>
                  </a:lnTo>
                  <a:lnTo>
                    <a:pt x="565" y="198"/>
                  </a:lnTo>
                  <a:lnTo>
                    <a:pt x="569" y="198"/>
                  </a:lnTo>
                  <a:lnTo>
                    <a:pt x="572" y="202"/>
                  </a:lnTo>
                  <a:lnTo>
                    <a:pt x="576" y="202"/>
                  </a:lnTo>
                  <a:lnTo>
                    <a:pt x="579" y="206"/>
                  </a:lnTo>
                  <a:lnTo>
                    <a:pt x="583" y="206"/>
                  </a:lnTo>
                  <a:lnTo>
                    <a:pt x="587" y="206"/>
                  </a:lnTo>
                  <a:lnTo>
                    <a:pt x="590" y="202"/>
                  </a:lnTo>
                  <a:lnTo>
                    <a:pt x="594" y="195"/>
                  </a:lnTo>
                  <a:lnTo>
                    <a:pt x="594" y="188"/>
                  </a:lnTo>
                  <a:lnTo>
                    <a:pt x="597" y="180"/>
                  </a:lnTo>
                  <a:lnTo>
                    <a:pt x="601" y="173"/>
                  </a:lnTo>
                  <a:lnTo>
                    <a:pt x="605" y="162"/>
                  </a:lnTo>
                  <a:lnTo>
                    <a:pt x="608" y="155"/>
                  </a:lnTo>
                  <a:lnTo>
                    <a:pt x="612" y="144"/>
                  </a:lnTo>
                  <a:lnTo>
                    <a:pt x="615" y="130"/>
                  </a:lnTo>
                  <a:lnTo>
                    <a:pt x="619" y="116"/>
                  </a:lnTo>
                  <a:lnTo>
                    <a:pt x="622" y="101"/>
                  </a:lnTo>
                  <a:lnTo>
                    <a:pt x="626" y="87"/>
                  </a:lnTo>
                  <a:lnTo>
                    <a:pt x="630" y="76"/>
                  </a:lnTo>
                  <a:lnTo>
                    <a:pt x="630" y="65"/>
                  </a:lnTo>
                  <a:lnTo>
                    <a:pt x="633" y="54"/>
                  </a:lnTo>
                  <a:lnTo>
                    <a:pt x="637" y="47"/>
                  </a:lnTo>
                  <a:lnTo>
                    <a:pt x="640" y="40"/>
                  </a:lnTo>
                  <a:lnTo>
                    <a:pt x="644" y="36"/>
                  </a:lnTo>
                  <a:lnTo>
                    <a:pt x="648" y="33"/>
                  </a:lnTo>
                  <a:lnTo>
                    <a:pt x="651" y="33"/>
                  </a:lnTo>
                  <a:lnTo>
                    <a:pt x="655" y="33"/>
                  </a:lnTo>
                  <a:lnTo>
                    <a:pt x="658" y="33"/>
                  </a:lnTo>
                  <a:lnTo>
                    <a:pt x="662" y="29"/>
                  </a:lnTo>
                  <a:lnTo>
                    <a:pt x="666" y="29"/>
                  </a:lnTo>
                  <a:lnTo>
                    <a:pt x="669" y="26"/>
                  </a:lnTo>
                  <a:lnTo>
                    <a:pt x="673" y="22"/>
                  </a:lnTo>
                  <a:lnTo>
                    <a:pt x="676" y="18"/>
                  </a:lnTo>
                  <a:lnTo>
                    <a:pt x="680" y="18"/>
                  </a:lnTo>
                  <a:lnTo>
                    <a:pt x="684" y="15"/>
                  </a:lnTo>
                  <a:lnTo>
                    <a:pt x="687" y="11"/>
                  </a:lnTo>
                  <a:lnTo>
                    <a:pt x="691" y="11"/>
                  </a:lnTo>
                  <a:lnTo>
                    <a:pt x="694" y="8"/>
                  </a:lnTo>
                  <a:lnTo>
                    <a:pt x="698" y="4"/>
                  </a:lnTo>
                  <a:lnTo>
                    <a:pt x="702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2" y="4"/>
                  </a:lnTo>
                  <a:lnTo>
                    <a:pt x="716" y="8"/>
                  </a:lnTo>
                  <a:lnTo>
                    <a:pt x="720" y="11"/>
                  </a:lnTo>
                  <a:lnTo>
                    <a:pt x="723" y="15"/>
                  </a:lnTo>
                  <a:lnTo>
                    <a:pt x="727" y="15"/>
                  </a:lnTo>
                  <a:lnTo>
                    <a:pt x="730" y="15"/>
                  </a:lnTo>
                  <a:lnTo>
                    <a:pt x="734" y="11"/>
                  </a:lnTo>
                  <a:lnTo>
                    <a:pt x="738" y="11"/>
                  </a:lnTo>
                  <a:lnTo>
                    <a:pt x="741" y="11"/>
                  </a:lnTo>
                  <a:lnTo>
                    <a:pt x="745" y="11"/>
                  </a:lnTo>
                  <a:lnTo>
                    <a:pt x="748" y="15"/>
                  </a:lnTo>
                  <a:lnTo>
                    <a:pt x="752" y="15"/>
                  </a:lnTo>
                  <a:lnTo>
                    <a:pt x="756" y="18"/>
                  </a:lnTo>
                  <a:lnTo>
                    <a:pt x="759" y="26"/>
                  </a:lnTo>
                  <a:lnTo>
                    <a:pt x="763" y="29"/>
                  </a:lnTo>
                  <a:lnTo>
                    <a:pt x="766" y="36"/>
                  </a:lnTo>
                  <a:lnTo>
                    <a:pt x="770" y="40"/>
                  </a:lnTo>
                  <a:lnTo>
                    <a:pt x="774" y="44"/>
                  </a:lnTo>
                  <a:lnTo>
                    <a:pt x="777" y="47"/>
                  </a:lnTo>
                  <a:lnTo>
                    <a:pt x="781" y="51"/>
                  </a:lnTo>
                  <a:lnTo>
                    <a:pt x="784" y="54"/>
                  </a:lnTo>
                  <a:lnTo>
                    <a:pt x="784" y="58"/>
                  </a:lnTo>
                  <a:lnTo>
                    <a:pt x="788" y="62"/>
                  </a:lnTo>
                  <a:lnTo>
                    <a:pt x="792" y="65"/>
                  </a:lnTo>
                  <a:lnTo>
                    <a:pt x="795" y="69"/>
                  </a:lnTo>
                  <a:lnTo>
                    <a:pt x="799" y="72"/>
                  </a:lnTo>
                  <a:lnTo>
                    <a:pt x="802" y="80"/>
                  </a:lnTo>
                  <a:lnTo>
                    <a:pt x="806" y="83"/>
                  </a:lnTo>
                  <a:lnTo>
                    <a:pt x="810" y="90"/>
                  </a:lnTo>
                  <a:lnTo>
                    <a:pt x="813" y="98"/>
                  </a:lnTo>
                  <a:lnTo>
                    <a:pt x="817" y="105"/>
                  </a:lnTo>
                  <a:lnTo>
                    <a:pt x="820" y="112"/>
                  </a:lnTo>
                  <a:lnTo>
                    <a:pt x="824" y="119"/>
                  </a:lnTo>
                  <a:lnTo>
                    <a:pt x="824" y="126"/>
                  </a:lnTo>
                  <a:lnTo>
                    <a:pt x="828" y="134"/>
                  </a:lnTo>
                  <a:lnTo>
                    <a:pt x="831" y="137"/>
                  </a:lnTo>
                  <a:lnTo>
                    <a:pt x="835" y="141"/>
                  </a:lnTo>
                  <a:lnTo>
                    <a:pt x="838" y="141"/>
                  </a:lnTo>
                  <a:lnTo>
                    <a:pt x="842" y="144"/>
                  </a:lnTo>
                  <a:lnTo>
                    <a:pt x="846" y="144"/>
                  </a:lnTo>
                  <a:lnTo>
                    <a:pt x="849" y="144"/>
                  </a:lnTo>
                  <a:lnTo>
                    <a:pt x="853" y="148"/>
                  </a:lnTo>
                  <a:lnTo>
                    <a:pt x="856" y="148"/>
                  </a:lnTo>
                  <a:lnTo>
                    <a:pt x="860" y="148"/>
                  </a:lnTo>
                  <a:lnTo>
                    <a:pt x="864" y="144"/>
                  </a:lnTo>
                  <a:lnTo>
                    <a:pt x="867" y="144"/>
                  </a:lnTo>
                  <a:lnTo>
                    <a:pt x="871" y="144"/>
                  </a:lnTo>
                  <a:lnTo>
                    <a:pt x="874" y="144"/>
                  </a:lnTo>
                  <a:lnTo>
                    <a:pt x="878" y="144"/>
                  </a:lnTo>
                  <a:lnTo>
                    <a:pt x="882" y="141"/>
                  </a:lnTo>
                  <a:lnTo>
                    <a:pt x="885" y="137"/>
                  </a:lnTo>
                  <a:lnTo>
                    <a:pt x="889" y="134"/>
                  </a:lnTo>
                  <a:lnTo>
                    <a:pt x="892" y="134"/>
                  </a:lnTo>
                  <a:lnTo>
                    <a:pt x="896" y="130"/>
                  </a:lnTo>
                  <a:lnTo>
                    <a:pt x="900" y="126"/>
                  </a:lnTo>
                  <a:lnTo>
                    <a:pt x="903" y="123"/>
                  </a:lnTo>
                  <a:lnTo>
                    <a:pt x="907" y="123"/>
                  </a:lnTo>
                  <a:lnTo>
                    <a:pt x="910" y="123"/>
                  </a:lnTo>
                  <a:lnTo>
                    <a:pt x="914" y="119"/>
                  </a:lnTo>
                  <a:lnTo>
                    <a:pt x="918" y="119"/>
                  </a:lnTo>
                  <a:lnTo>
                    <a:pt x="921" y="119"/>
                  </a:lnTo>
                  <a:lnTo>
                    <a:pt x="925" y="119"/>
                  </a:lnTo>
                  <a:lnTo>
                    <a:pt x="928" y="119"/>
                  </a:lnTo>
                  <a:lnTo>
                    <a:pt x="932" y="119"/>
                  </a:lnTo>
                  <a:lnTo>
                    <a:pt x="936" y="123"/>
                  </a:lnTo>
                  <a:lnTo>
                    <a:pt x="939" y="123"/>
                  </a:lnTo>
                  <a:lnTo>
                    <a:pt x="943" y="123"/>
                  </a:lnTo>
                  <a:lnTo>
                    <a:pt x="946" y="126"/>
                  </a:lnTo>
                  <a:lnTo>
                    <a:pt x="950" y="126"/>
                  </a:lnTo>
                  <a:lnTo>
                    <a:pt x="954" y="126"/>
                  </a:lnTo>
                  <a:lnTo>
                    <a:pt x="957" y="126"/>
                  </a:lnTo>
                  <a:lnTo>
                    <a:pt x="961" y="126"/>
                  </a:lnTo>
                  <a:lnTo>
                    <a:pt x="964" y="123"/>
                  </a:lnTo>
                  <a:lnTo>
                    <a:pt x="968" y="123"/>
                  </a:lnTo>
                  <a:lnTo>
                    <a:pt x="972" y="123"/>
                  </a:lnTo>
                  <a:lnTo>
                    <a:pt x="975" y="119"/>
                  </a:lnTo>
                  <a:lnTo>
                    <a:pt x="979" y="119"/>
                  </a:lnTo>
                  <a:lnTo>
                    <a:pt x="982" y="123"/>
                  </a:lnTo>
                  <a:lnTo>
                    <a:pt x="986" y="123"/>
                  </a:lnTo>
                  <a:lnTo>
                    <a:pt x="990" y="126"/>
                  </a:lnTo>
                  <a:lnTo>
                    <a:pt x="993" y="126"/>
                  </a:lnTo>
                  <a:lnTo>
                    <a:pt x="997" y="130"/>
                  </a:lnTo>
                  <a:lnTo>
                    <a:pt x="1000" y="134"/>
                  </a:lnTo>
                  <a:lnTo>
                    <a:pt x="1004" y="137"/>
                  </a:lnTo>
                  <a:lnTo>
                    <a:pt x="1008" y="137"/>
                  </a:lnTo>
                  <a:lnTo>
                    <a:pt x="1011" y="141"/>
                  </a:lnTo>
                  <a:lnTo>
                    <a:pt x="1015" y="144"/>
                  </a:lnTo>
                  <a:lnTo>
                    <a:pt x="1018" y="148"/>
                  </a:lnTo>
                  <a:lnTo>
                    <a:pt x="1022" y="152"/>
                  </a:lnTo>
                  <a:lnTo>
                    <a:pt x="1026" y="152"/>
                  </a:lnTo>
                  <a:lnTo>
                    <a:pt x="1029" y="155"/>
                  </a:lnTo>
                  <a:lnTo>
                    <a:pt x="1033" y="155"/>
                  </a:lnTo>
                  <a:lnTo>
                    <a:pt x="1036" y="159"/>
                  </a:lnTo>
                  <a:lnTo>
                    <a:pt x="1040" y="159"/>
                  </a:lnTo>
                  <a:lnTo>
                    <a:pt x="1044" y="159"/>
                  </a:lnTo>
                  <a:lnTo>
                    <a:pt x="1047" y="159"/>
                  </a:lnTo>
                  <a:lnTo>
                    <a:pt x="1051" y="155"/>
                  </a:lnTo>
                  <a:lnTo>
                    <a:pt x="1054" y="155"/>
                  </a:lnTo>
                  <a:lnTo>
                    <a:pt x="1058" y="155"/>
                  </a:lnTo>
                  <a:lnTo>
                    <a:pt x="1062" y="155"/>
                  </a:lnTo>
                  <a:lnTo>
                    <a:pt x="1065" y="152"/>
                  </a:lnTo>
                  <a:lnTo>
                    <a:pt x="1069" y="152"/>
                  </a:lnTo>
                  <a:lnTo>
                    <a:pt x="1072" y="148"/>
                  </a:lnTo>
                  <a:lnTo>
                    <a:pt x="1076" y="148"/>
                  </a:lnTo>
                  <a:lnTo>
                    <a:pt x="1080" y="148"/>
                  </a:lnTo>
                  <a:lnTo>
                    <a:pt x="1083" y="148"/>
                  </a:lnTo>
                  <a:lnTo>
                    <a:pt x="1087" y="148"/>
                  </a:lnTo>
                  <a:lnTo>
                    <a:pt x="1090" y="152"/>
                  </a:lnTo>
                  <a:lnTo>
                    <a:pt x="1094" y="152"/>
                  </a:lnTo>
                  <a:lnTo>
                    <a:pt x="1098" y="152"/>
                  </a:lnTo>
                  <a:lnTo>
                    <a:pt x="1101" y="155"/>
                  </a:lnTo>
                  <a:lnTo>
                    <a:pt x="1105" y="155"/>
                  </a:lnTo>
                  <a:lnTo>
                    <a:pt x="1108" y="159"/>
                  </a:lnTo>
                  <a:lnTo>
                    <a:pt x="1112" y="159"/>
                  </a:lnTo>
                  <a:lnTo>
                    <a:pt x="1115" y="162"/>
                  </a:lnTo>
                  <a:lnTo>
                    <a:pt x="1119" y="162"/>
                  </a:lnTo>
                  <a:lnTo>
                    <a:pt x="1123" y="162"/>
                  </a:lnTo>
                  <a:lnTo>
                    <a:pt x="1126" y="166"/>
                  </a:lnTo>
                  <a:lnTo>
                    <a:pt x="1130" y="162"/>
                  </a:lnTo>
                  <a:lnTo>
                    <a:pt x="1133" y="162"/>
                  </a:lnTo>
                  <a:lnTo>
                    <a:pt x="1137" y="159"/>
                  </a:lnTo>
                  <a:lnTo>
                    <a:pt x="1141" y="159"/>
                  </a:lnTo>
                  <a:lnTo>
                    <a:pt x="1144" y="159"/>
                  </a:lnTo>
                  <a:lnTo>
                    <a:pt x="1148" y="155"/>
                  </a:lnTo>
                  <a:lnTo>
                    <a:pt x="1151" y="155"/>
                  </a:lnTo>
                  <a:lnTo>
                    <a:pt x="1155" y="155"/>
                  </a:lnTo>
                  <a:lnTo>
                    <a:pt x="1159" y="152"/>
                  </a:lnTo>
                  <a:lnTo>
                    <a:pt x="1162" y="152"/>
                  </a:lnTo>
                  <a:lnTo>
                    <a:pt x="1166" y="152"/>
                  </a:lnTo>
                  <a:lnTo>
                    <a:pt x="1169" y="152"/>
                  </a:lnTo>
                  <a:lnTo>
                    <a:pt x="1173" y="152"/>
                  </a:lnTo>
                  <a:lnTo>
                    <a:pt x="1177" y="152"/>
                  </a:lnTo>
                  <a:lnTo>
                    <a:pt x="1180" y="152"/>
                  </a:lnTo>
                  <a:lnTo>
                    <a:pt x="1184" y="148"/>
                  </a:lnTo>
                  <a:lnTo>
                    <a:pt x="1187" y="148"/>
                  </a:lnTo>
                  <a:lnTo>
                    <a:pt x="1191" y="148"/>
                  </a:lnTo>
                  <a:lnTo>
                    <a:pt x="1195" y="144"/>
                  </a:lnTo>
                  <a:lnTo>
                    <a:pt x="1198" y="144"/>
                  </a:lnTo>
                  <a:lnTo>
                    <a:pt x="1202" y="144"/>
                  </a:lnTo>
                  <a:lnTo>
                    <a:pt x="1205" y="144"/>
                  </a:lnTo>
                  <a:lnTo>
                    <a:pt x="1209" y="141"/>
                  </a:lnTo>
                  <a:lnTo>
                    <a:pt x="1213" y="141"/>
                  </a:lnTo>
                  <a:lnTo>
                    <a:pt x="1216" y="141"/>
                  </a:lnTo>
                  <a:lnTo>
                    <a:pt x="1220" y="141"/>
                  </a:lnTo>
                  <a:lnTo>
                    <a:pt x="1223" y="141"/>
                  </a:lnTo>
                  <a:lnTo>
                    <a:pt x="1227" y="141"/>
                  </a:lnTo>
                  <a:lnTo>
                    <a:pt x="1231" y="141"/>
                  </a:lnTo>
                  <a:lnTo>
                    <a:pt x="1234" y="141"/>
                  </a:lnTo>
                  <a:lnTo>
                    <a:pt x="1238" y="141"/>
                  </a:lnTo>
                  <a:lnTo>
                    <a:pt x="1241" y="141"/>
                  </a:lnTo>
                  <a:lnTo>
                    <a:pt x="1245" y="141"/>
                  </a:lnTo>
                  <a:lnTo>
                    <a:pt x="1249" y="141"/>
                  </a:lnTo>
                  <a:lnTo>
                    <a:pt x="1252" y="141"/>
                  </a:lnTo>
                  <a:lnTo>
                    <a:pt x="1256" y="144"/>
                  </a:lnTo>
                  <a:lnTo>
                    <a:pt x="1259" y="144"/>
                  </a:lnTo>
                  <a:lnTo>
                    <a:pt x="1263" y="144"/>
                  </a:lnTo>
                  <a:lnTo>
                    <a:pt x="1267" y="144"/>
                  </a:lnTo>
                  <a:lnTo>
                    <a:pt x="1270" y="148"/>
                  </a:lnTo>
                  <a:lnTo>
                    <a:pt x="1274" y="148"/>
                  </a:lnTo>
                  <a:lnTo>
                    <a:pt x="1277" y="148"/>
                  </a:lnTo>
                  <a:lnTo>
                    <a:pt x="1281" y="152"/>
                  </a:lnTo>
                  <a:lnTo>
                    <a:pt x="1285" y="152"/>
                  </a:lnTo>
                  <a:lnTo>
                    <a:pt x="1288" y="152"/>
                  </a:lnTo>
                  <a:lnTo>
                    <a:pt x="1292" y="148"/>
                  </a:lnTo>
                  <a:lnTo>
                    <a:pt x="1295" y="148"/>
                  </a:lnTo>
                  <a:lnTo>
                    <a:pt x="1299" y="148"/>
                  </a:lnTo>
                  <a:lnTo>
                    <a:pt x="1303" y="148"/>
                  </a:lnTo>
                  <a:lnTo>
                    <a:pt x="1306" y="144"/>
                  </a:lnTo>
                  <a:lnTo>
                    <a:pt x="1310" y="144"/>
                  </a:lnTo>
                  <a:lnTo>
                    <a:pt x="1313" y="141"/>
                  </a:lnTo>
                  <a:lnTo>
                    <a:pt x="1317" y="141"/>
                  </a:lnTo>
                  <a:lnTo>
                    <a:pt x="1321" y="137"/>
                  </a:lnTo>
                  <a:lnTo>
                    <a:pt x="1324" y="137"/>
                  </a:lnTo>
                  <a:lnTo>
                    <a:pt x="1328" y="134"/>
                  </a:lnTo>
                  <a:lnTo>
                    <a:pt x="1331" y="134"/>
                  </a:lnTo>
                  <a:lnTo>
                    <a:pt x="1335" y="134"/>
                  </a:lnTo>
                  <a:lnTo>
                    <a:pt x="1339" y="134"/>
                  </a:lnTo>
                  <a:lnTo>
                    <a:pt x="1342" y="134"/>
                  </a:lnTo>
                  <a:lnTo>
                    <a:pt x="1346" y="134"/>
                  </a:lnTo>
                  <a:lnTo>
                    <a:pt x="1349" y="134"/>
                  </a:lnTo>
                  <a:lnTo>
                    <a:pt x="1353" y="134"/>
                  </a:lnTo>
                  <a:lnTo>
                    <a:pt x="1357" y="137"/>
                  </a:lnTo>
                  <a:lnTo>
                    <a:pt x="1360" y="137"/>
                  </a:lnTo>
                  <a:lnTo>
                    <a:pt x="1364" y="141"/>
                  </a:lnTo>
                  <a:lnTo>
                    <a:pt x="1367" y="141"/>
                  </a:lnTo>
                  <a:lnTo>
                    <a:pt x="1371" y="144"/>
                  </a:lnTo>
                  <a:lnTo>
                    <a:pt x="1375" y="144"/>
                  </a:lnTo>
                  <a:lnTo>
                    <a:pt x="1378" y="148"/>
                  </a:lnTo>
                  <a:lnTo>
                    <a:pt x="1382" y="148"/>
                  </a:lnTo>
                  <a:lnTo>
                    <a:pt x="1385" y="152"/>
                  </a:lnTo>
                  <a:lnTo>
                    <a:pt x="1389" y="152"/>
                  </a:lnTo>
                  <a:lnTo>
                    <a:pt x="1393" y="152"/>
                  </a:lnTo>
                  <a:lnTo>
                    <a:pt x="1396" y="155"/>
                  </a:lnTo>
                  <a:lnTo>
                    <a:pt x="1400" y="155"/>
                  </a:lnTo>
                  <a:lnTo>
                    <a:pt x="1403" y="155"/>
                  </a:lnTo>
                  <a:lnTo>
                    <a:pt x="1407" y="155"/>
                  </a:lnTo>
                  <a:lnTo>
                    <a:pt x="1411" y="155"/>
                  </a:lnTo>
                  <a:lnTo>
                    <a:pt x="1414" y="155"/>
                  </a:lnTo>
                  <a:lnTo>
                    <a:pt x="1418" y="159"/>
                  </a:lnTo>
                  <a:lnTo>
                    <a:pt x="1421" y="159"/>
                  </a:lnTo>
                  <a:lnTo>
                    <a:pt x="1425" y="159"/>
                  </a:lnTo>
                  <a:lnTo>
                    <a:pt x="1429" y="162"/>
                  </a:lnTo>
                  <a:lnTo>
                    <a:pt x="1432" y="162"/>
                  </a:lnTo>
                  <a:lnTo>
                    <a:pt x="1436" y="166"/>
                  </a:lnTo>
                  <a:lnTo>
                    <a:pt x="1439" y="166"/>
                  </a:lnTo>
                  <a:lnTo>
                    <a:pt x="1443" y="166"/>
                  </a:lnTo>
                  <a:lnTo>
                    <a:pt x="1447" y="170"/>
                  </a:lnTo>
                  <a:lnTo>
                    <a:pt x="1450" y="170"/>
                  </a:lnTo>
                  <a:lnTo>
                    <a:pt x="1454" y="166"/>
                  </a:lnTo>
                  <a:lnTo>
                    <a:pt x="1457" y="166"/>
                  </a:lnTo>
                  <a:lnTo>
                    <a:pt x="1461" y="166"/>
                  </a:lnTo>
                  <a:lnTo>
                    <a:pt x="1465" y="162"/>
                  </a:lnTo>
                  <a:lnTo>
                    <a:pt x="1468" y="162"/>
                  </a:lnTo>
                  <a:lnTo>
                    <a:pt x="1472" y="159"/>
                  </a:lnTo>
                  <a:lnTo>
                    <a:pt x="1475" y="155"/>
                  </a:lnTo>
                  <a:lnTo>
                    <a:pt x="1479" y="155"/>
                  </a:lnTo>
                  <a:lnTo>
                    <a:pt x="1483" y="155"/>
                  </a:lnTo>
                  <a:lnTo>
                    <a:pt x="1486" y="152"/>
                  </a:lnTo>
                  <a:lnTo>
                    <a:pt x="1490" y="152"/>
                  </a:lnTo>
                  <a:lnTo>
                    <a:pt x="1493" y="155"/>
                  </a:lnTo>
                  <a:lnTo>
                    <a:pt x="1497" y="155"/>
                  </a:lnTo>
                  <a:lnTo>
                    <a:pt x="1501" y="155"/>
                  </a:lnTo>
                  <a:lnTo>
                    <a:pt x="1504" y="155"/>
                  </a:lnTo>
                  <a:lnTo>
                    <a:pt x="1508" y="159"/>
                  </a:lnTo>
                  <a:lnTo>
                    <a:pt x="1511" y="159"/>
                  </a:lnTo>
                  <a:lnTo>
                    <a:pt x="1515" y="162"/>
                  </a:lnTo>
                  <a:lnTo>
                    <a:pt x="1519" y="162"/>
                  </a:lnTo>
                  <a:lnTo>
                    <a:pt x="1522" y="162"/>
                  </a:lnTo>
                  <a:lnTo>
                    <a:pt x="1526" y="166"/>
                  </a:lnTo>
                  <a:lnTo>
                    <a:pt x="1529" y="166"/>
                  </a:lnTo>
                  <a:lnTo>
                    <a:pt x="1533" y="166"/>
                  </a:lnTo>
                  <a:lnTo>
                    <a:pt x="1537" y="170"/>
                  </a:lnTo>
                  <a:lnTo>
                    <a:pt x="1540" y="170"/>
                  </a:lnTo>
                  <a:lnTo>
                    <a:pt x="1544" y="173"/>
                  </a:lnTo>
                  <a:lnTo>
                    <a:pt x="1547" y="173"/>
                  </a:lnTo>
                  <a:lnTo>
                    <a:pt x="1551" y="177"/>
                  </a:lnTo>
                  <a:lnTo>
                    <a:pt x="1555" y="177"/>
                  </a:lnTo>
                  <a:lnTo>
                    <a:pt x="1558" y="180"/>
                  </a:lnTo>
                  <a:lnTo>
                    <a:pt x="1562" y="180"/>
                  </a:lnTo>
                  <a:lnTo>
                    <a:pt x="1565" y="180"/>
                  </a:lnTo>
                  <a:lnTo>
                    <a:pt x="1569" y="180"/>
                  </a:lnTo>
                  <a:lnTo>
                    <a:pt x="1573" y="180"/>
                  </a:lnTo>
                  <a:lnTo>
                    <a:pt x="1576" y="177"/>
                  </a:lnTo>
                  <a:lnTo>
                    <a:pt x="1580" y="173"/>
                  </a:lnTo>
                  <a:lnTo>
                    <a:pt x="1583" y="170"/>
                  </a:lnTo>
                  <a:lnTo>
                    <a:pt x="1587" y="166"/>
                  </a:lnTo>
                  <a:lnTo>
                    <a:pt x="1587" y="162"/>
                  </a:lnTo>
                  <a:lnTo>
                    <a:pt x="1591" y="155"/>
                  </a:lnTo>
                  <a:lnTo>
                    <a:pt x="1594" y="152"/>
                  </a:lnTo>
                  <a:lnTo>
                    <a:pt x="1598" y="144"/>
                  </a:lnTo>
                  <a:lnTo>
                    <a:pt x="1601" y="137"/>
                  </a:lnTo>
                  <a:lnTo>
                    <a:pt x="1605" y="134"/>
                  </a:lnTo>
                  <a:lnTo>
                    <a:pt x="1609" y="126"/>
                  </a:lnTo>
                  <a:lnTo>
                    <a:pt x="1612" y="123"/>
                  </a:lnTo>
                  <a:lnTo>
                    <a:pt x="1616" y="119"/>
                  </a:lnTo>
                  <a:lnTo>
                    <a:pt x="1619" y="116"/>
                  </a:lnTo>
                  <a:lnTo>
                    <a:pt x="1623" y="116"/>
                  </a:lnTo>
                  <a:lnTo>
                    <a:pt x="1626" y="119"/>
                  </a:lnTo>
                  <a:lnTo>
                    <a:pt x="1630" y="119"/>
                  </a:lnTo>
                  <a:lnTo>
                    <a:pt x="1634" y="123"/>
                  </a:lnTo>
                  <a:lnTo>
                    <a:pt x="1637" y="130"/>
                  </a:lnTo>
                  <a:lnTo>
                    <a:pt x="1641" y="134"/>
                  </a:lnTo>
                  <a:lnTo>
                    <a:pt x="1644" y="141"/>
                  </a:lnTo>
                </a:path>
              </a:pathLst>
            </a:custGeom>
            <a:noFill/>
            <a:ln w="38100">
              <a:solidFill>
                <a:srgbClr val="66FF33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CA"/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3790950" y="1357313"/>
            <a:ext cx="5106988" cy="4718050"/>
            <a:chOff x="3790606" y="1357298"/>
            <a:chExt cx="5107586" cy="4718026"/>
          </a:xfrm>
        </p:grpSpPr>
        <p:sp>
          <p:nvSpPr>
            <p:cNvPr id="78867" name="Text Box 19"/>
            <p:cNvSpPr txBox="1">
              <a:spLocks noChangeArrowheads="1"/>
            </p:cNvSpPr>
            <p:nvPr/>
          </p:nvSpPr>
          <p:spPr bwMode="auto">
            <a:xfrm>
              <a:off x="7429520" y="1357298"/>
              <a:ext cx="1468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FF"/>
                  </a:solidFill>
                </a:rPr>
                <a:t>Generate</a:t>
              </a:r>
              <a:endParaRPr lang="en-CA" sz="2400">
                <a:solidFill>
                  <a:srgbClr val="FF00FF"/>
                </a:solidFill>
              </a:endParaRPr>
            </a:p>
          </p:txBody>
        </p:sp>
        <p:sp>
          <p:nvSpPr>
            <p:cNvPr id="78868" name="Freeform 23"/>
            <p:cNvSpPr>
              <a:spLocks noChangeAspect="1"/>
            </p:cNvSpPr>
            <p:nvPr/>
          </p:nvSpPr>
          <p:spPr bwMode="auto">
            <a:xfrm>
              <a:off x="3790606" y="5605483"/>
              <a:ext cx="3924666" cy="469841"/>
            </a:xfrm>
            <a:custGeom>
              <a:avLst/>
              <a:gdLst>
                <a:gd name="T0" fmla="*/ 52520 w 1644"/>
                <a:gd name="T1" fmla="*/ 453061 h 112"/>
                <a:gd name="T2" fmla="*/ 119363 w 1644"/>
                <a:gd name="T3" fmla="*/ 440476 h 112"/>
                <a:gd name="T4" fmla="*/ 188594 w 1644"/>
                <a:gd name="T5" fmla="*/ 377551 h 112"/>
                <a:gd name="T6" fmla="*/ 257825 w 1644"/>
                <a:gd name="T7" fmla="*/ 440476 h 112"/>
                <a:gd name="T8" fmla="*/ 327056 w 1644"/>
                <a:gd name="T9" fmla="*/ 469841 h 112"/>
                <a:gd name="T10" fmla="*/ 393899 w 1644"/>
                <a:gd name="T11" fmla="*/ 440476 h 112"/>
                <a:gd name="T12" fmla="*/ 463130 w 1644"/>
                <a:gd name="T13" fmla="*/ 411111 h 112"/>
                <a:gd name="T14" fmla="*/ 532360 w 1644"/>
                <a:gd name="T15" fmla="*/ 423696 h 112"/>
                <a:gd name="T16" fmla="*/ 601591 w 1644"/>
                <a:gd name="T17" fmla="*/ 423696 h 112"/>
                <a:gd name="T18" fmla="*/ 670822 w 1644"/>
                <a:gd name="T19" fmla="*/ 423696 h 112"/>
                <a:gd name="T20" fmla="*/ 737665 w 1644"/>
                <a:gd name="T21" fmla="*/ 411111 h 112"/>
                <a:gd name="T22" fmla="*/ 806896 w 1644"/>
                <a:gd name="T23" fmla="*/ 411111 h 112"/>
                <a:gd name="T24" fmla="*/ 876127 w 1644"/>
                <a:gd name="T25" fmla="*/ 364966 h 112"/>
                <a:gd name="T26" fmla="*/ 945358 w 1644"/>
                <a:gd name="T27" fmla="*/ 394331 h 112"/>
                <a:gd name="T28" fmla="*/ 1014588 w 1644"/>
                <a:gd name="T29" fmla="*/ 394331 h 112"/>
                <a:gd name="T30" fmla="*/ 1081432 w 1644"/>
                <a:gd name="T31" fmla="*/ 411111 h 112"/>
                <a:gd name="T32" fmla="*/ 1150662 w 1644"/>
                <a:gd name="T33" fmla="*/ 440476 h 112"/>
                <a:gd name="T34" fmla="*/ 1219893 w 1644"/>
                <a:gd name="T35" fmla="*/ 440476 h 112"/>
                <a:gd name="T36" fmla="*/ 1289124 w 1644"/>
                <a:gd name="T37" fmla="*/ 411111 h 112"/>
                <a:gd name="T38" fmla="*/ 1358355 w 1644"/>
                <a:gd name="T39" fmla="*/ 377551 h 112"/>
                <a:gd name="T40" fmla="*/ 1425198 w 1644"/>
                <a:gd name="T41" fmla="*/ 440476 h 112"/>
                <a:gd name="T42" fmla="*/ 1494429 w 1644"/>
                <a:gd name="T43" fmla="*/ 411111 h 112"/>
                <a:gd name="T44" fmla="*/ 1563660 w 1644"/>
                <a:gd name="T45" fmla="*/ 318821 h 112"/>
                <a:gd name="T46" fmla="*/ 1632890 w 1644"/>
                <a:gd name="T47" fmla="*/ 243311 h 112"/>
                <a:gd name="T48" fmla="*/ 1692572 w 1644"/>
                <a:gd name="T49" fmla="*/ 260091 h 112"/>
                <a:gd name="T50" fmla="*/ 1761803 w 1644"/>
                <a:gd name="T51" fmla="*/ 167800 h 112"/>
                <a:gd name="T52" fmla="*/ 1828646 w 1644"/>
                <a:gd name="T53" fmla="*/ 62925 h 112"/>
                <a:gd name="T54" fmla="*/ 1897877 w 1644"/>
                <a:gd name="T55" fmla="*/ 16780 h 112"/>
                <a:gd name="T56" fmla="*/ 1967108 w 1644"/>
                <a:gd name="T57" fmla="*/ 109070 h 112"/>
                <a:gd name="T58" fmla="*/ 2036338 w 1644"/>
                <a:gd name="T59" fmla="*/ 243311 h 112"/>
                <a:gd name="T60" fmla="*/ 2096020 w 1644"/>
                <a:gd name="T61" fmla="*/ 335601 h 112"/>
                <a:gd name="T62" fmla="*/ 2165251 w 1644"/>
                <a:gd name="T63" fmla="*/ 289456 h 112"/>
                <a:gd name="T64" fmla="*/ 2234481 w 1644"/>
                <a:gd name="T65" fmla="*/ 348186 h 112"/>
                <a:gd name="T66" fmla="*/ 2301325 w 1644"/>
                <a:gd name="T67" fmla="*/ 318821 h 112"/>
                <a:gd name="T68" fmla="*/ 2370555 w 1644"/>
                <a:gd name="T69" fmla="*/ 243311 h 112"/>
                <a:gd name="T70" fmla="*/ 2439786 w 1644"/>
                <a:gd name="T71" fmla="*/ 226530 h 112"/>
                <a:gd name="T72" fmla="*/ 2509017 w 1644"/>
                <a:gd name="T73" fmla="*/ 226530 h 112"/>
                <a:gd name="T74" fmla="*/ 2578248 w 1644"/>
                <a:gd name="T75" fmla="*/ 289456 h 112"/>
                <a:gd name="T76" fmla="*/ 2645092 w 1644"/>
                <a:gd name="T77" fmla="*/ 260091 h 112"/>
                <a:gd name="T78" fmla="*/ 2714322 w 1644"/>
                <a:gd name="T79" fmla="*/ 272676 h 112"/>
                <a:gd name="T80" fmla="*/ 2783553 w 1644"/>
                <a:gd name="T81" fmla="*/ 226530 h 112"/>
                <a:gd name="T82" fmla="*/ 2852784 w 1644"/>
                <a:gd name="T83" fmla="*/ 243311 h 112"/>
                <a:gd name="T84" fmla="*/ 2919627 w 1644"/>
                <a:gd name="T85" fmla="*/ 289456 h 112"/>
                <a:gd name="T86" fmla="*/ 2988858 w 1644"/>
                <a:gd name="T87" fmla="*/ 272676 h 112"/>
                <a:gd name="T88" fmla="*/ 3058089 w 1644"/>
                <a:gd name="T89" fmla="*/ 213945 h 112"/>
                <a:gd name="T90" fmla="*/ 3127319 w 1644"/>
                <a:gd name="T91" fmla="*/ 184580 h 112"/>
                <a:gd name="T92" fmla="*/ 3196550 w 1644"/>
                <a:gd name="T93" fmla="*/ 167800 h 112"/>
                <a:gd name="T94" fmla="*/ 3263393 w 1644"/>
                <a:gd name="T95" fmla="*/ 197165 h 112"/>
                <a:gd name="T96" fmla="*/ 3332624 w 1644"/>
                <a:gd name="T97" fmla="*/ 184580 h 112"/>
                <a:gd name="T98" fmla="*/ 3401855 w 1644"/>
                <a:gd name="T99" fmla="*/ 226530 h 112"/>
                <a:gd name="T100" fmla="*/ 3471086 w 1644"/>
                <a:gd name="T101" fmla="*/ 302041 h 112"/>
                <a:gd name="T102" fmla="*/ 3540316 w 1644"/>
                <a:gd name="T103" fmla="*/ 272676 h 112"/>
                <a:gd name="T104" fmla="*/ 3607160 w 1644"/>
                <a:gd name="T105" fmla="*/ 260091 h 112"/>
                <a:gd name="T106" fmla="*/ 3676390 w 1644"/>
                <a:gd name="T107" fmla="*/ 243311 h 112"/>
                <a:gd name="T108" fmla="*/ 3745621 w 1644"/>
                <a:gd name="T109" fmla="*/ 226530 h 112"/>
                <a:gd name="T110" fmla="*/ 3814852 w 1644"/>
                <a:gd name="T111" fmla="*/ 260091 h 112"/>
                <a:gd name="T112" fmla="*/ 3881695 w 1644"/>
                <a:gd name="T113" fmla="*/ 289456 h 1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4"/>
                <a:gd name="T172" fmla="*/ 0 h 112"/>
                <a:gd name="T173" fmla="*/ 1644 w 1644"/>
                <a:gd name="T174" fmla="*/ 112 h 1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4" h="112">
                  <a:moveTo>
                    <a:pt x="0" y="105"/>
                  </a:moveTo>
                  <a:lnTo>
                    <a:pt x="0" y="105"/>
                  </a:lnTo>
                  <a:lnTo>
                    <a:pt x="4" y="101"/>
                  </a:lnTo>
                  <a:lnTo>
                    <a:pt x="7" y="105"/>
                  </a:lnTo>
                  <a:lnTo>
                    <a:pt x="11" y="105"/>
                  </a:lnTo>
                  <a:lnTo>
                    <a:pt x="14" y="105"/>
                  </a:lnTo>
                  <a:lnTo>
                    <a:pt x="18" y="105"/>
                  </a:lnTo>
                  <a:lnTo>
                    <a:pt x="22" y="108"/>
                  </a:lnTo>
                  <a:lnTo>
                    <a:pt x="25" y="108"/>
                  </a:lnTo>
                  <a:lnTo>
                    <a:pt x="29" y="108"/>
                  </a:lnTo>
                  <a:lnTo>
                    <a:pt x="32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3" y="105"/>
                  </a:lnTo>
                  <a:lnTo>
                    <a:pt x="47" y="105"/>
                  </a:lnTo>
                  <a:lnTo>
                    <a:pt x="50" y="105"/>
                  </a:lnTo>
                  <a:lnTo>
                    <a:pt x="54" y="101"/>
                  </a:lnTo>
                  <a:lnTo>
                    <a:pt x="58" y="98"/>
                  </a:lnTo>
                  <a:lnTo>
                    <a:pt x="61" y="94"/>
                  </a:lnTo>
                  <a:lnTo>
                    <a:pt x="65" y="90"/>
                  </a:lnTo>
                  <a:lnTo>
                    <a:pt x="68" y="90"/>
                  </a:lnTo>
                  <a:lnTo>
                    <a:pt x="72" y="90"/>
                  </a:lnTo>
                  <a:lnTo>
                    <a:pt x="76" y="90"/>
                  </a:lnTo>
                  <a:lnTo>
                    <a:pt x="79" y="90"/>
                  </a:lnTo>
                  <a:lnTo>
                    <a:pt x="83" y="90"/>
                  </a:lnTo>
                  <a:lnTo>
                    <a:pt x="86" y="94"/>
                  </a:lnTo>
                  <a:lnTo>
                    <a:pt x="90" y="98"/>
                  </a:lnTo>
                  <a:lnTo>
                    <a:pt x="94" y="101"/>
                  </a:lnTo>
                  <a:lnTo>
                    <a:pt x="97" y="105"/>
                  </a:lnTo>
                  <a:lnTo>
                    <a:pt x="101" y="105"/>
                  </a:lnTo>
                  <a:lnTo>
                    <a:pt x="104" y="105"/>
                  </a:lnTo>
                  <a:lnTo>
                    <a:pt x="108" y="105"/>
                  </a:lnTo>
                  <a:lnTo>
                    <a:pt x="111" y="105"/>
                  </a:lnTo>
                  <a:lnTo>
                    <a:pt x="115" y="108"/>
                  </a:lnTo>
                  <a:lnTo>
                    <a:pt x="119" y="108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29" y="108"/>
                  </a:lnTo>
                  <a:lnTo>
                    <a:pt x="133" y="112"/>
                  </a:lnTo>
                  <a:lnTo>
                    <a:pt x="137" y="112"/>
                  </a:lnTo>
                  <a:lnTo>
                    <a:pt x="140" y="112"/>
                  </a:lnTo>
                  <a:lnTo>
                    <a:pt x="144" y="108"/>
                  </a:lnTo>
                  <a:lnTo>
                    <a:pt x="147" y="108"/>
                  </a:lnTo>
                  <a:lnTo>
                    <a:pt x="151" y="108"/>
                  </a:lnTo>
                  <a:lnTo>
                    <a:pt x="155" y="105"/>
                  </a:lnTo>
                  <a:lnTo>
                    <a:pt x="158" y="105"/>
                  </a:lnTo>
                  <a:lnTo>
                    <a:pt x="162" y="105"/>
                  </a:lnTo>
                  <a:lnTo>
                    <a:pt x="165" y="105"/>
                  </a:lnTo>
                  <a:lnTo>
                    <a:pt x="169" y="105"/>
                  </a:lnTo>
                  <a:lnTo>
                    <a:pt x="173" y="101"/>
                  </a:lnTo>
                  <a:lnTo>
                    <a:pt x="176" y="101"/>
                  </a:lnTo>
                  <a:lnTo>
                    <a:pt x="180" y="101"/>
                  </a:lnTo>
                  <a:lnTo>
                    <a:pt x="183" y="98"/>
                  </a:lnTo>
                  <a:lnTo>
                    <a:pt x="187" y="98"/>
                  </a:lnTo>
                  <a:lnTo>
                    <a:pt x="191" y="98"/>
                  </a:lnTo>
                  <a:lnTo>
                    <a:pt x="194" y="98"/>
                  </a:lnTo>
                  <a:lnTo>
                    <a:pt x="198" y="98"/>
                  </a:lnTo>
                  <a:lnTo>
                    <a:pt x="201" y="98"/>
                  </a:lnTo>
                  <a:lnTo>
                    <a:pt x="205" y="98"/>
                  </a:lnTo>
                  <a:lnTo>
                    <a:pt x="209" y="101"/>
                  </a:lnTo>
                  <a:lnTo>
                    <a:pt x="212" y="101"/>
                  </a:lnTo>
                  <a:lnTo>
                    <a:pt x="216" y="101"/>
                  </a:lnTo>
                  <a:lnTo>
                    <a:pt x="219" y="101"/>
                  </a:lnTo>
                  <a:lnTo>
                    <a:pt x="223" y="101"/>
                  </a:lnTo>
                  <a:lnTo>
                    <a:pt x="227" y="101"/>
                  </a:lnTo>
                  <a:lnTo>
                    <a:pt x="230" y="101"/>
                  </a:lnTo>
                  <a:lnTo>
                    <a:pt x="234" y="101"/>
                  </a:lnTo>
                  <a:lnTo>
                    <a:pt x="237" y="101"/>
                  </a:lnTo>
                  <a:lnTo>
                    <a:pt x="241" y="101"/>
                  </a:lnTo>
                  <a:lnTo>
                    <a:pt x="245" y="101"/>
                  </a:lnTo>
                  <a:lnTo>
                    <a:pt x="248" y="101"/>
                  </a:lnTo>
                  <a:lnTo>
                    <a:pt x="252" y="101"/>
                  </a:lnTo>
                  <a:lnTo>
                    <a:pt x="255" y="101"/>
                  </a:lnTo>
                  <a:lnTo>
                    <a:pt x="259" y="101"/>
                  </a:lnTo>
                  <a:lnTo>
                    <a:pt x="263" y="98"/>
                  </a:lnTo>
                  <a:lnTo>
                    <a:pt x="266" y="98"/>
                  </a:lnTo>
                  <a:lnTo>
                    <a:pt x="270" y="98"/>
                  </a:lnTo>
                  <a:lnTo>
                    <a:pt x="273" y="98"/>
                  </a:lnTo>
                  <a:lnTo>
                    <a:pt x="277" y="98"/>
                  </a:lnTo>
                  <a:lnTo>
                    <a:pt x="281" y="101"/>
                  </a:lnTo>
                  <a:lnTo>
                    <a:pt x="284" y="101"/>
                  </a:lnTo>
                  <a:lnTo>
                    <a:pt x="288" y="105"/>
                  </a:lnTo>
                  <a:lnTo>
                    <a:pt x="291" y="105"/>
                  </a:lnTo>
                  <a:lnTo>
                    <a:pt x="295" y="105"/>
                  </a:lnTo>
                  <a:lnTo>
                    <a:pt x="299" y="105"/>
                  </a:lnTo>
                  <a:lnTo>
                    <a:pt x="302" y="101"/>
                  </a:lnTo>
                  <a:lnTo>
                    <a:pt x="306" y="98"/>
                  </a:lnTo>
                  <a:lnTo>
                    <a:pt x="309" y="98"/>
                  </a:lnTo>
                  <a:lnTo>
                    <a:pt x="313" y="94"/>
                  </a:lnTo>
                  <a:lnTo>
                    <a:pt x="317" y="94"/>
                  </a:lnTo>
                  <a:lnTo>
                    <a:pt x="320" y="94"/>
                  </a:lnTo>
                  <a:lnTo>
                    <a:pt x="324" y="94"/>
                  </a:lnTo>
                  <a:lnTo>
                    <a:pt x="327" y="94"/>
                  </a:lnTo>
                  <a:lnTo>
                    <a:pt x="331" y="94"/>
                  </a:lnTo>
                  <a:lnTo>
                    <a:pt x="335" y="98"/>
                  </a:lnTo>
                  <a:lnTo>
                    <a:pt x="338" y="98"/>
                  </a:lnTo>
                  <a:lnTo>
                    <a:pt x="342" y="98"/>
                  </a:lnTo>
                  <a:lnTo>
                    <a:pt x="345" y="98"/>
                  </a:lnTo>
                  <a:lnTo>
                    <a:pt x="349" y="94"/>
                  </a:lnTo>
                  <a:lnTo>
                    <a:pt x="353" y="94"/>
                  </a:lnTo>
                  <a:lnTo>
                    <a:pt x="356" y="90"/>
                  </a:lnTo>
                  <a:lnTo>
                    <a:pt x="360" y="90"/>
                  </a:lnTo>
                  <a:lnTo>
                    <a:pt x="363" y="90"/>
                  </a:lnTo>
                  <a:lnTo>
                    <a:pt x="367" y="87"/>
                  </a:lnTo>
                  <a:lnTo>
                    <a:pt x="371" y="87"/>
                  </a:lnTo>
                  <a:lnTo>
                    <a:pt x="374" y="87"/>
                  </a:lnTo>
                  <a:lnTo>
                    <a:pt x="378" y="87"/>
                  </a:lnTo>
                  <a:lnTo>
                    <a:pt x="381" y="87"/>
                  </a:lnTo>
                  <a:lnTo>
                    <a:pt x="385" y="90"/>
                  </a:lnTo>
                  <a:lnTo>
                    <a:pt x="389" y="90"/>
                  </a:lnTo>
                  <a:lnTo>
                    <a:pt x="392" y="94"/>
                  </a:lnTo>
                  <a:lnTo>
                    <a:pt x="396" y="94"/>
                  </a:lnTo>
                  <a:lnTo>
                    <a:pt x="399" y="98"/>
                  </a:lnTo>
                  <a:lnTo>
                    <a:pt x="403" y="101"/>
                  </a:lnTo>
                  <a:lnTo>
                    <a:pt x="407" y="101"/>
                  </a:lnTo>
                  <a:lnTo>
                    <a:pt x="410" y="98"/>
                  </a:lnTo>
                  <a:lnTo>
                    <a:pt x="414" y="98"/>
                  </a:lnTo>
                  <a:lnTo>
                    <a:pt x="417" y="94"/>
                  </a:lnTo>
                  <a:lnTo>
                    <a:pt x="421" y="94"/>
                  </a:lnTo>
                  <a:lnTo>
                    <a:pt x="425" y="94"/>
                  </a:lnTo>
                  <a:lnTo>
                    <a:pt x="428" y="90"/>
                  </a:lnTo>
                  <a:lnTo>
                    <a:pt x="432" y="90"/>
                  </a:lnTo>
                  <a:lnTo>
                    <a:pt x="435" y="94"/>
                  </a:lnTo>
                  <a:lnTo>
                    <a:pt x="439" y="98"/>
                  </a:lnTo>
                  <a:lnTo>
                    <a:pt x="443" y="98"/>
                  </a:lnTo>
                  <a:lnTo>
                    <a:pt x="446" y="98"/>
                  </a:lnTo>
                  <a:lnTo>
                    <a:pt x="450" y="98"/>
                  </a:lnTo>
                  <a:lnTo>
                    <a:pt x="453" y="98"/>
                  </a:lnTo>
                  <a:lnTo>
                    <a:pt x="457" y="101"/>
                  </a:lnTo>
                  <a:lnTo>
                    <a:pt x="461" y="101"/>
                  </a:lnTo>
                  <a:lnTo>
                    <a:pt x="464" y="101"/>
                  </a:lnTo>
                  <a:lnTo>
                    <a:pt x="468" y="105"/>
                  </a:lnTo>
                  <a:lnTo>
                    <a:pt x="471" y="105"/>
                  </a:lnTo>
                  <a:lnTo>
                    <a:pt x="475" y="105"/>
                  </a:lnTo>
                  <a:lnTo>
                    <a:pt x="479" y="105"/>
                  </a:lnTo>
                  <a:lnTo>
                    <a:pt x="482" y="105"/>
                  </a:lnTo>
                  <a:lnTo>
                    <a:pt x="486" y="105"/>
                  </a:lnTo>
                  <a:lnTo>
                    <a:pt x="489" y="105"/>
                  </a:lnTo>
                  <a:lnTo>
                    <a:pt x="493" y="108"/>
                  </a:lnTo>
                  <a:lnTo>
                    <a:pt x="497" y="108"/>
                  </a:lnTo>
                  <a:lnTo>
                    <a:pt x="500" y="108"/>
                  </a:lnTo>
                  <a:lnTo>
                    <a:pt x="504" y="105"/>
                  </a:lnTo>
                  <a:lnTo>
                    <a:pt x="507" y="105"/>
                  </a:lnTo>
                  <a:lnTo>
                    <a:pt x="511" y="105"/>
                  </a:lnTo>
                  <a:lnTo>
                    <a:pt x="515" y="105"/>
                  </a:lnTo>
                  <a:lnTo>
                    <a:pt x="518" y="105"/>
                  </a:lnTo>
                  <a:lnTo>
                    <a:pt x="522" y="101"/>
                  </a:lnTo>
                  <a:lnTo>
                    <a:pt x="525" y="101"/>
                  </a:lnTo>
                  <a:lnTo>
                    <a:pt x="529" y="101"/>
                  </a:lnTo>
                  <a:lnTo>
                    <a:pt x="533" y="101"/>
                  </a:lnTo>
                  <a:lnTo>
                    <a:pt x="536" y="101"/>
                  </a:lnTo>
                  <a:lnTo>
                    <a:pt x="540" y="98"/>
                  </a:lnTo>
                  <a:lnTo>
                    <a:pt x="543" y="98"/>
                  </a:lnTo>
                  <a:lnTo>
                    <a:pt x="547" y="94"/>
                  </a:lnTo>
                  <a:lnTo>
                    <a:pt x="551" y="94"/>
                  </a:lnTo>
                  <a:lnTo>
                    <a:pt x="554" y="94"/>
                  </a:lnTo>
                  <a:lnTo>
                    <a:pt x="558" y="94"/>
                  </a:lnTo>
                  <a:lnTo>
                    <a:pt x="561" y="94"/>
                  </a:lnTo>
                  <a:lnTo>
                    <a:pt x="565" y="94"/>
                  </a:lnTo>
                  <a:lnTo>
                    <a:pt x="569" y="90"/>
                  </a:lnTo>
                  <a:lnTo>
                    <a:pt x="572" y="90"/>
                  </a:lnTo>
                  <a:lnTo>
                    <a:pt x="576" y="94"/>
                  </a:lnTo>
                  <a:lnTo>
                    <a:pt x="579" y="94"/>
                  </a:lnTo>
                  <a:lnTo>
                    <a:pt x="583" y="98"/>
                  </a:lnTo>
                  <a:lnTo>
                    <a:pt x="587" y="101"/>
                  </a:lnTo>
                  <a:lnTo>
                    <a:pt x="590" y="101"/>
                  </a:lnTo>
                  <a:lnTo>
                    <a:pt x="594" y="105"/>
                  </a:lnTo>
                  <a:lnTo>
                    <a:pt x="597" y="105"/>
                  </a:lnTo>
                  <a:lnTo>
                    <a:pt x="601" y="105"/>
                  </a:lnTo>
                  <a:lnTo>
                    <a:pt x="605" y="105"/>
                  </a:lnTo>
                  <a:lnTo>
                    <a:pt x="608" y="105"/>
                  </a:lnTo>
                  <a:lnTo>
                    <a:pt x="612" y="105"/>
                  </a:lnTo>
                  <a:lnTo>
                    <a:pt x="615" y="105"/>
                  </a:lnTo>
                  <a:lnTo>
                    <a:pt x="619" y="101"/>
                  </a:lnTo>
                  <a:lnTo>
                    <a:pt x="622" y="101"/>
                  </a:lnTo>
                  <a:lnTo>
                    <a:pt x="626" y="98"/>
                  </a:lnTo>
                  <a:lnTo>
                    <a:pt x="630" y="94"/>
                  </a:lnTo>
                  <a:lnTo>
                    <a:pt x="633" y="94"/>
                  </a:lnTo>
                  <a:lnTo>
                    <a:pt x="637" y="94"/>
                  </a:lnTo>
                  <a:lnTo>
                    <a:pt x="640" y="90"/>
                  </a:lnTo>
                  <a:lnTo>
                    <a:pt x="644" y="87"/>
                  </a:lnTo>
                  <a:lnTo>
                    <a:pt x="648" y="83"/>
                  </a:lnTo>
                  <a:lnTo>
                    <a:pt x="651" y="80"/>
                  </a:lnTo>
                  <a:lnTo>
                    <a:pt x="655" y="76"/>
                  </a:lnTo>
                  <a:lnTo>
                    <a:pt x="658" y="72"/>
                  </a:lnTo>
                  <a:lnTo>
                    <a:pt x="662" y="69"/>
                  </a:lnTo>
                  <a:lnTo>
                    <a:pt x="666" y="65"/>
                  </a:lnTo>
                  <a:lnTo>
                    <a:pt x="669" y="62"/>
                  </a:lnTo>
                  <a:lnTo>
                    <a:pt x="673" y="58"/>
                  </a:lnTo>
                  <a:lnTo>
                    <a:pt x="676" y="58"/>
                  </a:lnTo>
                  <a:lnTo>
                    <a:pt x="680" y="58"/>
                  </a:lnTo>
                  <a:lnTo>
                    <a:pt x="684" y="58"/>
                  </a:lnTo>
                  <a:lnTo>
                    <a:pt x="687" y="62"/>
                  </a:lnTo>
                  <a:lnTo>
                    <a:pt x="691" y="65"/>
                  </a:lnTo>
                  <a:lnTo>
                    <a:pt x="694" y="69"/>
                  </a:lnTo>
                  <a:lnTo>
                    <a:pt x="698" y="69"/>
                  </a:lnTo>
                  <a:lnTo>
                    <a:pt x="702" y="72"/>
                  </a:lnTo>
                  <a:lnTo>
                    <a:pt x="705" y="69"/>
                  </a:lnTo>
                  <a:lnTo>
                    <a:pt x="709" y="65"/>
                  </a:lnTo>
                  <a:lnTo>
                    <a:pt x="709" y="62"/>
                  </a:lnTo>
                  <a:lnTo>
                    <a:pt x="712" y="58"/>
                  </a:lnTo>
                  <a:lnTo>
                    <a:pt x="716" y="54"/>
                  </a:lnTo>
                  <a:lnTo>
                    <a:pt x="720" y="51"/>
                  </a:lnTo>
                  <a:lnTo>
                    <a:pt x="723" y="47"/>
                  </a:lnTo>
                  <a:lnTo>
                    <a:pt x="727" y="44"/>
                  </a:lnTo>
                  <a:lnTo>
                    <a:pt x="730" y="40"/>
                  </a:lnTo>
                  <a:lnTo>
                    <a:pt x="734" y="40"/>
                  </a:lnTo>
                  <a:lnTo>
                    <a:pt x="738" y="40"/>
                  </a:lnTo>
                  <a:lnTo>
                    <a:pt x="741" y="36"/>
                  </a:lnTo>
                  <a:lnTo>
                    <a:pt x="745" y="36"/>
                  </a:lnTo>
                  <a:lnTo>
                    <a:pt x="748" y="33"/>
                  </a:lnTo>
                  <a:lnTo>
                    <a:pt x="752" y="29"/>
                  </a:lnTo>
                  <a:lnTo>
                    <a:pt x="756" y="26"/>
                  </a:lnTo>
                  <a:lnTo>
                    <a:pt x="759" y="22"/>
                  </a:lnTo>
                  <a:lnTo>
                    <a:pt x="763" y="18"/>
                  </a:lnTo>
                  <a:lnTo>
                    <a:pt x="766" y="15"/>
                  </a:lnTo>
                  <a:lnTo>
                    <a:pt x="770" y="11"/>
                  </a:lnTo>
                  <a:lnTo>
                    <a:pt x="774" y="8"/>
                  </a:lnTo>
                  <a:lnTo>
                    <a:pt x="777" y="4"/>
                  </a:lnTo>
                  <a:lnTo>
                    <a:pt x="781" y="4"/>
                  </a:lnTo>
                  <a:lnTo>
                    <a:pt x="784" y="0"/>
                  </a:lnTo>
                  <a:lnTo>
                    <a:pt x="788" y="4"/>
                  </a:lnTo>
                  <a:lnTo>
                    <a:pt x="792" y="4"/>
                  </a:lnTo>
                  <a:lnTo>
                    <a:pt x="795" y="4"/>
                  </a:lnTo>
                  <a:lnTo>
                    <a:pt x="799" y="8"/>
                  </a:lnTo>
                  <a:lnTo>
                    <a:pt x="802" y="11"/>
                  </a:lnTo>
                  <a:lnTo>
                    <a:pt x="806" y="15"/>
                  </a:lnTo>
                  <a:lnTo>
                    <a:pt x="810" y="18"/>
                  </a:lnTo>
                  <a:lnTo>
                    <a:pt x="813" y="22"/>
                  </a:lnTo>
                  <a:lnTo>
                    <a:pt x="817" y="22"/>
                  </a:lnTo>
                  <a:lnTo>
                    <a:pt x="820" y="22"/>
                  </a:lnTo>
                  <a:lnTo>
                    <a:pt x="824" y="26"/>
                  </a:lnTo>
                  <a:lnTo>
                    <a:pt x="828" y="29"/>
                  </a:lnTo>
                  <a:lnTo>
                    <a:pt x="831" y="33"/>
                  </a:lnTo>
                  <a:lnTo>
                    <a:pt x="835" y="36"/>
                  </a:lnTo>
                  <a:lnTo>
                    <a:pt x="838" y="40"/>
                  </a:lnTo>
                  <a:lnTo>
                    <a:pt x="842" y="44"/>
                  </a:lnTo>
                  <a:lnTo>
                    <a:pt x="846" y="47"/>
                  </a:lnTo>
                  <a:lnTo>
                    <a:pt x="849" y="54"/>
                  </a:lnTo>
                  <a:lnTo>
                    <a:pt x="853" y="58"/>
                  </a:lnTo>
                  <a:lnTo>
                    <a:pt x="856" y="62"/>
                  </a:lnTo>
                  <a:lnTo>
                    <a:pt x="860" y="65"/>
                  </a:lnTo>
                  <a:lnTo>
                    <a:pt x="860" y="69"/>
                  </a:lnTo>
                  <a:lnTo>
                    <a:pt x="864" y="72"/>
                  </a:lnTo>
                  <a:lnTo>
                    <a:pt x="867" y="76"/>
                  </a:lnTo>
                  <a:lnTo>
                    <a:pt x="871" y="80"/>
                  </a:lnTo>
                  <a:lnTo>
                    <a:pt x="874" y="80"/>
                  </a:lnTo>
                  <a:lnTo>
                    <a:pt x="878" y="80"/>
                  </a:lnTo>
                  <a:lnTo>
                    <a:pt x="882" y="80"/>
                  </a:lnTo>
                  <a:lnTo>
                    <a:pt x="885" y="80"/>
                  </a:lnTo>
                  <a:lnTo>
                    <a:pt x="889" y="80"/>
                  </a:lnTo>
                  <a:lnTo>
                    <a:pt x="892" y="80"/>
                  </a:lnTo>
                  <a:lnTo>
                    <a:pt x="896" y="76"/>
                  </a:lnTo>
                  <a:lnTo>
                    <a:pt x="900" y="72"/>
                  </a:lnTo>
                  <a:lnTo>
                    <a:pt x="903" y="72"/>
                  </a:lnTo>
                  <a:lnTo>
                    <a:pt x="907" y="69"/>
                  </a:lnTo>
                  <a:lnTo>
                    <a:pt x="910" y="69"/>
                  </a:lnTo>
                  <a:lnTo>
                    <a:pt x="914" y="69"/>
                  </a:lnTo>
                  <a:lnTo>
                    <a:pt x="918" y="72"/>
                  </a:lnTo>
                  <a:lnTo>
                    <a:pt x="921" y="72"/>
                  </a:lnTo>
                  <a:lnTo>
                    <a:pt x="925" y="76"/>
                  </a:lnTo>
                  <a:lnTo>
                    <a:pt x="928" y="76"/>
                  </a:lnTo>
                  <a:lnTo>
                    <a:pt x="932" y="80"/>
                  </a:lnTo>
                  <a:lnTo>
                    <a:pt x="936" y="83"/>
                  </a:lnTo>
                  <a:lnTo>
                    <a:pt x="939" y="83"/>
                  </a:lnTo>
                  <a:lnTo>
                    <a:pt x="943" y="83"/>
                  </a:lnTo>
                  <a:lnTo>
                    <a:pt x="946" y="80"/>
                  </a:lnTo>
                  <a:lnTo>
                    <a:pt x="950" y="80"/>
                  </a:lnTo>
                  <a:lnTo>
                    <a:pt x="954" y="80"/>
                  </a:lnTo>
                  <a:lnTo>
                    <a:pt x="957" y="76"/>
                  </a:lnTo>
                  <a:lnTo>
                    <a:pt x="961" y="76"/>
                  </a:lnTo>
                  <a:lnTo>
                    <a:pt x="964" y="76"/>
                  </a:lnTo>
                  <a:lnTo>
                    <a:pt x="968" y="76"/>
                  </a:lnTo>
                  <a:lnTo>
                    <a:pt x="972" y="72"/>
                  </a:lnTo>
                  <a:lnTo>
                    <a:pt x="975" y="69"/>
                  </a:lnTo>
                  <a:lnTo>
                    <a:pt x="979" y="65"/>
                  </a:lnTo>
                  <a:lnTo>
                    <a:pt x="982" y="65"/>
                  </a:lnTo>
                  <a:lnTo>
                    <a:pt x="986" y="62"/>
                  </a:lnTo>
                  <a:lnTo>
                    <a:pt x="990" y="58"/>
                  </a:lnTo>
                  <a:lnTo>
                    <a:pt x="993" y="58"/>
                  </a:lnTo>
                  <a:lnTo>
                    <a:pt x="997" y="58"/>
                  </a:lnTo>
                  <a:lnTo>
                    <a:pt x="1000" y="54"/>
                  </a:lnTo>
                  <a:lnTo>
                    <a:pt x="1004" y="54"/>
                  </a:lnTo>
                  <a:lnTo>
                    <a:pt x="1008" y="54"/>
                  </a:lnTo>
                  <a:lnTo>
                    <a:pt x="1011" y="54"/>
                  </a:lnTo>
                  <a:lnTo>
                    <a:pt x="1015" y="54"/>
                  </a:lnTo>
                  <a:lnTo>
                    <a:pt x="1018" y="54"/>
                  </a:lnTo>
                  <a:lnTo>
                    <a:pt x="1022" y="54"/>
                  </a:lnTo>
                  <a:lnTo>
                    <a:pt x="1026" y="54"/>
                  </a:lnTo>
                  <a:lnTo>
                    <a:pt x="1029" y="54"/>
                  </a:lnTo>
                  <a:lnTo>
                    <a:pt x="1033" y="58"/>
                  </a:lnTo>
                  <a:lnTo>
                    <a:pt x="1036" y="58"/>
                  </a:lnTo>
                  <a:lnTo>
                    <a:pt x="1040" y="58"/>
                  </a:lnTo>
                  <a:lnTo>
                    <a:pt x="1044" y="58"/>
                  </a:lnTo>
                  <a:lnTo>
                    <a:pt x="1047" y="58"/>
                  </a:lnTo>
                  <a:lnTo>
                    <a:pt x="1051" y="54"/>
                  </a:lnTo>
                  <a:lnTo>
                    <a:pt x="1054" y="58"/>
                  </a:lnTo>
                  <a:lnTo>
                    <a:pt x="1058" y="58"/>
                  </a:lnTo>
                  <a:lnTo>
                    <a:pt x="1062" y="58"/>
                  </a:lnTo>
                  <a:lnTo>
                    <a:pt x="1065" y="62"/>
                  </a:lnTo>
                  <a:lnTo>
                    <a:pt x="1069" y="62"/>
                  </a:lnTo>
                  <a:lnTo>
                    <a:pt x="1072" y="65"/>
                  </a:lnTo>
                  <a:lnTo>
                    <a:pt x="1076" y="65"/>
                  </a:lnTo>
                  <a:lnTo>
                    <a:pt x="1080" y="69"/>
                  </a:lnTo>
                  <a:lnTo>
                    <a:pt x="1083" y="65"/>
                  </a:lnTo>
                  <a:lnTo>
                    <a:pt x="1087" y="65"/>
                  </a:lnTo>
                  <a:lnTo>
                    <a:pt x="1090" y="65"/>
                  </a:lnTo>
                  <a:lnTo>
                    <a:pt x="1094" y="65"/>
                  </a:lnTo>
                  <a:lnTo>
                    <a:pt x="1098" y="65"/>
                  </a:lnTo>
                  <a:lnTo>
                    <a:pt x="1101" y="62"/>
                  </a:lnTo>
                  <a:lnTo>
                    <a:pt x="1105" y="62"/>
                  </a:lnTo>
                  <a:lnTo>
                    <a:pt x="1108" y="62"/>
                  </a:lnTo>
                  <a:lnTo>
                    <a:pt x="1112" y="62"/>
                  </a:lnTo>
                  <a:lnTo>
                    <a:pt x="1115" y="62"/>
                  </a:lnTo>
                  <a:lnTo>
                    <a:pt x="1119" y="62"/>
                  </a:lnTo>
                  <a:lnTo>
                    <a:pt x="1123" y="65"/>
                  </a:lnTo>
                  <a:lnTo>
                    <a:pt x="1126" y="65"/>
                  </a:lnTo>
                  <a:lnTo>
                    <a:pt x="1130" y="65"/>
                  </a:lnTo>
                  <a:lnTo>
                    <a:pt x="1133" y="65"/>
                  </a:lnTo>
                  <a:lnTo>
                    <a:pt x="1137" y="65"/>
                  </a:lnTo>
                  <a:lnTo>
                    <a:pt x="1141" y="69"/>
                  </a:lnTo>
                  <a:lnTo>
                    <a:pt x="1144" y="69"/>
                  </a:lnTo>
                  <a:lnTo>
                    <a:pt x="1148" y="69"/>
                  </a:lnTo>
                  <a:lnTo>
                    <a:pt x="1151" y="65"/>
                  </a:lnTo>
                  <a:lnTo>
                    <a:pt x="1155" y="65"/>
                  </a:lnTo>
                  <a:lnTo>
                    <a:pt x="1159" y="62"/>
                  </a:lnTo>
                  <a:lnTo>
                    <a:pt x="1162" y="58"/>
                  </a:lnTo>
                  <a:lnTo>
                    <a:pt x="1166" y="54"/>
                  </a:lnTo>
                  <a:lnTo>
                    <a:pt x="1169" y="54"/>
                  </a:lnTo>
                  <a:lnTo>
                    <a:pt x="1173" y="51"/>
                  </a:lnTo>
                  <a:lnTo>
                    <a:pt x="1177" y="51"/>
                  </a:lnTo>
                  <a:lnTo>
                    <a:pt x="1180" y="51"/>
                  </a:lnTo>
                  <a:lnTo>
                    <a:pt x="1184" y="51"/>
                  </a:lnTo>
                  <a:lnTo>
                    <a:pt x="1187" y="51"/>
                  </a:lnTo>
                  <a:lnTo>
                    <a:pt x="1191" y="54"/>
                  </a:lnTo>
                  <a:lnTo>
                    <a:pt x="1195" y="58"/>
                  </a:lnTo>
                  <a:lnTo>
                    <a:pt x="1198" y="58"/>
                  </a:lnTo>
                  <a:lnTo>
                    <a:pt x="1202" y="62"/>
                  </a:lnTo>
                  <a:lnTo>
                    <a:pt x="1205" y="62"/>
                  </a:lnTo>
                  <a:lnTo>
                    <a:pt x="1209" y="65"/>
                  </a:lnTo>
                  <a:lnTo>
                    <a:pt x="1213" y="65"/>
                  </a:lnTo>
                  <a:lnTo>
                    <a:pt x="1216" y="65"/>
                  </a:lnTo>
                  <a:lnTo>
                    <a:pt x="1220" y="69"/>
                  </a:lnTo>
                  <a:lnTo>
                    <a:pt x="1223" y="69"/>
                  </a:lnTo>
                  <a:lnTo>
                    <a:pt x="1227" y="72"/>
                  </a:lnTo>
                  <a:lnTo>
                    <a:pt x="1231" y="72"/>
                  </a:lnTo>
                  <a:lnTo>
                    <a:pt x="1234" y="72"/>
                  </a:lnTo>
                  <a:lnTo>
                    <a:pt x="1238" y="72"/>
                  </a:lnTo>
                  <a:lnTo>
                    <a:pt x="1241" y="72"/>
                  </a:lnTo>
                  <a:lnTo>
                    <a:pt x="1245" y="69"/>
                  </a:lnTo>
                  <a:lnTo>
                    <a:pt x="1249" y="65"/>
                  </a:lnTo>
                  <a:lnTo>
                    <a:pt x="1252" y="65"/>
                  </a:lnTo>
                  <a:lnTo>
                    <a:pt x="1256" y="62"/>
                  </a:lnTo>
                  <a:lnTo>
                    <a:pt x="1259" y="58"/>
                  </a:lnTo>
                  <a:lnTo>
                    <a:pt x="1263" y="58"/>
                  </a:lnTo>
                  <a:lnTo>
                    <a:pt x="1267" y="54"/>
                  </a:lnTo>
                  <a:lnTo>
                    <a:pt x="1270" y="51"/>
                  </a:lnTo>
                  <a:lnTo>
                    <a:pt x="1274" y="51"/>
                  </a:lnTo>
                  <a:lnTo>
                    <a:pt x="1277" y="51"/>
                  </a:lnTo>
                  <a:lnTo>
                    <a:pt x="1281" y="51"/>
                  </a:lnTo>
                  <a:lnTo>
                    <a:pt x="1285" y="51"/>
                  </a:lnTo>
                  <a:lnTo>
                    <a:pt x="1288" y="51"/>
                  </a:lnTo>
                  <a:lnTo>
                    <a:pt x="1292" y="51"/>
                  </a:lnTo>
                  <a:lnTo>
                    <a:pt x="1295" y="51"/>
                  </a:lnTo>
                  <a:lnTo>
                    <a:pt x="1299" y="47"/>
                  </a:lnTo>
                  <a:lnTo>
                    <a:pt x="1303" y="47"/>
                  </a:lnTo>
                  <a:lnTo>
                    <a:pt x="1306" y="44"/>
                  </a:lnTo>
                  <a:lnTo>
                    <a:pt x="1310" y="44"/>
                  </a:lnTo>
                  <a:lnTo>
                    <a:pt x="1313" y="40"/>
                  </a:lnTo>
                  <a:lnTo>
                    <a:pt x="1317" y="40"/>
                  </a:lnTo>
                  <a:lnTo>
                    <a:pt x="1321" y="36"/>
                  </a:lnTo>
                  <a:lnTo>
                    <a:pt x="1324" y="36"/>
                  </a:lnTo>
                  <a:lnTo>
                    <a:pt x="1328" y="36"/>
                  </a:lnTo>
                  <a:lnTo>
                    <a:pt x="1331" y="36"/>
                  </a:lnTo>
                  <a:lnTo>
                    <a:pt x="1335" y="40"/>
                  </a:lnTo>
                  <a:lnTo>
                    <a:pt x="1339" y="40"/>
                  </a:lnTo>
                  <a:lnTo>
                    <a:pt x="1342" y="44"/>
                  </a:lnTo>
                  <a:lnTo>
                    <a:pt x="1346" y="44"/>
                  </a:lnTo>
                  <a:lnTo>
                    <a:pt x="1349" y="44"/>
                  </a:lnTo>
                  <a:lnTo>
                    <a:pt x="1353" y="47"/>
                  </a:lnTo>
                  <a:lnTo>
                    <a:pt x="1357" y="47"/>
                  </a:lnTo>
                  <a:lnTo>
                    <a:pt x="1360" y="47"/>
                  </a:lnTo>
                  <a:lnTo>
                    <a:pt x="1364" y="47"/>
                  </a:lnTo>
                  <a:lnTo>
                    <a:pt x="1367" y="47"/>
                  </a:lnTo>
                  <a:lnTo>
                    <a:pt x="1371" y="47"/>
                  </a:lnTo>
                  <a:lnTo>
                    <a:pt x="1375" y="47"/>
                  </a:lnTo>
                  <a:lnTo>
                    <a:pt x="1378" y="47"/>
                  </a:lnTo>
                  <a:lnTo>
                    <a:pt x="1382" y="47"/>
                  </a:lnTo>
                  <a:lnTo>
                    <a:pt x="1385" y="47"/>
                  </a:lnTo>
                  <a:lnTo>
                    <a:pt x="1389" y="44"/>
                  </a:lnTo>
                  <a:lnTo>
                    <a:pt x="1393" y="44"/>
                  </a:lnTo>
                  <a:lnTo>
                    <a:pt x="1396" y="44"/>
                  </a:lnTo>
                  <a:lnTo>
                    <a:pt x="1400" y="44"/>
                  </a:lnTo>
                  <a:lnTo>
                    <a:pt x="1403" y="44"/>
                  </a:lnTo>
                  <a:lnTo>
                    <a:pt x="1407" y="44"/>
                  </a:lnTo>
                  <a:lnTo>
                    <a:pt x="1411" y="47"/>
                  </a:lnTo>
                  <a:lnTo>
                    <a:pt x="1414" y="47"/>
                  </a:lnTo>
                  <a:lnTo>
                    <a:pt x="1418" y="51"/>
                  </a:lnTo>
                  <a:lnTo>
                    <a:pt x="1421" y="51"/>
                  </a:lnTo>
                  <a:lnTo>
                    <a:pt x="1425" y="54"/>
                  </a:lnTo>
                  <a:lnTo>
                    <a:pt x="1429" y="58"/>
                  </a:lnTo>
                  <a:lnTo>
                    <a:pt x="1432" y="58"/>
                  </a:lnTo>
                  <a:lnTo>
                    <a:pt x="1436" y="62"/>
                  </a:lnTo>
                  <a:lnTo>
                    <a:pt x="1439" y="65"/>
                  </a:lnTo>
                  <a:lnTo>
                    <a:pt x="1443" y="69"/>
                  </a:lnTo>
                  <a:lnTo>
                    <a:pt x="1447" y="69"/>
                  </a:lnTo>
                  <a:lnTo>
                    <a:pt x="1450" y="72"/>
                  </a:lnTo>
                  <a:lnTo>
                    <a:pt x="1454" y="72"/>
                  </a:lnTo>
                  <a:lnTo>
                    <a:pt x="1457" y="72"/>
                  </a:lnTo>
                  <a:lnTo>
                    <a:pt x="1461" y="72"/>
                  </a:lnTo>
                  <a:lnTo>
                    <a:pt x="1465" y="72"/>
                  </a:lnTo>
                  <a:lnTo>
                    <a:pt x="1468" y="69"/>
                  </a:lnTo>
                  <a:lnTo>
                    <a:pt x="1472" y="69"/>
                  </a:lnTo>
                  <a:lnTo>
                    <a:pt x="1475" y="69"/>
                  </a:lnTo>
                  <a:lnTo>
                    <a:pt x="1479" y="69"/>
                  </a:lnTo>
                  <a:lnTo>
                    <a:pt x="1483" y="65"/>
                  </a:lnTo>
                  <a:lnTo>
                    <a:pt x="1486" y="65"/>
                  </a:lnTo>
                  <a:lnTo>
                    <a:pt x="1490" y="65"/>
                  </a:lnTo>
                  <a:lnTo>
                    <a:pt x="1493" y="65"/>
                  </a:lnTo>
                  <a:lnTo>
                    <a:pt x="1497" y="62"/>
                  </a:lnTo>
                  <a:lnTo>
                    <a:pt x="1501" y="62"/>
                  </a:lnTo>
                  <a:lnTo>
                    <a:pt x="1504" y="62"/>
                  </a:lnTo>
                  <a:lnTo>
                    <a:pt x="1508" y="62"/>
                  </a:lnTo>
                  <a:lnTo>
                    <a:pt x="1511" y="62"/>
                  </a:lnTo>
                  <a:lnTo>
                    <a:pt x="1515" y="62"/>
                  </a:lnTo>
                  <a:lnTo>
                    <a:pt x="1519" y="62"/>
                  </a:lnTo>
                  <a:lnTo>
                    <a:pt x="1522" y="62"/>
                  </a:lnTo>
                  <a:lnTo>
                    <a:pt x="1526" y="62"/>
                  </a:lnTo>
                  <a:lnTo>
                    <a:pt x="1529" y="62"/>
                  </a:lnTo>
                  <a:lnTo>
                    <a:pt x="1533" y="62"/>
                  </a:lnTo>
                  <a:lnTo>
                    <a:pt x="1537" y="62"/>
                  </a:lnTo>
                  <a:lnTo>
                    <a:pt x="1540" y="58"/>
                  </a:lnTo>
                  <a:lnTo>
                    <a:pt x="1544" y="58"/>
                  </a:lnTo>
                  <a:lnTo>
                    <a:pt x="1547" y="58"/>
                  </a:lnTo>
                  <a:lnTo>
                    <a:pt x="1551" y="58"/>
                  </a:lnTo>
                  <a:lnTo>
                    <a:pt x="1555" y="54"/>
                  </a:lnTo>
                  <a:lnTo>
                    <a:pt x="1558" y="54"/>
                  </a:lnTo>
                  <a:lnTo>
                    <a:pt x="1562" y="54"/>
                  </a:lnTo>
                  <a:lnTo>
                    <a:pt x="1565" y="54"/>
                  </a:lnTo>
                  <a:lnTo>
                    <a:pt x="1569" y="54"/>
                  </a:lnTo>
                  <a:lnTo>
                    <a:pt x="1573" y="54"/>
                  </a:lnTo>
                  <a:lnTo>
                    <a:pt x="1576" y="58"/>
                  </a:lnTo>
                  <a:lnTo>
                    <a:pt x="1580" y="58"/>
                  </a:lnTo>
                  <a:lnTo>
                    <a:pt x="1583" y="58"/>
                  </a:lnTo>
                  <a:lnTo>
                    <a:pt x="1587" y="58"/>
                  </a:lnTo>
                  <a:lnTo>
                    <a:pt x="1591" y="62"/>
                  </a:lnTo>
                  <a:lnTo>
                    <a:pt x="1594" y="62"/>
                  </a:lnTo>
                  <a:lnTo>
                    <a:pt x="1598" y="62"/>
                  </a:lnTo>
                  <a:lnTo>
                    <a:pt x="1601" y="65"/>
                  </a:lnTo>
                  <a:lnTo>
                    <a:pt x="1605" y="65"/>
                  </a:lnTo>
                  <a:lnTo>
                    <a:pt x="1609" y="65"/>
                  </a:lnTo>
                  <a:lnTo>
                    <a:pt x="1612" y="65"/>
                  </a:lnTo>
                  <a:lnTo>
                    <a:pt x="1616" y="65"/>
                  </a:lnTo>
                  <a:lnTo>
                    <a:pt x="1619" y="69"/>
                  </a:lnTo>
                  <a:lnTo>
                    <a:pt x="1623" y="69"/>
                  </a:lnTo>
                  <a:lnTo>
                    <a:pt x="1626" y="69"/>
                  </a:lnTo>
                  <a:lnTo>
                    <a:pt x="1630" y="72"/>
                  </a:lnTo>
                  <a:lnTo>
                    <a:pt x="1634" y="72"/>
                  </a:lnTo>
                  <a:lnTo>
                    <a:pt x="1637" y="72"/>
                  </a:lnTo>
                  <a:lnTo>
                    <a:pt x="1641" y="76"/>
                  </a:lnTo>
                  <a:lnTo>
                    <a:pt x="1644" y="76"/>
                  </a:ln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CA"/>
            </a:p>
          </p:txBody>
        </p:sp>
        <p:sp>
          <p:nvSpPr>
            <p:cNvPr id="78869" name="Freeform 53"/>
            <p:cNvSpPr>
              <a:spLocks noChangeAspect="1"/>
            </p:cNvSpPr>
            <p:nvPr/>
          </p:nvSpPr>
          <p:spPr bwMode="auto">
            <a:xfrm>
              <a:off x="3857620" y="1565291"/>
              <a:ext cx="3857652" cy="1006453"/>
            </a:xfrm>
            <a:custGeom>
              <a:avLst/>
              <a:gdLst>
                <a:gd name="T0" fmla="*/ 51623 w 1644"/>
                <a:gd name="T1" fmla="*/ 945864 h 299"/>
                <a:gd name="T2" fmla="*/ 117325 w 1644"/>
                <a:gd name="T3" fmla="*/ 1006453 h 299"/>
                <a:gd name="T4" fmla="*/ 185374 w 1644"/>
                <a:gd name="T5" fmla="*/ 969426 h 299"/>
                <a:gd name="T6" fmla="*/ 253422 w 1644"/>
                <a:gd name="T7" fmla="*/ 922301 h 299"/>
                <a:gd name="T8" fmla="*/ 321471 w 1644"/>
                <a:gd name="T9" fmla="*/ 945864 h 299"/>
                <a:gd name="T10" fmla="*/ 387173 w 1644"/>
                <a:gd name="T11" fmla="*/ 945864 h 299"/>
                <a:gd name="T12" fmla="*/ 448182 w 1644"/>
                <a:gd name="T13" fmla="*/ 861712 h 299"/>
                <a:gd name="T14" fmla="*/ 506845 w 1644"/>
                <a:gd name="T15" fmla="*/ 959328 h 299"/>
                <a:gd name="T16" fmla="*/ 574893 w 1644"/>
                <a:gd name="T17" fmla="*/ 945864 h 299"/>
                <a:gd name="T18" fmla="*/ 640596 w 1644"/>
                <a:gd name="T19" fmla="*/ 959328 h 299"/>
                <a:gd name="T20" fmla="*/ 708644 w 1644"/>
                <a:gd name="T21" fmla="*/ 945864 h 299"/>
                <a:gd name="T22" fmla="*/ 776693 w 1644"/>
                <a:gd name="T23" fmla="*/ 922301 h 299"/>
                <a:gd name="T24" fmla="*/ 844741 w 1644"/>
                <a:gd name="T25" fmla="*/ 898739 h 299"/>
                <a:gd name="T26" fmla="*/ 912790 w 1644"/>
                <a:gd name="T27" fmla="*/ 935766 h 299"/>
                <a:gd name="T28" fmla="*/ 978492 w 1644"/>
                <a:gd name="T29" fmla="*/ 959328 h 299"/>
                <a:gd name="T30" fmla="*/ 1046541 w 1644"/>
                <a:gd name="T31" fmla="*/ 922301 h 299"/>
                <a:gd name="T32" fmla="*/ 1114589 w 1644"/>
                <a:gd name="T33" fmla="*/ 935766 h 299"/>
                <a:gd name="T34" fmla="*/ 1182638 w 1644"/>
                <a:gd name="T35" fmla="*/ 935766 h 299"/>
                <a:gd name="T36" fmla="*/ 1250687 w 1644"/>
                <a:gd name="T37" fmla="*/ 885275 h 299"/>
                <a:gd name="T38" fmla="*/ 1316389 w 1644"/>
                <a:gd name="T39" fmla="*/ 824685 h 299"/>
                <a:gd name="T40" fmla="*/ 1384437 w 1644"/>
                <a:gd name="T41" fmla="*/ 801123 h 299"/>
                <a:gd name="T42" fmla="*/ 1443100 w 1644"/>
                <a:gd name="T43" fmla="*/ 632820 h 299"/>
                <a:gd name="T44" fmla="*/ 1501762 w 1644"/>
                <a:gd name="T45" fmla="*/ 400562 h 299"/>
                <a:gd name="T46" fmla="*/ 1569811 w 1644"/>
                <a:gd name="T47" fmla="*/ 339972 h 299"/>
                <a:gd name="T48" fmla="*/ 1628474 w 1644"/>
                <a:gd name="T49" fmla="*/ 50491 h 299"/>
                <a:gd name="T50" fmla="*/ 1696522 w 1644"/>
                <a:gd name="T51" fmla="*/ 13464 h 299"/>
                <a:gd name="T52" fmla="*/ 1755185 w 1644"/>
                <a:gd name="T53" fmla="*/ 60589 h 299"/>
                <a:gd name="T54" fmla="*/ 1823233 w 1644"/>
                <a:gd name="T55" fmla="*/ 255821 h 299"/>
                <a:gd name="T56" fmla="*/ 1881896 w 1644"/>
                <a:gd name="T57" fmla="*/ 424124 h 299"/>
                <a:gd name="T58" fmla="*/ 1942905 w 1644"/>
                <a:gd name="T59" fmla="*/ 582329 h 299"/>
                <a:gd name="T60" fmla="*/ 2008607 w 1644"/>
                <a:gd name="T61" fmla="*/ 632820 h 299"/>
                <a:gd name="T62" fmla="*/ 2076656 w 1644"/>
                <a:gd name="T63" fmla="*/ 656382 h 299"/>
                <a:gd name="T64" fmla="*/ 2135318 w 1644"/>
                <a:gd name="T65" fmla="*/ 582329 h 299"/>
                <a:gd name="T66" fmla="*/ 2203367 w 1644"/>
                <a:gd name="T67" fmla="*/ 619356 h 299"/>
                <a:gd name="T68" fmla="*/ 2271415 w 1644"/>
                <a:gd name="T69" fmla="*/ 656382 h 299"/>
                <a:gd name="T70" fmla="*/ 2339464 w 1644"/>
                <a:gd name="T71" fmla="*/ 656382 h 299"/>
                <a:gd name="T72" fmla="*/ 2407513 w 1644"/>
                <a:gd name="T73" fmla="*/ 642918 h 299"/>
                <a:gd name="T74" fmla="*/ 2473215 w 1644"/>
                <a:gd name="T75" fmla="*/ 605891 h 299"/>
                <a:gd name="T76" fmla="*/ 2541264 w 1644"/>
                <a:gd name="T77" fmla="*/ 605891 h 299"/>
                <a:gd name="T78" fmla="*/ 2609312 w 1644"/>
                <a:gd name="T79" fmla="*/ 595793 h 299"/>
                <a:gd name="T80" fmla="*/ 2677361 w 1644"/>
                <a:gd name="T81" fmla="*/ 632820 h 299"/>
                <a:gd name="T82" fmla="*/ 2743063 w 1644"/>
                <a:gd name="T83" fmla="*/ 632820 h 299"/>
                <a:gd name="T84" fmla="*/ 2811112 w 1644"/>
                <a:gd name="T85" fmla="*/ 656382 h 299"/>
                <a:gd name="T86" fmla="*/ 2879160 w 1644"/>
                <a:gd name="T87" fmla="*/ 679945 h 299"/>
                <a:gd name="T88" fmla="*/ 2947209 w 1644"/>
                <a:gd name="T89" fmla="*/ 666481 h 299"/>
                <a:gd name="T90" fmla="*/ 3015257 w 1644"/>
                <a:gd name="T91" fmla="*/ 693409 h 299"/>
                <a:gd name="T92" fmla="*/ 3080960 w 1644"/>
                <a:gd name="T93" fmla="*/ 727070 h 299"/>
                <a:gd name="T94" fmla="*/ 3149008 w 1644"/>
                <a:gd name="T95" fmla="*/ 716971 h 299"/>
                <a:gd name="T96" fmla="*/ 3217057 w 1644"/>
                <a:gd name="T97" fmla="*/ 693409 h 299"/>
                <a:gd name="T98" fmla="*/ 3285105 w 1644"/>
                <a:gd name="T99" fmla="*/ 656382 h 299"/>
                <a:gd name="T100" fmla="*/ 3353154 w 1644"/>
                <a:gd name="T101" fmla="*/ 632820 h 299"/>
                <a:gd name="T102" fmla="*/ 3418856 w 1644"/>
                <a:gd name="T103" fmla="*/ 642918 h 299"/>
                <a:gd name="T104" fmla="*/ 3486905 w 1644"/>
                <a:gd name="T105" fmla="*/ 666481 h 299"/>
                <a:gd name="T106" fmla="*/ 3554953 w 1644"/>
                <a:gd name="T107" fmla="*/ 666481 h 299"/>
                <a:gd name="T108" fmla="*/ 3623002 w 1644"/>
                <a:gd name="T109" fmla="*/ 679945 h 299"/>
                <a:gd name="T110" fmla="*/ 3691050 w 1644"/>
                <a:gd name="T111" fmla="*/ 619356 h 299"/>
                <a:gd name="T112" fmla="*/ 3756752 w 1644"/>
                <a:gd name="T113" fmla="*/ 572231 h 299"/>
                <a:gd name="T114" fmla="*/ 3824801 w 1644"/>
                <a:gd name="T115" fmla="*/ 572231 h 2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44"/>
                <a:gd name="T175" fmla="*/ 0 h 299"/>
                <a:gd name="T176" fmla="*/ 1644 w 1644"/>
                <a:gd name="T177" fmla="*/ 299 h 2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44" h="299">
                  <a:moveTo>
                    <a:pt x="0" y="278"/>
                  </a:moveTo>
                  <a:lnTo>
                    <a:pt x="0" y="278"/>
                  </a:lnTo>
                  <a:lnTo>
                    <a:pt x="4" y="278"/>
                  </a:lnTo>
                  <a:lnTo>
                    <a:pt x="7" y="274"/>
                  </a:lnTo>
                  <a:lnTo>
                    <a:pt x="11" y="278"/>
                  </a:lnTo>
                  <a:lnTo>
                    <a:pt x="14" y="278"/>
                  </a:lnTo>
                  <a:lnTo>
                    <a:pt x="18" y="281"/>
                  </a:lnTo>
                  <a:lnTo>
                    <a:pt x="22" y="281"/>
                  </a:lnTo>
                  <a:lnTo>
                    <a:pt x="25" y="285"/>
                  </a:lnTo>
                  <a:lnTo>
                    <a:pt x="29" y="285"/>
                  </a:lnTo>
                  <a:lnTo>
                    <a:pt x="32" y="288"/>
                  </a:lnTo>
                  <a:lnTo>
                    <a:pt x="36" y="288"/>
                  </a:lnTo>
                  <a:lnTo>
                    <a:pt x="40" y="292"/>
                  </a:lnTo>
                  <a:lnTo>
                    <a:pt x="43" y="292"/>
                  </a:lnTo>
                  <a:lnTo>
                    <a:pt x="47" y="296"/>
                  </a:lnTo>
                  <a:lnTo>
                    <a:pt x="50" y="299"/>
                  </a:lnTo>
                  <a:lnTo>
                    <a:pt x="54" y="299"/>
                  </a:lnTo>
                  <a:lnTo>
                    <a:pt x="58" y="296"/>
                  </a:lnTo>
                  <a:lnTo>
                    <a:pt x="61" y="296"/>
                  </a:lnTo>
                  <a:lnTo>
                    <a:pt x="65" y="292"/>
                  </a:lnTo>
                  <a:lnTo>
                    <a:pt x="68" y="292"/>
                  </a:lnTo>
                  <a:lnTo>
                    <a:pt x="72" y="288"/>
                  </a:lnTo>
                  <a:lnTo>
                    <a:pt x="76" y="288"/>
                  </a:lnTo>
                  <a:lnTo>
                    <a:pt x="79" y="288"/>
                  </a:lnTo>
                  <a:lnTo>
                    <a:pt x="83" y="288"/>
                  </a:lnTo>
                  <a:lnTo>
                    <a:pt x="86" y="288"/>
                  </a:lnTo>
                  <a:lnTo>
                    <a:pt x="90" y="285"/>
                  </a:lnTo>
                  <a:lnTo>
                    <a:pt x="94" y="285"/>
                  </a:lnTo>
                  <a:lnTo>
                    <a:pt x="97" y="281"/>
                  </a:lnTo>
                  <a:lnTo>
                    <a:pt x="101" y="278"/>
                  </a:lnTo>
                  <a:lnTo>
                    <a:pt x="104" y="278"/>
                  </a:lnTo>
                  <a:lnTo>
                    <a:pt x="108" y="274"/>
                  </a:lnTo>
                  <a:lnTo>
                    <a:pt x="111" y="274"/>
                  </a:lnTo>
                  <a:lnTo>
                    <a:pt x="115" y="274"/>
                  </a:lnTo>
                  <a:lnTo>
                    <a:pt x="119" y="274"/>
                  </a:lnTo>
                  <a:lnTo>
                    <a:pt x="122" y="274"/>
                  </a:lnTo>
                  <a:lnTo>
                    <a:pt x="126" y="274"/>
                  </a:lnTo>
                  <a:lnTo>
                    <a:pt x="129" y="278"/>
                  </a:lnTo>
                  <a:lnTo>
                    <a:pt x="133" y="278"/>
                  </a:lnTo>
                  <a:lnTo>
                    <a:pt x="137" y="281"/>
                  </a:lnTo>
                  <a:lnTo>
                    <a:pt x="140" y="281"/>
                  </a:lnTo>
                  <a:lnTo>
                    <a:pt x="144" y="285"/>
                  </a:lnTo>
                  <a:lnTo>
                    <a:pt x="147" y="285"/>
                  </a:lnTo>
                  <a:lnTo>
                    <a:pt x="151" y="288"/>
                  </a:lnTo>
                  <a:lnTo>
                    <a:pt x="155" y="288"/>
                  </a:lnTo>
                  <a:lnTo>
                    <a:pt x="158" y="288"/>
                  </a:lnTo>
                  <a:lnTo>
                    <a:pt x="162" y="288"/>
                  </a:lnTo>
                  <a:lnTo>
                    <a:pt x="165" y="281"/>
                  </a:lnTo>
                  <a:lnTo>
                    <a:pt x="169" y="278"/>
                  </a:lnTo>
                  <a:lnTo>
                    <a:pt x="173" y="274"/>
                  </a:lnTo>
                  <a:lnTo>
                    <a:pt x="173" y="267"/>
                  </a:lnTo>
                  <a:lnTo>
                    <a:pt x="176" y="263"/>
                  </a:lnTo>
                  <a:lnTo>
                    <a:pt x="180" y="260"/>
                  </a:lnTo>
                  <a:lnTo>
                    <a:pt x="183" y="260"/>
                  </a:lnTo>
                  <a:lnTo>
                    <a:pt x="187" y="256"/>
                  </a:lnTo>
                  <a:lnTo>
                    <a:pt x="191" y="256"/>
                  </a:lnTo>
                  <a:lnTo>
                    <a:pt x="194" y="256"/>
                  </a:lnTo>
                  <a:lnTo>
                    <a:pt x="198" y="260"/>
                  </a:lnTo>
                  <a:lnTo>
                    <a:pt x="201" y="263"/>
                  </a:lnTo>
                  <a:lnTo>
                    <a:pt x="205" y="267"/>
                  </a:lnTo>
                  <a:lnTo>
                    <a:pt x="209" y="274"/>
                  </a:lnTo>
                  <a:lnTo>
                    <a:pt x="209" y="278"/>
                  </a:lnTo>
                  <a:lnTo>
                    <a:pt x="212" y="281"/>
                  </a:lnTo>
                  <a:lnTo>
                    <a:pt x="216" y="285"/>
                  </a:lnTo>
                  <a:lnTo>
                    <a:pt x="219" y="285"/>
                  </a:lnTo>
                  <a:lnTo>
                    <a:pt x="223" y="281"/>
                  </a:lnTo>
                  <a:lnTo>
                    <a:pt x="227" y="281"/>
                  </a:lnTo>
                  <a:lnTo>
                    <a:pt x="230" y="278"/>
                  </a:lnTo>
                  <a:lnTo>
                    <a:pt x="234" y="278"/>
                  </a:lnTo>
                  <a:lnTo>
                    <a:pt x="237" y="278"/>
                  </a:lnTo>
                  <a:lnTo>
                    <a:pt x="241" y="278"/>
                  </a:lnTo>
                  <a:lnTo>
                    <a:pt x="245" y="281"/>
                  </a:lnTo>
                  <a:lnTo>
                    <a:pt x="248" y="281"/>
                  </a:lnTo>
                  <a:lnTo>
                    <a:pt x="252" y="285"/>
                  </a:lnTo>
                  <a:lnTo>
                    <a:pt x="255" y="285"/>
                  </a:lnTo>
                  <a:lnTo>
                    <a:pt x="259" y="288"/>
                  </a:lnTo>
                  <a:lnTo>
                    <a:pt x="263" y="288"/>
                  </a:lnTo>
                  <a:lnTo>
                    <a:pt x="266" y="292"/>
                  </a:lnTo>
                  <a:lnTo>
                    <a:pt x="270" y="288"/>
                  </a:lnTo>
                  <a:lnTo>
                    <a:pt x="273" y="285"/>
                  </a:lnTo>
                  <a:lnTo>
                    <a:pt x="277" y="285"/>
                  </a:lnTo>
                  <a:lnTo>
                    <a:pt x="281" y="285"/>
                  </a:lnTo>
                  <a:lnTo>
                    <a:pt x="284" y="281"/>
                  </a:lnTo>
                  <a:lnTo>
                    <a:pt x="288" y="281"/>
                  </a:lnTo>
                  <a:lnTo>
                    <a:pt x="291" y="281"/>
                  </a:lnTo>
                  <a:lnTo>
                    <a:pt x="295" y="281"/>
                  </a:lnTo>
                  <a:lnTo>
                    <a:pt x="299" y="281"/>
                  </a:lnTo>
                  <a:lnTo>
                    <a:pt x="302" y="281"/>
                  </a:lnTo>
                  <a:lnTo>
                    <a:pt x="306" y="281"/>
                  </a:lnTo>
                  <a:lnTo>
                    <a:pt x="309" y="281"/>
                  </a:lnTo>
                  <a:lnTo>
                    <a:pt x="313" y="281"/>
                  </a:lnTo>
                  <a:lnTo>
                    <a:pt x="317" y="281"/>
                  </a:lnTo>
                  <a:lnTo>
                    <a:pt x="320" y="285"/>
                  </a:lnTo>
                  <a:lnTo>
                    <a:pt x="324" y="281"/>
                  </a:lnTo>
                  <a:lnTo>
                    <a:pt x="327" y="278"/>
                  </a:lnTo>
                  <a:lnTo>
                    <a:pt x="331" y="274"/>
                  </a:lnTo>
                  <a:lnTo>
                    <a:pt x="335" y="270"/>
                  </a:lnTo>
                  <a:lnTo>
                    <a:pt x="338" y="267"/>
                  </a:lnTo>
                  <a:lnTo>
                    <a:pt x="342" y="263"/>
                  </a:lnTo>
                  <a:lnTo>
                    <a:pt x="345" y="263"/>
                  </a:lnTo>
                  <a:lnTo>
                    <a:pt x="349" y="263"/>
                  </a:lnTo>
                  <a:lnTo>
                    <a:pt x="353" y="263"/>
                  </a:lnTo>
                  <a:lnTo>
                    <a:pt x="356" y="267"/>
                  </a:lnTo>
                  <a:lnTo>
                    <a:pt x="360" y="267"/>
                  </a:lnTo>
                  <a:lnTo>
                    <a:pt x="363" y="270"/>
                  </a:lnTo>
                  <a:lnTo>
                    <a:pt x="367" y="274"/>
                  </a:lnTo>
                  <a:lnTo>
                    <a:pt x="371" y="274"/>
                  </a:lnTo>
                  <a:lnTo>
                    <a:pt x="374" y="274"/>
                  </a:lnTo>
                  <a:lnTo>
                    <a:pt x="378" y="278"/>
                  </a:lnTo>
                  <a:lnTo>
                    <a:pt x="381" y="278"/>
                  </a:lnTo>
                  <a:lnTo>
                    <a:pt x="385" y="278"/>
                  </a:lnTo>
                  <a:lnTo>
                    <a:pt x="389" y="278"/>
                  </a:lnTo>
                  <a:lnTo>
                    <a:pt x="392" y="281"/>
                  </a:lnTo>
                  <a:lnTo>
                    <a:pt x="396" y="281"/>
                  </a:lnTo>
                  <a:lnTo>
                    <a:pt x="399" y="281"/>
                  </a:lnTo>
                  <a:lnTo>
                    <a:pt x="403" y="285"/>
                  </a:lnTo>
                  <a:lnTo>
                    <a:pt x="407" y="285"/>
                  </a:lnTo>
                  <a:lnTo>
                    <a:pt x="410" y="285"/>
                  </a:lnTo>
                  <a:lnTo>
                    <a:pt x="414" y="285"/>
                  </a:lnTo>
                  <a:lnTo>
                    <a:pt x="417" y="285"/>
                  </a:lnTo>
                  <a:lnTo>
                    <a:pt x="421" y="285"/>
                  </a:lnTo>
                  <a:lnTo>
                    <a:pt x="425" y="281"/>
                  </a:lnTo>
                  <a:lnTo>
                    <a:pt x="428" y="278"/>
                  </a:lnTo>
                  <a:lnTo>
                    <a:pt x="432" y="274"/>
                  </a:lnTo>
                  <a:lnTo>
                    <a:pt x="435" y="274"/>
                  </a:lnTo>
                  <a:lnTo>
                    <a:pt x="439" y="274"/>
                  </a:lnTo>
                  <a:lnTo>
                    <a:pt x="443" y="274"/>
                  </a:lnTo>
                  <a:lnTo>
                    <a:pt x="446" y="274"/>
                  </a:lnTo>
                  <a:lnTo>
                    <a:pt x="450" y="274"/>
                  </a:lnTo>
                  <a:lnTo>
                    <a:pt x="453" y="274"/>
                  </a:lnTo>
                  <a:lnTo>
                    <a:pt x="457" y="274"/>
                  </a:lnTo>
                  <a:lnTo>
                    <a:pt x="461" y="274"/>
                  </a:lnTo>
                  <a:lnTo>
                    <a:pt x="464" y="278"/>
                  </a:lnTo>
                  <a:lnTo>
                    <a:pt x="468" y="278"/>
                  </a:lnTo>
                  <a:lnTo>
                    <a:pt x="471" y="278"/>
                  </a:lnTo>
                  <a:lnTo>
                    <a:pt x="475" y="278"/>
                  </a:lnTo>
                  <a:lnTo>
                    <a:pt x="479" y="281"/>
                  </a:lnTo>
                  <a:lnTo>
                    <a:pt x="482" y="281"/>
                  </a:lnTo>
                  <a:lnTo>
                    <a:pt x="486" y="281"/>
                  </a:lnTo>
                  <a:lnTo>
                    <a:pt x="489" y="281"/>
                  </a:lnTo>
                  <a:lnTo>
                    <a:pt x="493" y="281"/>
                  </a:lnTo>
                  <a:lnTo>
                    <a:pt x="497" y="281"/>
                  </a:lnTo>
                  <a:lnTo>
                    <a:pt x="500" y="281"/>
                  </a:lnTo>
                  <a:lnTo>
                    <a:pt x="504" y="278"/>
                  </a:lnTo>
                  <a:lnTo>
                    <a:pt x="507" y="278"/>
                  </a:lnTo>
                  <a:lnTo>
                    <a:pt x="511" y="274"/>
                  </a:lnTo>
                  <a:lnTo>
                    <a:pt x="515" y="274"/>
                  </a:lnTo>
                  <a:lnTo>
                    <a:pt x="518" y="270"/>
                  </a:lnTo>
                  <a:lnTo>
                    <a:pt x="522" y="270"/>
                  </a:lnTo>
                  <a:lnTo>
                    <a:pt x="525" y="270"/>
                  </a:lnTo>
                  <a:lnTo>
                    <a:pt x="529" y="270"/>
                  </a:lnTo>
                  <a:lnTo>
                    <a:pt x="533" y="263"/>
                  </a:lnTo>
                  <a:lnTo>
                    <a:pt x="536" y="260"/>
                  </a:lnTo>
                  <a:lnTo>
                    <a:pt x="540" y="256"/>
                  </a:lnTo>
                  <a:lnTo>
                    <a:pt x="543" y="252"/>
                  </a:lnTo>
                  <a:lnTo>
                    <a:pt x="547" y="252"/>
                  </a:lnTo>
                  <a:lnTo>
                    <a:pt x="551" y="249"/>
                  </a:lnTo>
                  <a:lnTo>
                    <a:pt x="554" y="249"/>
                  </a:lnTo>
                  <a:lnTo>
                    <a:pt x="558" y="245"/>
                  </a:lnTo>
                  <a:lnTo>
                    <a:pt x="561" y="245"/>
                  </a:lnTo>
                  <a:lnTo>
                    <a:pt x="565" y="245"/>
                  </a:lnTo>
                  <a:lnTo>
                    <a:pt x="569" y="245"/>
                  </a:lnTo>
                  <a:lnTo>
                    <a:pt x="572" y="245"/>
                  </a:lnTo>
                  <a:lnTo>
                    <a:pt x="576" y="245"/>
                  </a:lnTo>
                  <a:lnTo>
                    <a:pt x="579" y="245"/>
                  </a:lnTo>
                  <a:lnTo>
                    <a:pt x="583" y="245"/>
                  </a:lnTo>
                  <a:lnTo>
                    <a:pt x="587" y="242"/>
                  </a:lnTo>
                  <a:lnTo>
                    <a:pt x="590" y="238"/>
                  </a:lnTo>
                  <a:lnTo>
                    <a:pt x="594" y="234"/>
                  </a:lnTo>
                  <a:lnTo>
                    <a:pt x="594" y="231"/>
                  </a:lnTo>
                  <a:lnTo>
                    <a:pt x="597" y="227"/>
                  </a:lnTo>
                  <a:lnTo>
                    <a:pt x="601" y="224"/>
                  </a:lnTo>
                  <a:lnTo>
                    <a:pt x="605" y="220"/>
                  </a:lnTo>
                  <a:lnTo>
                    <a:pt x="608" y="209"/>
                  </a:lnTo>
                  <a:lnTo>
                    <a:pt x="612" y="198"/>
                  </a:lnTo>
                  <a:lnTo>
                    <a:pt x="615" y="188"/>
                  </a:lnTo>
                  <a:lnTo>
                    <a:pt x="619" y="177"/>
                  </a:lnTo>
                  <a:lnTo>
                    <a:pt x="622" y="166"/>
                  </a:lnTo>
                  <a:lnTo>
                    <a:pt x="626" y="155"/>
                  </a:lnTo>
                  <a:lnTo>
                    <a:pt x="630" y="148"/>
                  </a:lnTo>
                  <a:lnTo>
                    <a:pt x="630" y="141"/>
                  </a:lnTo>
                  <a:lnTo>
                    <a:pt x="633" y="134"/>
                  </a:lnTo>
                  <a:lnTo>
                    <a:pt x="637" y="126"/>
                  </a:lnTo>
                  <a:lnTo>
                    <a:pt x="640" y="119"/>
                  </a:lnTo>
                  <a:lnTo>
                    <a:pt x="644" y="116"/>
                  </a:lnTo>
                  <a:lnTo>
                    <a:pt x="648" y="112"/>
                  </a:lnTo>
                  <a:lnTo>
                    <a:pt x="651" y="108"/>
                  </a:lnTo>
                  <a:lnTo>
                    <a:pt x="655" y="108"/>
                  </a:lnTo>
                  <a:lnTo>
                    <a:pt x="658" y="108"/>
                  </a:lnTo>
                  <a:lnTo>
                    <a:pt x="662" y="112"/>
                  </a:lnTo>
                  <a:lnTo>
                    <a:pt x="666" y="112"/>
                  </a:lnTo>
                  <a:lnTo>
                    <a:pt x="669" y="101"/>
                  </a:lnTo>
                  <a:lnTo>
                    <a:pt x="669" y="90"/>
                  </a:lnTo>
                  <a:lnTo>
                    <a:pt x="673" y="76"/>
                  </a:lnTo>
                  <a:lnTo>
                    <a:pt x="676" y="65"/>
                  </a:lnTo>
                  <a:lnTo>
                    <a:pt x="680" y="54"/>
                  </a:lnTo>
                  <a:lnTo>
                    <a:pt x="684" y="44"/>
                  </a:lnTo>
                  <a:lnTo>
                    <a:pt x="687" y="33"/>
                  </a:lnTo>
                  <a:lnTo>
                    <a:pt x="691" y="22"/>
                  </a:lnTo>
                  <a:lnTo>
                    <a:pt x="694" y="15"/>
                  </a:lnTo>
                  <a:lnTo>
                    <a:pt x="698" y="11"/>
                  </a:lnTo>
                  <a:lnTo>
                    <a:pt x="702" y="8"/>
                  </a:lnTo>
                  <a:lnTo>
                    <a:pt x="705" y="4"/>
                  </a:lnTo>
                  <a:lnTo>
                    <a:pt x="709" y="4"/>
                  </a:lnTo>
                  <a:lnTo>
                    <a:pt x="712" y="4"/>
                  </a:lnTo>
                  <a:lnTo>
                    <a:pt x="716" y="8"/>
                  </a:lnTo>
                  <a:lnTo>
                    <a:pt x="720" y="8"/>
                  </a:lnTo>
                  <a:lnTo>
                    <a:pt x="723" y="4"/>
                  </a:lnTo>
                  <a:lnTo>
                    <a:pt x="727" y="4"/>
                  </a:lnTo>
                  <a:lnTo>
                    <a:pt x="730" y="0"/>
                  </a:lnTo>
                  <a:lnTo>
                    <a:pt x="734" y="0"/>
                  </a:lnTo>
                  <a:lnTo>
                    <a:pt x="738" y="0"/>
                  </a:lnTo>
                  <a:lnTo>
                    <a:pt x="741" y="4"/>
                  </a:lnTo>
                  <a:lnTo>
                    <a:pt x="745" y="8"/>
                  </a:lnTo>
                  <a:lnTo>
                    <a:pt x="745" y="11"/>
                  </a:lnTo>
                  <a:lnTo>
                    <a:pt x="748" y="18"/>
                  </a:lnTo>
                  <a:lnTo>
                    <a:pt x="752" y="22"/>
                  </a:lnTo>
                  <a:lnTo>
                    <a:pt x="756" y="29"/>
                  </a:lnTo>
                  <a:lnTo>
                    <a:pt x="759" y="36"/>
                  </a:lnTo>
                  <a:lnTo>
                    <a:pt x="763" y="44"/>
                  </a:lnTo>
                  <a:lnTo>
                    <a:pt x="766" y="54"/>
                  </a:lnTo>
                  <a:lnTo>
                    <a:pt x="770" y="62"/>
                  </a:lnTo>
                  <a:lnTo>
                    <a:pt x="774" y="69"/>
                  </a:lnTo>
                  <a:lnTo>
                    <a:pt x="777" y="76"/>
                  </a:lnTo>
                  <a:lnTo>
                    <a:pt x="781" y="83"/>
                  </a:lnTo>
                  <a:lnTo>
                    <a:pt x="784" y="90"/>
                  </a:lnTo>
                  <a:lnTo>
                    <a:pt x="784" y="98"/>
                  </a:lnTo>
                  <a:lnTo>
                    <a:pt x="788" y="101"/>
                  </a:lnTo>
                  <a:lnTo>
                    <a:pt x="792" y="108"/>
                  </a:lnTo>
                  <a:lnTo>
                    <a:pt x="795" y="116"/>
                  </a:lnTo>
                  <a:lnTo>
                    <a:pt x="799" y="119"/>
                  </a:lnTo>
                  <a:lnTo>
                    <a:pt x="802" y="126"/>
                  </a:lnTo>
                  <a:lnTo>
                    <a:pt x="806" y="134"/>
                  </a:lnTo>
                  <a:lnTo>
                    <a:pt x="810" y="137"/>
                  </a:lnTo>
                  <a:lnTo>
                    <a:pt x="813" y="144"/>
                  </a:lnTo>
                  <a:lnTo>
                    <a:pt x="817" y="152"/>
                  </a:lnTo>
                  <a:lnTo>
                    <a:pt x="820" y="155"/>
                  </a:lnTo>
                  <a:lnTo>
                    <a:pt x="824" y="162"/>
                  </a:lnTo>
                  <a:lnTo>
                    <a:pt x="824" y="170"/>
                  </a:lnTo>
                  <a:lnTo>
                    <a:pt x="828" y="173"/>
                  </a:lnTo>
                  <a:lnTo>
                    <a:pt x="831" y="180"/>
                  </a:lnTo>
                  <a:lnTo>
                    <a:pt x="835" y="180"/>
                  </a:lnTo>
                  <a:lnTo>
                    <a:pt x="838" y="180"/>
                  </a:lnTo>
                  <a:lnTo>
                    <a:pt x="842" y="180"/>
                  </a:lnTo>
                  <a:lnTo>
                    <a:pt x="846" y="184"/>
                  </a:lnTo>
                  <a:lnTo>
                    <a:pt x="849" y="184"/>
                  </a:lnTo>
                  <a:lnTo>
                    <a:pt x="853" y="188"/>
                  </a:lnTo>
                  <a:lnTo>
                    <a:pt x="856" y="188"/>
                  </a:lnTo>
                  <a:lnTo>
                    <a:pt x="860" y="188"/>
                  </a:lnTo>
                  <a:lnTo>
                    <a:pt x="864" y="191"/>
                  </a:lnTo>
                  <a:lnTo>
                    <a:pt x="867" y="191"/>
                  </a:lnTo>
                  <a:lnTo>
                    <a:pt x="871" y="195"/>
                  </a:lnTo>
                  <a:lnTo>
                    <a:pt x="874" y="195"/>
                  </a:lnTo>
                  <a:lnTo>
                    <a:pt x="878" y="195"/>
                  </a:lnTo>
                  <a:lnTo>
                    <a:pt x="882" y="195"/>
                  </a:lnTo>
                  <a:lnTo>
                    <a:pt x="885" y="195"/>
                  </a:lnTo>
                  <a:lnTo>
                    <a:pt x="889" y="191"/>
                  </a:lnTo>
                  <a:lnTo>
                    <a:pt x="892" y="191"/>
                  </a:lnTo>
                  <a:lnTo>
                    <a:pt x="896" y="191"/>
                  </a:lnTo>
                  <a:lnTo>
                    <a:pt x="900" y="188"/>
                  </a:lnTo>
                  <a:lnTo>
                    <a:pt x="900" y="184"/>
                  </a:lnTo>
                  <a:lnTo>
                    <a:pt x="903" y="180"/>
                  </a:lnTo>
                  <a:lnTo>
                    <a:pt x="907" y="177"/>
                  </a:lnTo>
                  <a:lnTo>
                    <a:pt x="910" y="173"/>
                  </a:lnTo>
                  <a:lnTo>
                    <a:pt x="914" y="173"/>
                  </a:lnTo>
                  <a:lnTo>
                    <a:pt x="918" y="173"/>
                  </a:lnTo>
                  <a:lnTo>
                    <a:pt x="921" y="173"/>
                  </a:lnTo>
                  <a:lnTo>
                    <a:pt x="925" y="177"/>
                  </a:lnTo>
                  <a:lnTo>
                    <a:pt x="928" y="177"/>
                  </a:lnTo>
                  <a:lnTo>
                    <a:pt x="932" y="180"/>
                  </a:lnTo>
                  <a:lnTo>
                    <a:pt x="936" y="184"/>
                  </a:lnTo>
                  <a:lnTo>
                    <a:pt x="939" y="184"/>
                  </a:lnTo>
                  <a:lnTo>
                    <a:pt x="943" y="184"/>
                  </a:lnTo>
                  <a:lnTo>
                    <a:pt x="946" y="184"/>
                  </a:lnTo>
                  <a:lnTo>
                    <a:pt x="950" y="184"/>
                  </a:lnTo>
                  <a:lnTo>
                    <a:pt x="954" y="188"/>
                  </a:lnTo>
                  <a:lnTo>
                    <a:pt x="957" y="188"/>
                  </a:lnTo>
                  <a:lnTo>
                    <a:pt x="961" y="191"/>
                  </a:lnTo>
                  <a:lnTo>
                    <a:pt x="964" y="191"/>
                  </a:lnTo>
                  <a:lnTo>
                    <a:pt x="968" y="195"/>
                  </a:lnTo>
                  <a:lnTo>
                    <a:pt x="972" y="191"/>
                  </a:lnTo>
                  <a:lnTo>
                    <a:pt x="975" y="188"/>
                  </a:lnTo>
                  <a:lnTo>
                    <a:pt x="979" y="188"/>
                  </a:lnTo>
                  <a:lnTo>
                    <a:pt x="982" y="188"/>
                  </a:lnTo>
                  <a:lnTo>
                    <a:pt x="986" y="191"/>
                  </a:lnTo>
                  <a:lnTo>
                    <a:pt x="990" y="191"/>
                  </a:lnTo>
                  <a:lnTo>
                    <a:pt x="993" y="195"/>
                  </a:lnTo>
                  <a:lnTo>
                    <a:pt x="997" y="195"/>
                  </a:lnTo>
                  <a:lnTo>
                    <a:pt x="1000" y="195"/>
                  </a:lnTo>
                  <a:lnTo>
                    <a:pt x="1004" y="195"/>
                  </a:lnTo>
                  <a:lnTo>
                    <a:pt x="1008" y="195"/>
                  </a:lnTo>
                  <a:lnTo>
                    <a:pt x="1011" y="195"/>
                  </a:lnTo>
                  <a:lnTo>
                    <a:pt x="1015" y="191"/>
                  </a:lnTo>
                  <a:lnTo>
                    <a:pt x="1018" y="191"/>
                  </a:lnTo>
                  <a:lnTo>
                    <a:pt x="1022" y="191"/>
                  </a:lnTo>
                  <a:lnTo>
                    <a:pt x="1026" y="191"/>
                  </a:lnTo>
                  <a:lnTo>
                    <a:pt x="1029" y="191"/>
                  </a:lnTo>
                  <a:lnTo>
                    <a:pt x="1033" y="188"/>
                  </a:lnTo>
                  <a:lnTo>
                    <a:pt x="1036" y="188"/>
                  </a:lnTo>
                  <a:lnTo>
                    <a:pt x="1040" y="184"/>
                  </a:lnTo>
                  <a:lnTo>
                    <a:pt x="1044" y="184"/>
                  </a:lnTo>
                  <a:lnTo>
                    <a:pt x="1047" y="184"/>
                  </a:lnTo>
                  <a:lnTo>
                    <a:pt x="1051" y="180"/>
                  </a:lnTo>
                  <a:lnTo>
                    <a:pt x="1054" y="180"/>
                  </a:lnTo>
                  <a:lnTo>
                    <a:pt x="1058" y="180"/>
                  </a:lnTo>
                  <a:lnTo>
                    <a:pt x="1062" y="180"/>
                  </a:lnTo>
                  <a:lnTo>
                    <a:pt x="1065" y="180"/>
                  </a:lnTo>
                  <a:lnTo>
                    <a:pt x="1069" y="180"/>
                  </a:lnTo>
                  <a:lnTo>
                    <a:pt x="1072" y="180"/>
                  </a:lnTo>
                  <a:lnTo>
                    <a:pt x="1076" y="180"/>
                  </a:lnTo>
                  <a:lnTo>
                    <a:pt x="1080" y="180"/>
                  </a:lnTo>
                  <a:lnTo>
                    <a:pt x="1083" y="180"/>
                  </a:lnTo>
                  <a:lnTo>
                    <a:pt x="1087" y="180"/>
                  </a:lnTo>
                  <a:lnTo>
                    <a:pt x="1090" y="180"/>
                  </a:lnTo>
                  <a:lnTo>
                    <a:pt x="1094" y="177"/>
                  </a:lnTo>
                  <a:lnTo>
                    <a:pt x="1098" y="177"/>
                  </a:lnTo>
                  <a:lnTo>
                    <a:pt x="1101" y="177"/>
                  </a:lnTo>
                  <a:lnTo>
                    <a:pt x="1105" y="177"/>
                  </a:lnTo>
                  <a:lnTo>
                    <a:pt x="1108" y="177"/>
                  </a:lnTo>
                  <a:lnTo>
                    <a:pt x="1112" y="177"/>
                  </a:lnTo>
                  <a:lnTo>
                    <a:pt x="1115" y="177"/>
                  </a:lnTo>
                  <a:lnTo>
                    <a:pt x="1119" y="180"/>
                  </a:lnTo>
                  <a:lnTo>
                    <a:pt x="1123" y="180"/>
                  </a:lnTo>
                  <a:lnTo>
                    <a:pt x="1126" y="180"/>
                  </a:lnTo>
                  <a:lnTo>
                    <a:pt x="1130" y="184"/>
                  </a:lnTo>
                  <a:lnTo>
                    <a:pt x="1133" y="184"/>
                  </a:lnTo>
                  <a:lnTo>
                    <a:pt x="1137" y="188"/>
                  </a:lnTo>
                  <a:lnTo>
                    <a:pt x="1141" y="188"/>
                  </a:lnTo>
                  <a:lnTo>
                    <a:pt x="1144" y="188"/>
                  </a:lnTo>
                  <a:lnTo>
                    <a:pt x="1148" y="188"/>
                  </a:lnTo>
                  <a:lnTo>
                    <a:pt x="1151" y="188"/>
                  </a:lnTo>
                  <a:lnTo>
                    <a:pt x="1155" y="191"/>
                  </a:lnTo>
                  <a:lnTo>
                    <a:pt x="1159" y="191"/>
                  </a:lnTo>
                  <a:lnTo>
                    <a:pt x="1162" y="191"/>
                  </a:lnTo>
                  <a:lnTo>
                    <a:pt x="1166" y="188"/>
                  </a:lnTo>
                  <a:lnTo>
                    <a:pt x="1169" y="188"/>
                  </a:lnTo>
                  <a:lnTo>
                    <a:pt x="1173" y="188"/>
                  </a:lnTo>
                  <a:lnTo>
                    <a:pt x="1177" y="188"/>
                  </a:lnTo>
                  <a:lnTo>
                    <a:pt x="1180" y="188"/>
                  </a:lnTo>
                  <a:lnTo>
                    <a:pt x="1184" y="188"/>
                  </a:lnTo>
                  <a:lnTo>
                    <a:pt x="1187" y="188"/>
                  </a:lnTo>
                  <a:lnTo>
                    <a:pt x="1191" y="191"/>
                  </a:lnTo>
                  <a:lnTo>
                    <a:pt x="1195" y="191"/>
                  </a:lnTo>
                  <a:lnTo>
                    <a:pt x="1198" y="195"/>
                  </a:lnTo>
                  <a:lnTo>
                    <a:pt x="1202" y="195"/>
                  </a:lnTo>
                  <a:lnTo>
                    <a:pt x="1205" y="198"/>
                  </a:lnTo>
                  <a:lnTo>
                    <a:pt x="1209" y="202"/>
                  </a:lnTo>
                  <a:lnTo>
                    <a:pt x="1213" y="202"/>
                  </a:lnTo>
                  <a:lnTo>
                    <a:pt x="1216" y="202"/>
                  </a:lnTo>
                  <a:lnTo>
                    <a:pt x="1220" y="202"/>
                  </a:lnTo>
                  <a:lnTo>
                    <a:pt x="1223" y="202"/>
                  </a:lnTo>
                  <a:lnTo>
                    <a:pt x="1227" y="202"/>
                  </a:lnTo>
                  <a:lnTo>
                    <a:pt x="1231" y="202"/>
                  </a:lnTo>
                  <a:lnTo>
                    <a:pt x="1234" y="202"/>
                  </a:lnTo>
                  <a:lnTo>
                    <a:pt x="1238" y="198"/>
                  </a:lnTo>
                  <a:lnTo>
                    <a:pt x="1241" y="198"/>
                  </a:lnTo>
                  <a:lnTo>
                    <a:pt x="1245" y="198"/>
                  </a:lnTo>
                  <a:lnTo>
                    <a:pt x="1249" y="198"/>
                  </a:lnTo>
                  <a:lnTo>
                    <a:pt x="1252" y="198"/>
                  </a:lnTo>
                  <a:lnTo>
                    <a:pt x="1256" y="198"/>
                  </a:lnTo>
                  <a:lnTo>
                    <a:pt x="1259" y="198"/>
                  </a:lnTo>
                  <a:lnTo>
                    <a:pt x="1263" y="198"/>
                  </a:lnTo>
                  <a:lnTo>
                    <a:pt x="1267" y="198"/>
                  </a:lnTo>
                  <a:lnTo>
                    <a:pt x="1270" y="198"/>
                  </a:lnTo>
                  <a:lnTo>
                    <a:pt x="1274" y="198"/>
                  </a:lnTo>
                  <a:lnTo>
                    <a:pt x="1277" y="202"/>
                  </a:lnTo>
                  <a:lnTo>
                    <a:pt x="1281" y="206"/>
                  </a:lnTo>
                  <a:lnTo>
                    <a:pt x="1285" y="206"/>
                  </a:lnTo>
                  <a:lnTo>
                    <a:pt x="1288" y="209"/>
                  </a:lnTo>
                  <a:lnTo>
                    <a:pt x="1292" y="209"/>
                  </a:lnTo>
                  <a:lnTo>
                    <a:pt x="1295" y="209"/>
                  </a:lnTo>
                  <a:lnTo>
                    <a:pt x="1299" y="213"/>
                  </a:lnTo>
                  <a:lnTo>
                    <a:pt x="1303" y="213"/>
                  </a:lnTo>
                  <a:lnTo>
                    <a:pt x="1306" y="213"/>
                  </a:lnTo>
                  <a:lnTo>
                    <a:pt x="1310" y="213"/>
                  </a:lnTo>
                  <a:lnTo>
                    <a:pt x="1313" y="216"/>
                  </a:lnTo>
                  <a:lnTo>
                    <a:pt x="1317" y="216"/>
                  </a:lnTo>
                  <a:lnTo>
                    <a:pt x="1321" y="216"/>
                  </a:lnTo>
                  <a:lnTo>
                    <a:pt x="1324" y="216"/>
                  </a:lnTo>
                  <a:lnTo>
                    <a:pt x="1328" y="216"/>
                  </a:lnTo>
                  <a:lnTo>
                    <a:pt x="1331" y="216"/>
                  </a:lnTo>
                  <a:lnTo>
                    <a:pt x="1335" y="216"/>
                  </a:lnTo>
                  <a:lnTo>
                    <a:pt x="1339" y="213"/>
                  </a:lnTo>
                  <a:lnTo>
                    <a:pt x="1342" y="213"/>
                  </a:lnTo>
                  <a:lnTo>
                    <a:pt x="1346" y="213"/>
                  </a:lnTo>
                  <a:lnTo>
                    <a:pt x="1349" y="213"/>
                  </a:lnTo>
                  <a:lnTo>
                    <a:pt x="1353" y="213"/>
                  </a:lnTo>
                  <a:lnTo>
                    <a:pt x="1357" y="213"/>
                  </a:lnTo>
                  <a:lnTo>
                    <a:pt x="1360" y="209"/>
                  </a:lnTo>
                  <a:lnTo>
                    <a:pt x="1364" y="209"/>
                  </a:lnTo>
                  <a:lnTo>
                    <a:pt x="1367" y="209"/>
                  </a:lnTo>
                  <a:lnTo>
                    <a:pt x="1371" y="206"/>
                  </a:lnTo>
                  <a:lnTo>
                    <a:pt x="1375" y="206"/>
                  </a:lnTo>
                  <a:lnTo>
                    <a:pt x="1378" y="202"/>
                  </a:lnTo>
                  <a:lnTo>
                    <a:pt x="1382" y="202"/>
                  </a:lnTo>
                  <a:lnTo>
                    <a:pt x="1385" y="198"/>
                  </a:lnTo>
                  <a:lnTo>
                    <a:pt x="1389" y="198"/>
                  </a:lnTo>
                  <a:lnTo>
                    <a:pt x="1393" y="195"/>
                  </a:lnTo>
                  <a:lnTo>
                    <a:pt x="1396" y="195"/>
                  </a:lnTo>
                  <a:lnTo>
                    <a:pt x="1400" y="195"/>
                  </a:lnTo>
                  <a:lnTo>
                    <a:pt x="1403" y="191"/>
                  </a:lnTo>
                  <a:lnTo>
                    <a:pt x="1407" y="191"/>
                  </a:lnTo>
                  <a:lnTo>
                    <a:pt x="1411" y="191"/>
                  </a:lnTo>
                  <a:lnTo>
                    <a:pt x="1414" y="191"/>
                  </a:lnTo>
                  <a:lnTo>
                    <a:pt x="1418" y="188"/>
                  </a:lnTo>
                  <a:lnTo>
                    <a:pt x="1421" y="188"/>
                  </a:lnTo>
                  <a:lnTo>
                    <a:pt x="1425" y="188"/>
                  </a:lnTo>
                  <a:lnTo>
                    <a:pt x="1429" y="188"/>
                  </a:lnTo>
                  <a:lnTo>
                    <a:pt x="1432" y="188"/>
                  </a:lnTo>
                  <a:lnTo>
                    <a:pt x="1436" y="188"/>
                  </a:lnTo>
                  <a:lnTo>
                    <a:pt x="1439" y="188"/>
                  </a:lnTo>
                  <a:lnTo>
                    <a:pt x="1443" y="188"/>
                  </a:lnTo>
                  <a:lnTo>
                    <a:pt x="1447" y="188"/>
                  </a:lnTo>
                  <a:lnTo>
                    <a:pt x="1450" y="191"/>
                  </a:lnTo>
                  <a:lnTo>
                    <a:pt x="1454" y="191"/>
                  </a:lnTo>
                  <a:lnTo>
                    <a:pt x="1457" y="191"/>
                  </a:lnTo>
                  <a:lnTo>
                    <a:pt x="1461" y="195"/>
                  </a:lnTo>
                  <a:lnTo>
                    <a:pt x="1465" y="195"/>
                  </a:lnTo>
                  <a:lnTo>
                    <a:pt x="1468" y="195"/>
                  </a:lnTo>
                  <a:lnTo>
                    <a:pt x="1472" y="198"/>
                  </a:lnTo>
                  <a:lnTo>
                    <a:pt x="1475" y="198"/>
                  </a:lnTo>
                  <a:lnTo>
                    <a:pt x="1479" y="198"/>
                  </a:lnTo>
                  <a:lnTo>
                    <a:pt x="1483" y="198"/>
                  </a:lnTo>
                  <a:lnTo>
                    <a:pt x="1486" y="198"/>
                  </a:lnTo>
                  <a:lnTo>
                    <a:pt x="1490" y="198"/>
                  </a:lnTo>
                  <a:lnTo>
                    <a:pt x="1493" y="198"/>
                  </a:lnTo>
                  <a:lnTo>
                    <a:pt x="1497" y="198"/>
                  </a:lnTo>
                  <a:lnTo>
                    <a:pt x="1501" y="198"/>
                  </a:lnTo>
                  <a:lnTo>
                    <a:pt x="1504" y="198"/>
                  </a:lnTo>
                  <a:lnTo>
                    <a:pt x="1508" y="198"/>
                  </a:lnTo>
                  <a:lnTo>
                    <a:pt x="1511" y="198"/>
                  </a:lnTo>
                  <a:lnTo>
                    <a:pt x="1515" y="198"/>
                  </a:lnTo>
                  <a:lnTo>
                    <a:pt x="1519" y="202"/>
                  </a:lnTo>
                  <a:lnTo>
                    <a:pt x="1522" y="202"/>
                  </a:lnTo>
                  <a:lnTo>
                    <a:pt x="1526" y="202"/>
                  </a:lnTo>
                  <a:lnTo>
                    <a:pt x="1529" y="202"/>
                  </a:lnTo>
                  <a:lnTo>
                    <a:pt x="1533" y="202"/>
                  </a:lnTo>
                  <a:lnTo>
                    <a:pt x="1537" y="202"/>
                  </a:lnTo>
                  <a:lnTo>
                    <a:pt x="1540" y="202"/>
                  </a:lnTo>
                  <a:lnTo>
                    <a:pt x="1544" y="202"/>
                  </a:lnTo>
                  <a:lnTo>
                    <a:pt x="1547" y="198"/>
                  </a:lnTo>
                  <a:lnTo>
                    <a:pt x="1551" y="198"/>
                  </a:lnTo>
                  <a:lnTo>
                    <a:pt x="1555" y="195"/>
                  </a:lnTo>
                  <a:lnTo>
                    <a:pt x="1558" y="191"/>
                  </a:lnTo>
                  <a:lnTo>
                    <a:pt x="1562" y="191"/>
                  </a:lnTo>
                  <a:lnTo>
                    <a:pt x="1565" y="188"/>
                  </a:lnTo>
                  <a:lnTo>
                    <a:pt x="1569" y="188"/>
                  </a:lnTo>
                  <a:lnTo>
                    <a:pt x="1573" y="184"/>
                  </a:lnTo>
                  <a:lnTo>
                    <a:pt x="1576" y="184"/>
                  </a:lnTo>
                  <a:lnTo>
                    <a:pt x="1580" y="180"/>
                  </a:lnTo>
                  <a:lnTo>
                    <a:pt x="1583" y="180"/>
                  </a:lnTo>
                  <a:lnTo>
                    <a:pt x="1587" y="177"/>
                  </a:lnTo>
                  <a:lnTo>
                    <a:pt x="1591" y="173"/>
                  </a:lnTo>
                  <a:lnTo>
                    <a:pt x="1594" y="173"/>
                  </a:lnTo>
                  <a:lnTo>
                    <a:pt x="1598" y="170"/>
                  </a:lnTo>
                  <a:lnTo>
                    <a:pt x="1601" y="170"/>
                  </a:lnTo>
                  <a:lnTo>
                    <a:pt x="1605" y="170"/>
                  </a:lnTo>
                  <a:lnTo>
                    <a:pt x="1609" y="170"/>
                  </a:lnTo>
                  <a:lnTo>
                    <a:pt x="1612" y="170"/>
                  </a:lnTo>
                  <a:lnTo>
                    <a:pt x="1616" y="170"/>
                  </a:lnTo>
                  <a:lnTo>
                    <a:pt x="1619" y="170"/>
                  </a:lnTo>
                  <a:lnTo>
                    <a:pt x="1623" y="170"/>
                  </a:lnTo>
                  <a:lnTo>
                    <a:pt x="1626" y="170"/>
                  </a:lnTo>
                  <a:lnTo>
                    <a:pt x="1630" y="170"/>
                  </a:lnTo>
                  <a:lnTo>
                    <a:pt x="1634" y="170"/>
                  </a:lnTo>
                  <a:lnTo>
                    <a:pt x="1637" y="170"/>
                  </a:lnTo>
                  <a:lnTo>
                    <a:pt x="1641" y="170"/>
                  </a:lnTo>
                  <a:lnTo>
                    <a:pt x="1644" y="173"/>
                  </a:ln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CA"/>
            </a:p>
          </p:txBody>
        </p:sp>
      </p:grpSp>
      <p:sp>
        <p:nvSpPr>
          <p:cNvPr id="27" name="Oval 37"/>
          <p:cNvSpPr>
            <a:spLocks noChangeArrowheads="1"/>
          </p:cNvSpPr>
          <p:nvPr/>
        </p:nvSpPr>
        <p:spPr bwMode="auto">
          <a:xfrm>
            <a:off x="5357813" y="5429250"/>
            <a:ext cx="641350" cy="823913"/>
          </a:xfrm>
          <a:prstGeom prst="ellipse">
            <a:avLst/>
          </a:prstGeom>
          <a:noFill/>
          <a:ln w="38100">
            <a:solidFill>
              <a:srgbClr val="FFCC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78865" name="TextBox 44"/>
          <p:cNvSpPr txBox="1">
            <a:spLocks noChangeArrowheads="1"/>
          </p:cNvSpPr>
          <p:nvPr/>
        </p:nvSpPr>
        <p:spPr bwMode="auto">
          <a:xfrm>
            <a:off x="6072188" y="6286500"/>
            <a:ext cx="28892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>
                <a:solidFill>
                  <a:schemeClr val="bg1"/>
                </a:solidFill>
              </a:rPr>
              <a:t>(Herdman et al., Cerebral Cortex, 2007)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25" y="2428875"/>
            <a:ext cx="9906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latin typeface="+mn-lt"/>
              </a:rPr>
              <a:t>MEG</a:t>
            </a:r>
            <a:endParaRPr lang="en-GB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56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5600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56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5600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5600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1563" y="1357313"/>
            <a:ext cx="8001000" cy="5286375"/>
          </a:xfrm>
          <a:prstGeom prst="roundRect">
            <a:avLst>
              <a:gd name="adj" fmla="val 2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uice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785813" y="45434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9">
            <a:hlinkClick r:id="" action="ppaction://media"/>
          </p:cNvPr>
          <p:cNvPicPr>
            <a:picLocks noRot="1" noChangeAspect="1" noChangeArrowheads="1"/>
          </p:cNvPicPr>
          <p:nvPr>
            <a:wavAudioFile r:embed="rId3" name="knife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785813" y="198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0">
            <a:hlinkClick r:id="" action="ppaction://media"/>
          </p:cNvPr>
          <p:cNvPicPr>
            <a:picLocks noRot="1" noChangeAspect="1" noChangeArrowheads="1"/>
          </p:cNvPicPr>
          <p:nvPr>
            <a:wavAudioFile r:embed="rId4" name="egg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785813" y="2349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1">
            <a:hlinkClick r:id="" action="ppaction://media"/>
          </p:cNvPr>
          <p:cNvPicPr>
            <a:picLocks noRot="1" noChangeAspect="1" noChangeArrowheads="1"/>
          </p:cNvPicPr>
          <p:nvPr>
            <a:wavAudioFile r:embed="rId5" name="soap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785813" y="2714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6" name="cheese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785813" y="5000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3">
            <a:hlinkClick r:id="" action="ppaction://media"/>
          </p:cNvPr>
          <p:cNvPicPr>
            <a:picLocks noRot="1" noChangeAspect="1" noChangeArrowheads="1"/>
          </p:cNvPicPr>
          <p:nvPr>
            <a:wavAudioFile r:embed="rId7" name="teeth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785813" y="5457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739900" y="3354388"/>
            <a:ext cx="3117850" cy="3217862"/>
            <a:chOff x="1740292" y="3354173"/>
            <a:chExt cx="3117460" cy="3218099"/>
          </a:xfrm>
        </p:grpSpPr>
        <p:graphicFrame>
          <p:nvGraphicFramePr>
            <p:cNvPr id="79874" name="Object 2"/>
            <p:cNvGraphicFramePr>
              <a:graphicFrameLocks noChangeAspect="1"/>
            </p:cNvGraphicFramePr>
            <p:nvPr/>
          </p:nvGraphicFramePr>
          <p:xfrm>
            <a:off x="2935351" y="3493527"/>
            <a:ext cx="1779525" cy="1292795"/>
          </p:xfrm>
          <a:graphic>
            <a:graphicData uri="http://schemas.openxmlformats.org/presentationml/2006/ole">
              <p:oleObj spid="_x0000_s79874" name="Image" r:id="rId10" imgW="2414402" imgH="1753618" progId="">
                <p:embed/>
              </p:oleObj>
            </a:graphicData>
          </a:graphic>
        </p:graphicFrame>
        <p:graphicFrame>
          <p:nvGraphicFramePr>
            <p:cNvPr id="79875" name="Object 3"/>
            <p:cNvGraphicFramePr>
              <a:graphicFrameLocks noChangeAspect="1"/>
            </p:cNvGraphicFramePr>
            <p:nvPr/>
          </p:nvGraphicFramePr>
          <p:xfrm>
            <a:off x="3078227" y="5279477"/>
            <a:ext cx="1779525" cy="1292795"/>
          </p:xfrm>
          <a:graphic>
            <a:graphicData uri="http://schemas.openxmlformats.org/presentationml/2006/ole">
              <p:oleObj spid="_x0000_s79875" name="Image" r:id="rId11" imgW="2414402" imgH="1753618" progId="">
                <p:embed/>
              </p:oleObj>
            </a:graphicData>
          </a:graphic>
        </p:graphicFrame>
        <p:sp>
          <p:nvSpPr>
            <p:cNvPr id="79902" name="Text Box 39"/>
            <p:cNvSpPr txBox="1">
              <a:spLocks noChangeArrowheads="1"/>
            </p:cNvSpPr>
            <p:nvPr/>
          </p:nvSpPr>
          <p:spPr bwMode="auto">
            <a:xfrm>
              <a:off x="1740292" y="3354173"/>
              <a:ext cx="140294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Sound</a:t>
              </a:r>
            </a:p>
            <a:p>
              <a:r>
                <a:rPr lang="en-US">
                  <a:solidFill>
                    <a:schemeClr val="bg1"/>
                  </a:solidFill>
                </a:rPr>
                <a:t>(phonology)</a:t>
              </a:r>
            </a:p>
          </p:txBody>
        </p:sp>
        <p:sp>
          <p:nvSpPr>
            <p:cNvPr id="79903" name="Text Box 40"/>
            <p:cNvSpPr txBox="1">
              <a:spLocks noChangeArrowheads="1"/>
            </p:cNvSpPr>
            <p:nvPr/>
          </p:nvSpPr>
          <p:spPr bwMode="auto">
            <a:xfrm>
              <a:off x="1806224" y="5072074"/>
              <a:ext cx="147989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Speech </a:t>
              </a:r>
            </a:p>
            <a:p>
              <a:r>
                <a:rPr lang="en-US">
                  <a:solidFill>
                    <a:schemeClr val="bg1"/>
                  </a:solidFill>
                </a:rPr>
                <a:t>(Generation)</a:t>
              </a:r>
            </a:p>
          </p:txBody>
        </p:sp>
      </p:grpSp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2274888" y="1698625"/>
          <a:ext cx="1797050" cy="1301750"/>
        </p:xfrm>
        <a:graphic>
          <a:graphicData uri="http://schemas.openxmlformats.org/presentationml/2006/ole">
            <p:oleObj spid="_x0000_s79876" name="Image" r:id="rId12" imgW="2414402" imgH="1753618" progId="">
              <p:embed/>
            </p:oleObj>
          </a:graphicData>
        </a:graphic>
      </p:graphicFrame>
      <p:sp>
        <p:nvSpPr>
          <p:cNvPr id="79885" name="Text Box 39"/>
          <p:cNvSpPr txBox="1">
            <a:spLocks noChangeArrowheads="1"/>
          </p:cNvSpPr>
          <p:nvPr/>
        </p:nvSpPr>
        <p:spPr bwMode="auto">
          <a:xfrm>
            <a:off x="1073150" y="1425575"/>
            <a:ext cx="1570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Sight</a:t>
            </a:r>
          </a:p>
          <a:p>
            <a:r>
              <a:rPr lang="en-US">
                <a:solidFill>
                  <a:schemeClr val="bg1"/>
                </a:solidFill>
              </a:rPr>
              <a:t>(orthography)</a:t>
            </a:r>
          </a:p>
        </p:txBody>
      </p:sp>
      <p:sp>
        <p:nvSpPr>
          <p:cNvPr id="79886" name="Text Box 10"/>
          <p:cNvSpPr txBox="1">
            <a:spLocks noChangeArrowheads="1"/>
          </p:cNvSpPr>
          <p:nvPr/>
        </p:nvSpPr>
        <p:spPr bwMode="auto">
          <a:xfrm>
            <a:off x="3997325" y="928688"/>
            <a:ext cx="2840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Speech Processing</a:t>
            </a:r>
            <a:endParaRPr lang="en-CA" sz="2400"/>
          </a:p>
        </p:txBody>
      </p:sp>
      <p:sp>
        <p:nvSpPr>
          <p:cNvPr id="79887" name="Freeform 51"/>
          <p:cNvSpPr>
            <a:spLocks noChangeAspect="1"/>
          </p:cNvSpPr>
          <p:nvPr/>
        </p:nvSpPr>
        <p:spPr bwMode="auto">
          <a:xfrm>
            <a:off x="3857625" y="1685925"/>
            <a:ext cx="3857625" cy="879475"/>
          </a:xfrm>
          <a:custGeom>
            <a:avLst/>
            <a:gdLst>
              <a:gd name="T0" fmla="*/ 51623 w 1644"/>
              <a:gd name="T1" fmla="*/ 818588 h 260"/>
              <a:gd name="T2" fmla="*/ 117324 w 1644"/>
              <a:gd name="T3" fmla="*/ 744171 h 260"/>
              <a:gd name="T4" fmla="*/ 185373 w 1644"/>
              <a:gd name="T5" fmla="*/ 767849 h 260"/>
              <a:gd name="T6" fmla="*/ 244035 w 1644"/>
              <a:gd name="T7" fmla="*/ 879475 h 260"/>
              <a:gd name="T8" fmla="*/ 312083 w 1644"/>
              <a:gd name="T9" fmla="*/ 828736 h 260"/>
              <a:gd name="T10" fmla="*/ 380131 w 1644"/>
              <a:gd name="T11" fmla="*/ 781380 h 260"/>
              <a:gd name="T12" fmla="*/ 448179 w 1644"/>
              <a:gd name="T13" fmla="*/ 781380 h 260"/>
              <a:gd name="T14" fmla="*/ 513881 w 1644"/>
              <a:gd name="T15" fmla="*/ 791527 h 260"/>
              <a:gd name="T16" fmla="*/ 581929 w 1644"/>
              <a:gd name="T17" fmla="*/ 730641 h 260"/>
              <a:gd name="T18" fmla="*/ 649977 w 1644"/>
              <a:gd name="T19" fmla="*/ 852414 h 260"/>
              <a:gd name="T20" fmla="*/ 718025 w 1644"/>
              <a:gd name="T21" fmla="*/ 828736 h 260"/>
              <a:gd name="T22" fmla="*/ 786073 w 1644"/>
              <a:gd name="T23" fmla="*/ 818588 h 260"/>
              <a:gd name="T24" fmla="*/ 851775 w 1644"/>
              <a:gd name="T25" fmla="*/ 805058 h 260"/>
              <a:gd name="T26" fmla="*/ 919823 w 1644"/>
              <a:gd name="T27" fmla="*/ 828736 h 260"/>
              <a:gd name="T28" fmla="*/ 987871 w 1644"/>
              <a:gd name="T29" fmla="*/ 791527 h 260"/>
              <a:gd name="T30" fmla="*/ 1055919 w 1644"/>
              <a:gd name="T31" fmla="*/ 842266 h 260"/>
              <a:gd name="T32" fmla="*/ 1123967 w 1644"/>
              <a:gd name="T33" fmla="*/ 852414 h 260"/>
              <a:gd name="T34" fmla="*/ 1189669 w 1644"/>
              <a:gd name="T35" fmla="*/ 818588 h 260"/>
              <a:gd name="T36" fmla="*/ 1257717 w 1644"/>
              <a:gd name="T37" fmla="*/ 706962 h 260"/>
              <a:gd name="T38" fmla="*/ 1325765 w 1644"/>
              <a:gd name="T39" fmla="*/ 669754 h 260"/>
              <a:gd name="T40" fmla="*/ 1393814 w 1644"/>
              <a:gd name="T41" fmla="*/ 659606 h 260"/>
              <a:gd name="T42" fmla="*/ 1452476 w 1644"/>
              <a:gd name="T43" fmla="*/ 392381 h 260"/>
              <a:gd name="T44" fmla="*/ 1511138 w 1644"/>
              <a:gd name="T45" fmla="*/ 121773 h 260"/>
              <a:gd name="T46" fmla="*/ 1579186 w 1644"/>
              <a:gd name="T47" fmla="*/ 74417 h 260"/>
              <a:gd name="T48" fmla="*/ 1647234 w 1644"/>
              <a:gd name="T49" fmla="*/ 0 h 260"/>
              <a:gd name="T50" fmla="*/ 1712936 w 1644"/>
              <a:gd name="T51" fmla="*/ 50739 h 260"/>
              <a:gd name="T52" fmla="*/ 1780984 w 1644"/>
              <a:gd name="T53" fmla="*/ 87947 h 260"/>
              <a:gd name="T54" fmla="*/ 1839646 w 1644"/>
              <a:gd name="T55" fmla="*/ 196191 h 260"/>
              <a:gd name="T56" fmla="*/ 1907694 w 1644"/>
              <a:gd name="T57" fmla="*/ 331494 h 260"/>
              <a:gd name="T58" fmla="*/ 1966356 w 1644"/>
              <a:gd name="T59" fmla="*/ 476946 h 260"/>
              <a:gd name="T60" fmla="*/ 2034404 w 1644"/>
              <a:gd name="T61" fmla="*/ 487094 h 260"/>
              <a:gd name="T62" fmla="*/ 2102453 w 1644"/>
              <a:gd name="T63" fmla="*/ 439738 h 260"/>
              <a:gd name="T64" fmla="*/ 2170501 w 1644"/>
              <a:gd name="T65" fmla="*/ 402529 h 260"/>
              <a:gd name="T66" fmla="*/ 2238549 w 1644"/>
              <a:gd name="T67" fmla="*/ 426207 h 260"/>
              <a:gd name="T68" fmla="*/ 2304250 w 1644"/>
              <a:gd name="T69" fmla="*/ 416059 h 260"/>
              <a:gd name="T70" fmla="*/ 2372298 w 1644"/>
              <a:gd name="T71" fmla="*/ 476946 h 260"/>
              <a:gd name="T72" fmla="*/ 2440347 w 1644"/>
              <a:gd name="T73" fmla="*/ 537833 h 260"/>
              <a:gd name="T74" fmla="*/ 2508395 w 1644"/>
              <a:gd name="T75" fmla="*/ 514155 h 260"/>
              <a:gd name="T76" fmla="*/ 2576443 w 1644"/>
              <a:gd name="T77" fmla="*/ 514155 h 260"/>
              <a:gd name="T78" fmla="*/ 2642145 w 1644"/>
              <a:gd name="T79" fmla="*/ 561511 h 260"/>
              <a:gd name="T80" fmla="*/ 2710193 w 1644"/>
              <a:gd name="T81" fmla="*/ 524302 h 260"/>
              <a:gd name="T82" fmla="*/ 2778241 w 1644"/>
              <a:gd name="T83" fmla="*/ 500624 h 260"/>
              <a:gd name="T84" fmla="*/ 2846289 w 1644"/>
              <a:gd name="T85" fmla="*/ 476946 h 260"/>
              <a:gd name="T86" fmla="*/ 2911991 w 1644"/>
              <a:gd name="T87" fmla="*/ 476946 h 260"/>
              <a:gd name="T88" fmla="*/ 2980039 w 1644"/>
              <a:gd name="T89" fmla="*/ 500624 h 260"/>
              <a:gd name="T90" fmla="*/ 3048087 w 1644"/>
              <a:gd name="T91" fmla="*/ 500624 h 260"/>
              <a:gd name="T92" fmla="*/ 3116135 w 1644"/>
              <a:gd name="T93" fmla="*/ 453268 h 260"/>
              <a:gd name="T94" fmla="*/ 3184183 w 1644"/>
              <a:gd name="T95" fmla="*/ 463416 h 260"/>
              <a:gd name="T96" fmla="*/ 3249885 w 1644"/>
              <a:gd name="T97" fmla="*/ 514155 h 260"/>
              <a:gd name="T98" fmla="*/ 3317933 w 1644"/>
              <a:gd name="T99" fmla="*/ 524302 h 260"/>
              <a:gd name="T100" fmla="*/ 3385981 w 1644"/>
              <a:gd name="T101" fmla="*/ 561511 h 260"/>
              <a:gd name="T102" fmla="*/ 3454029 w 1644"/>
              <a:gd name="T103" fmla="*/ 537833 h 260"/>
              <a:gd name="T104" fmla="*/ 3522077 w 1644"/>
              <a:gd name="T105" fmla="*/ 524302 h 260"/>
              <a:gd name="T106" fmla="*/ 3587779 w 1644"/>
              <a:gd name="T107" fmla="*/ 561511 h 260"/>
              <a:gd name="T108" fmla="*/ 3655827 w 1644"/>
              <a:gd name="T109" fmla="*/ 608867 h 260"/>
              <a:gd name="T110" fmla="*/ 3723875 w 1644"/>
              <a:gd name="T111" fmla="*/ 561511 h 260"/>
              <a:gd name="T112" fmla="*/ 3782537 w 1644"/>
              <a:gd name="T113" fmla="*/ 416059 h 260"/>
              <a:gd name="T114" fmla="*/ 3850586 w 1644"/>
              <a:gd name="T115" fmla="*/ 453268 h 2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644"/>
              <a:gd name="T175" fmla="*/ 0 h 260"/>
              <a:gd name="T176" fmla="*/ 1644 w 1644"/>
              <a:gd name="T177" fmla="*/ 260 h 2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644" h="260">
                <a:moveTo>
                  <a:pt x="0" y="245"/>
                </a:moveTo>
                <a:lnTo>
                  <a:pt x="0" y="245"/>
                </a:lnTo>
                <a:lnTo>
                  <a:pt x="4" y="249"/>
                </a:lnTo>
                <a:lnTo>
                  <a:pt x="7" y="249"/>
                </a:lnTo>
                <a:lnTo>
                  <a:pt x="11" y="249"/>
                </a:lnTo>
                <a:lnTo>
                  <a:pt x="14" y="249"/>
                </a:lnTo>
                <a:lnTo>
                  <a:pt x="18" y="245"/>
                </a:lnTo>
                <a:lnTo>
                  <a:pt x="22" y="242"/>
                </a:lnTo>
                <a:lnTo>
                  <a:pt x="25" y="238"/>
                </a:lnTo>
                <a:lnTo>
                  <a:pt x="29" y="234"/>
                </a:lnTo>
                <a:lnTo>
                  <a:pt x="32" y="231"/>
                </a:lnTo>
                <a:lnTo>
                  <a:pt x="36" y="227"/>
                </a:lnTo>
                <a:lnTo>
                  <a:pt x="40" y="227"/>
                </a:lnTo>
                <a:lnTo>
                  <a:pt x="43" y="224"/>
                </a:lnTo>
                <a:lnTo>
                  <a:pt x="47" y="224"/>
                </a:lnTo>
                <a:lnTo>
                  <a:pt x="50" y="220"/>
                </a:lnTo>
                <a:lnTo>
                  <a:pt x="54" y="216"/>
                </a:lnTo>
                <a:lnTo>
                  <a:pt x="58" y="213"/>
                </a:lnTo>
                <a:lnTo>
                  <a:pt x="61" y="213"/>
                </a:lnTo>
                <a:lnTo>
                  <a:pt x="65" y="216"/>
                </a:lnTo>
                <a:lnTo>
                  <a:pt x="68" y="216"/>
                </a:lnTo>
                <a:lnTo>
                  <a:pt x="72" y="220"/>
                </a:lnTo>
                <a:lnTo>
                  <a:pt x="76" y="224"/>
                </a:lnTo>
                <a:lnTo>
                  <a:pt x="79" y="227"/>
                </a:lnTo>
                <a:lnTo>
                  <a:pt x="83" y="231"/>
                </a:lnTo>
                <a:lnTo>
                  <a:pt x="86" y="238"/>
                </a:lnTo>
                <a:lnTo>
                  <a:pt x="90" y="242"/>
                </a:lnTo>
                <a:lnTo>
                  <a:pt x="94" y="245"/>
                </a:lnTo>
                <a:lnTo>
                  <a:pt x="97" y="249"/>
                </a:lnTo>
                <a:lnTo>
                  <a:pt x="97" y="252"/>
                </a:lnTo>
                <a:lnTo>
                  <a:pt x="101" y="256"/>
                </a:lnTo>
                <a:lnTo>
                  <a:pt x="104" y="260"/>
                </a:lnTo>
                <a:lnTo>
                  <a:pt x="108" y="260"/>
                </a:lnTo>
                <a:lnTo>
                  <a:pt x="111" y="260"/>
                </a:lnTo>
                <a:lnTo>
                  <a:pt x="115" y="260"/>
                </a:lnTo>
                <a:lnTo>
                  <a:pt x="119" y="256"/>
                </a:lnTo>
                <a:lnTo>
                  <a:pt x="122" y="256"/>
                </a:lnTo>
                <a:lnTo>
                  <a:pt x="126" y="252"/>
                </a:lnTo>
                <a:lnTo>
                  <a:pt x="129" y="249"/>
                </a:lnTo>
                <a:lnTo>
                  <a:pt x="133" y="245"/>
                </a:lnTo>
                <a:lnTo>
                  <a:pt x="137" y="242"/>
                </a:lnTo>
                <a:lnTo>
                  <a:pt x="140" y="242"/>
                </a:lnTo>
                <a:lnTo>
                  <a:pt x="144" y="238"/>
                </a:lnTo>
                <a:lnTo>
                  <a:pt x="147" y="234"/>
                </a:lnTo>
                <a:lnTo>
                  <a:pt x="151" y="234"/>
                </a:lnTo>
                <a:lnTo>
                  <a:pt x="155" y="231"/>
                </a:lnTo>
                <a:lnTo>
                  <a:pt x="158" y="231"/>
                </a:lnTo>
                <a:lnTo>
                  <a:pt x="162" y="231"/>
                </a:lnTo>
                <a:lnTo>
                  <a:pt x="165" y="231"/>
                </a:lnTo>
                <a:lnTo>
                  <a:pt x="169" y="227"/>
                </a:lnTo>
                <a:lnTo>
                  <a:pt x="173" y="227"/>
                </a:lnTo>
                <a:lnTo>
                  <a:pt x="176" y="227"/>
                </a:lnTo>
                <a:lnTo>
                  <a:pt x="180" y="227"/>
                </a:lnTo>
                <a:lnTo>
                  <a:pt x="183" y="227"/>
                </a:lnTo>
                <a:lnTo>
                  <a:pt x="187" y="227"/>
                </a:lnTo>
                <a:lnTo>
                  <a:pt x="191" y="231"/>
                </a:lnTo>
                <a:lnTo>
                  <a:pt x="194" y="234"/>
                </a:lnTo>
                <a:lnTo>
                  <a:pt x="198" y="238"/>
                </a:lnTo>
                <a:lnTo>
                  <a:pt x="201" y="242"/>
                </a:lnTo>
                <a:lnTo>
                  <a:pt x="205" y="245"/>
                </a:lnTo>
                <a:lnTo>
                  <a:pt x="209" y="249"/>
                </a:lnTo>
                <a:lnTo>
                  <a:pt x="212" y="245"/>
                </a:lnTo>
                <a:lnTo>
                  <a:pt x="216" y="242"/>
                </a:lnTo>
                <a:lnTo>
                  <a:pt x="219" y="234"/>
                </a:lnTo>
                <a:lnTo>
                  <a:pt x="223" y="231"/>
                </a:lnTo>
                <a:lnTo>
                  <a:pt x="227" y="224"/>
                </a:lnTo>
                <a:lnTo>
                  <a:pt x="230" y="220"/>
                </a:lnTo>
                <a:lnTo>
                  <a:pt x="234" y="216"/>
                </a:lnTo>
                <a:lnTo>
                  <a:pt x="237" y="213"/>
                </a:lnTo>
                <a:lnTo>
                  <a:pt x="241" y="213"/>
                </a:lnTo>
                <a:lnTo>
                  <a:pt x="245" y="213"/>
                </a:lnTo>
                <a:lnTo>
                  <a:pt x="248" y="216"/>
                </a:lnTo>
                <a:lnTo>
                  <a:pt x="252" y="220"/>
                </a:lnTo>
                <a:lnTo>
                  <a:pt x="255" y="227"/>
                </a:lnTo>
                <a:lnTo>
                  <a:pt x="259" y="231"/>
                </a:lnTo>
                <a:lnTo>
                  <a:pt x="263" y="238"/>
                </a:lnTo>
                <a:lnTo>
                  <a:pt x="266" y="242"/>
                </a:lnTo>
                <a:lnTo>
                  <a:pt x="270" y="245"/>
                </a:lnTo>
                <a:lnTo>
                  <a:pt x="273" y="249"/>
                </a:lnTo>
                <a:lnTo>
                  <a:pt x="277" y="252"/>
                </a:lnTo>
                <a:lnTo>
                  <a:pt x="281" y="256"/>
                </a:lnTo>
                <a:lnTo>
                  <a:pt x="284" y="260"/>
                </a:lnTo>
                <a:lnTo>
                  <a:pt x="288" y="256"/>
                </a:lnTo>
                <a:lnTo>
                  <a:pt x="291" y="256"/>
                </a:lnTo>
                <a:lnTo>
                  <a:pt x="295" y="252"/>
                </a:lnTo>
                <a:lnTo>
                  <a:pt x="299" y="249"/>
                </a:lnTo>
                <a:lnTo>
                  <a:pt x="302" y="245"/>
                </a:lnTo>
                <a:lnTo>
                  <a:pt x="306" y="245"/>
                </a:lnTo>
                <a:lnTo>
                  <a:pt x="309" y="242"/>
                </a:lnTo>
                <a:lnTo>
                  <a:pt x="313" y="242"/>
                </a:lnTo>
                <a:lnTo>
                  <a:pt x="317" y="242"/>
                </a:lnTo>
                <a:lnTo>
                  <a:pt x="320" y="242"/>
                </a:lnTo>
                <a:lnTo>
                  <a:pt x="324" y="242"/>
                </a:lnTo>
                <a:lnTo>
                  <a:pt x="327" y="242"/>
                </a:lnTo>
                <a:lnTo>
                  <a:pt x="331" y="242"/>
                </a:lnTo>
                <a:lnTo>
                  <a:pt x="335" y="242"/>
                </a:lnTo>
                <a:lnTo>
                  <a:pt x="338" y="242"/>
                </a:lnTo>
                <a:lnTo>
                  <a:pt x="342" y="242"/>
                </a:lnTo>
                <a:lnTo>
                  <a:pt x="345" y="245"/>
                </a:lnTo>
                <a:lnTo>
                  <a:pt x="349" y="245"/>
                </a:lnTo>
                <a:lnTo>
                  <a:pt x="353" y="242"/>
                </a:lnTo>
                <a:lnTo>
                  <a:pt x="356" y="242"/>
                </a:lnTo>
                <a:lnTo>
                  <a:pt x="360" y="238"/>
                </a:lnTo>
                <a:lnTo>
                  <a:pt x="363" y="238"/>
                </a:lnTo>
                <a:lnTo>
                  <a:pt x="367" y="238"/>
                </a:lnTo>
                <a:lnTo>
                  <a:pt x="371" y="238"/>
                </a:lnTo>
                <a:lnTo>
                  <a:pt x="374" y="238"/>
                </a:lnTo>
                <a:lnTo>
                  <a:pt x="378" y="238"/>
                </a:lnTo>
                <a:lnTo>
                  <a:pt x="381" y="242"/>
                </a:lnTo>
                <a:lnTo>
                  <a:pt x="385" y="242"/>
                </a:lnTo>
                <a:lnTo>
                  <a:pt x="389" y="245"/>
                </a:lnTo>
                <a:lnTo>
                  <a:pt x="392" y="245"/>
                </a:lnTo>
                <a:lnTo>
                  <a:pt x="396" y="242"/>
                </a:lnTo>
                <a:lnTo>
                  <a:pt x="399" y="242"/>
                </a:lnTo>
                <a:lnTo>
                  <a:pt x="403" y="238"/>
                </a:lnTo>
                <a:lnTo>
                  <a:pt x="407" y="234"/>
                </a:lnTo>
                <a:lnTo>
                  <a:pt x="410" y="234"/>
                </a:lnTo>
                <a:lnTo>
                  <a:pt x="414" y="234"/>
                </a:lnTo>
                <a:lnTo>
                  <a:pt x="417" y="234"/>
                </a:lnTo>
                <a:lnTo>
                  <a:pt x="421" y="234"/>
                </a:lnTo>
                <a:lnTo>
                  <a:pt x="425" y="238"/>
                </a:lnTo>
                <a:lnTo>
                  <a:pt x="428" y="242"/>
                </a:lnTo>
                <a:lnTo>
                  <a:pt x="432" y="242"/>
                </a:lnTo>
                <a:lnTo>
                  <a:pt x="435" y="242"/>
                </a:lnTo>
                <a:lnTo>
                  <a:pt x="439" y="245"/>
                </a:lnTo>
                <a:lnTo>
                  <a:pt x="443" y="249"/>
                </a:lnTo>
                <a:lnTo>
                  <a:pt x="446" y="249"/>
                </a:lnTo>
                <a:lnTo>
                  <a:pt x="450" y="249"/>
                </a:lnTo>
                <a:lnTo>
                  <a:pt x="453" y="249"/>
                </a:lnTo>
                <a:lnTo>
                  <a:pt x="457" y="245"/>
                </a:lnTo>
                <a:lnTo>
                  <a:pt x="461" y="245"/>
                </a:lnTo>
                <a:lnTo>
                  <a:pt x="464" y="249"/>
                </a:lnTo>
                <a:lnTo>
                  <a:pt x="468" y="249"/>
                </a:lnTo>
                <a:lnTo>
                  <a:pt x="471" y="249"/>
                </a:lnTo>
                <a:lnTo>
                  <a:pt x="475" y="249"/>
                </a:lnTo>
                <a:lnTo>
                  <a:pt x="479" y="252"/>
                </a:lnTo>
                <a:lnTo>
                  <a:pt x="482" y="252"/>
                </a:lnTo>
                <a:lnTo>
                  <a:pt x="486" y="256"/>
                </a:lnTo>
                <a:lnTo>
                  <a:pt x="489" y="256"/>
                </a:lnTo>
                <a:lnTo>
                  <a:pt x="493" y="256"/>
                </a:lnTo>
                <a:lnTo>
                  <a:pt x="497" y="252"/>
                </a:lnTo>
                <a:lnTo>
                  <a:pt x="500" y="249"/>
                </a:lnTo>
                <a:lnTo>
                  <a:pt x="504" y="245"/>
                </a:lnTo>
                <a:lnTo>
                  <a:pt x="507" y="242"/>
                </a:lnTo>
                <a:lnTo>
                  <a:pt x="511" y="238"/>
                </a:lnTo>
                <a:lnTo>
                  <a:pt x="515" y="234"/>
                </a:lnTo>
                <a:lnTo>
                  <a:pt x="518" y="231"/>
                </a:lnTo>
                <a:lnTo>
                  <a:pt x="522" y="227"/>
                </a:lnTo>
                <a:lnTo>
                  <a:pt x="525" y="224"/>
                </a:lnTo>
                <a:lnTo>
                  <a:pt x="529" y="216"/>
                </a:lnTo>
                <a:lnTo>
                  <a:pt x="533" y="213"/>
                </a:lnTo>
                <a:lnTo>
                  <a:pt x="536" y="209"/>
                </a:lnTo>
                <a:lnTo>
                  <a:pt x="540" y="209"/>
                </a:lnTo>
                <a:lnTo>
                  <a:pt x="543" y="209"/>
                </a:lnTo>
                <a:lnTo>
                  <a:pt x="547" y="206"/>
                </a:lnTo>
                <a:lnTo>
                  <a:pt x="551" y="206"/>
                </a:lnTo>
                <a:lnTo>
                  <a:pt x="554" y="202"/>
                </a:lnTo>
                <a:lnTo>
                  <a:pt x="558" y="198"/>
                </a:lnTo>
                <a:lnTo>
                  <a:pt x="561" y="198"/>
                </a:lnTo>
                <a:lnTo>
                  <a:pt x="565" y="198"/>
                </a:lnTo>
                <a:lnTo>
                  <a:pt x="569" y="198"/>
                </a:lnTo>
                <a:lnTo>
                  <a:pt x="572" y="202"/>
                </a:lnTo>
                <a:lnTo>
                  <a:pt x="576" y="202"/>
                </a:lnTo>
                <a:lnTo>
                  <a:pt x="579" y="206"/>
                </a:lnTo>
                <a:lnTo>
                  <a:pt x="583" y="206"/>
                </a:lnTo>
                <a:lnTo>
                  <a:pt x="587" y="206"/>
                </a:lnTo>
                <a:lnTo>
                  <a:pt x="590" y="202"/>
                </a:lnTo>
                <a:lnTo>
                  <a:pt x="594" y="195"/>
                </a:lnTo>
                <a:lnTo>
                  <a:pt x="594" y="188"/>
                </a:lnTo>
                <a:lnTo>
                  <a:pt x="597" y="180"/>
                </a:lnTo>
                <a:lnTo>
                  <a:pt x="601" y="173"/>
                </a:lnTo>
                <a:lnTo>
                  <a:pt x="605" y="162"/>
                </a:lnTo>
                <a:lnTo>
                  <a:pt x="608" y="155"/>
                </a:lnTo>
                <a:lnTo>
                  <a:pt x="612" y="144"/>
                </a:lnTo>
                <a:lnTo>
                  <a:pt x="615" y="130"/>
                </a:lnTo>
                <a:lnTo>
                  <a:pt x="619" y="116"/>
                </a:lnTo>
                <a:lnTo>
                  <a:pt x="622" y="101"/>
                </a:lnTo>
                <a:lnTo>
                  <a:pt x="626" y="87"/>
                </a:lnTo>
                <a:lnTo>
                  <a:pt x="630" y="76"/>
                </a:lnTo>
                <a:lnTo>
                  <a:pt x="630" y="65"/>
                </a:lnTo>
                <a:lnTo>
                  <a:pt x="633" y="54"/>
                </a:lnTo>
                <a:lnTo>
                  <a:pt x="637" y="47"/>
                </a:lnTo>
                <a:lnTo>
                  <a:pt x="640" y="40"/>
                </a:lnTo>
                <a:lnTo>
                  <a:pt x="644" y="36"/>
                </a:lnTo>
                <a:lnTo>
                  <a:pt x="648" y="33"/>
                </a:lnTo>
                <a:lnTo>
                  <a:pt x="651" y="33"/>
                </a:lnTo>
                <a:lnTo>
                  <a:pt x="655" y="33"/>
                </a:lnTo>
                <a:lnTo>
                  <a:pt x="658" y="33"/>
                </a:lnTo>
                <a:lnTo>
                  <a:pt x="662" y="29"/>
                </a:lnTo>
                <a:lnTo>
                  <a:pt x="666" y="29"/>
                </a:lnTo>
                <a:lnTo>
                  <a:pt x="669" y="26"/>
                </a:lnTo>
                <a:lnTo>
                  <a:pt x="673" y="22"/>
                </a:lnTo>
                <a:lnTo>
                  <a:pt x="676" y="18"/>
                </a:lnTo>
                <a:lnTo>
                  <a:pt x="680" y="18"/>
                </a:lnTo>
                <a:lnTo>
                  <a:pt x="684" y="15"/>
                </a:lnTo>
                <a:lnTo>
                  <a:pt x="687" y="11"/>
                </a:lnTo>
                <a:lnTo>
                  <a:pt x="691" y="11"/>
                </a:lnTo>
                <a:lnTo>
                  <a:pt x="694" y="8"/>
                </a:lnTo>
                <a:lnTo>
                  <a:pt x="698" y="4"/>
                </a:lnTo>
                <a:lnTo>
                  <a:pt x="702" y="0"/>
                </a:lnTo>
                <a:lnTo>
                  <a:pt x="705" y="0"/>
                </a:lnTo>
                <a:lnTo>
                  <a:pt x="709" y="0"/>
                </a:lnTo>
                <a:lnTo>
                  <a:pt x="712" y="4"/>
                </a:lnTo>
                <a:lnTo>
                  <a:pt x="716" y="8"/>
                </a:lnTo>
                <a:lnTo>
                  <a:pt x="720" y="11"/>
                </a:lnTo>
                <a:lnTo>
                  <a:pt x="723" y="15"/>
                </a:lnTo>
                <a:lnTo>
                  <a:pt x="727" y="15"/>
                </a:lnTo>
                <a:lnTo>
                  <a:pt x="730" y="15"/>
                </a:lnTo>
                <a:lnTo>
                  <a:pt x="734" y="11"/>
                </a:lnTo>
                <a:lnTo>
                  <a:pt x="738" y="11"/>
                </a:lnTo>
                <a:lnTo>
                  <a:pt x="741" y="11"/>
                </a:lnTo>
                <a:lnTo>
                  <a:pt x="745" y="11"/>
                </a:lnTo>
                <a:lnTo>
                  <a:pt x="748" y="15"/>
                </a:lnTo>
                <a:lnTo>
                  <a:pt x="752" y="15"/>
                </a:lnTo>
                <a:lnTo>
                  <a:pt x="756" y="18"/>
                </a:lnTo>
                <a:lnTo>
                  <a:pt x="759" y="26"/>
                </a:lnTo>
                <a:lnTo>
                  <a:pt x="763" y="29"/>
                </a:lnTo>
                <a:lnTo>
                  <a:pt x="766" y="36"/>
                </a:lnTo>
                <a:lnTo>
                  <a:pt x="770" y="40"/>
                </a:lnTo>
                <a:lnTo>
                  <a:pt x="774" y="44"/>
                </a:lnTo>
                <a:lnTo>
                  <a:pt x="777" y="47"/>
                </a:lnTo>
                <a:lnTo>
                  <a:pt x="781" y="51"/>
                </a:lnTo>
                <a:lnTo>
                  <a:pt x="784" y="54"/>
                </a:lnTo>
                <a:lnTo>
                  <a:pt x="784" y="58"/>
                </a:lnTo>
                <a:lnTo>
                  <a:pt x="788" y="62"/>
                </a:lnTo>
                <a:lnTo>
                  <a:pt x="792" y="65"/>
                </a:lnTo>
                <a:lnTo>
                  <a:pt x="795" y="69"/>
                </a:lnTo>
                <a:lnTo>
                  <a:pt x="799" y="72"/>
                </a:lnTo>
                <a:lnTo>
                  <a:pt x="802" y="80"/>
                </a:lnTo>
                <a:lnTo>
                  <a:pt x="806" y="83"/>
                </a:lnTo>
                <a:lnTo>
                  <a:pt x="810" y="90"/>
                </a:lnTo>
                <a:lnTo>
                  <a:pt x="813" y="98"/>
                </a:lnTo>
                <a:lnTo>
                  <a:pt x="817" y="105"/>
                </a:lnTo>
                <a:lnTo>
                  <a:pt x="820" y="112"/>
                </a:lnTo>
                <a:lnTo>
                  <a:pt x="824" y="119"/>
                </a:lnTo>
                <a:lnTo>
                  <a:pt x="824" y="126"/>
                </a:lnTo>
                <a:lnTo>
                  <a:pt x="828" y="134"/>
                </a:lnTo>
                <a:lnTo>
                  <a:pt x="831" y="137"/>
                </a:lnTo>
                <a:lnTo>
                  <a:pt x="835" y="141"/>
                </a:lnTo>
                <a:lnTo>
                  <a:pt x="838" y="141"/>
                </a:lnTo>
                <a:lnTo>
                  <a:pt x="842" y="144"/>
                </a:lnTo>
                <a:lnTo>
                  <a:pt x="846" y="144"/>
                </a:lnTo>
                <a:lnTo>
                  <a:pt x="849" y="144"/>
                </a:lnTo>
                <a:lnTo>
                  <a:pt x="853" y="148"/>
                </a:lnTo>
                <a:lnTo>
                  <a:pt x="856" y="148"/>
                </a:lnTo>
                <a:lnTo>
                  <a:pt x="860" y="148"/>
                </a:lnTo>
                <a:lnTo>
                  <a:pt x="864" y="144"/>
                </a:lnTo>
                <a:lnTo>
                  <a:pt x="867" y="144"/>
                </a:lnTo>
                <a:lnTo>
                  <a:pt x="871" y="144"/>
                </a:lnTo>
                <a:lnTo>
                  <a:pt x="874" y="144"/>
                </a:lnTo>
                <a:lnTo>
                  <a:pt x="878" y="144"/>
                </a:lnTo>
                <a:lnTo>
                  <a:pt x="882" y="141"/>
                </a:lnTo>
                <a:lnTo>
                  <a:pt x="885" y="137"/>
                </a:lnTo>
                <a:lnTo>
                  <a:pt x="889" y="134"/>
                </a:lnTo>
                <a:lnTo>
                  <a:pt x="892" y="134"/>
                </a:lnTo>
                <a:lnTo>
                  <a:pt x="896" y="130"/>
                </a:lnTo>
                <a:lnTo>
                  <a:pt x="900" y="126"/>
                </a:lnTo>
                <a:lnTo>
                  <a:pt x="903" y="123"/>
                </a:lnTo>
                <a:lnTo>
                  <a:pt x="907" y="123"/>
                </a:lnTo>
                <a:lnTo>
                  <a:pt x="910" y="123"/>
                </a:lnTo>
                <a:lnTo>
                  <a:pt x="914" y="119"/>
                </a:lnTo>
                <a:lnTo>
                  <a:pt x="918" y="119"/>
                </a:lnTo>
                <a:lnTo>
                  <a:pt x="921" y="119"/>
                </a:lnTo>
                <a:lnTo>
                  <a:pt x="925" y="119"/>
                </a:lnTo>
                <a:lnTo>
                  <a:pt x="928" y="119"/>
                </a:lnTo>
                <a:lnTo>
                  <a:pt x="932" y="119"/>
                </a:lnTo>
                <a:lnTo>
                  <a:pt x="936" y="123"/>
                </a:lnTo>
                <a:lnTo>
                  <a:pt x="939" y="123"/>
                </a:lnTo>
                <a:lnTo>
                  <a:pt x="943" y="123"/>
                </a:lnTo>
                <a:lnTo>
                  <a:pt x="946" y="126"/>
                </a:lnTo>
                <a:lnTo>
                  <a:pt x="950" y="126"/>
                </a:lnTo>
                <a:lnTo>
                  <a:pt x="954" y="126"/>
                </a:lnTo>
                <a:lnTo>
                  <a:pt x="957" y="126"/>
                </a:lnTo>
                <a:lnTo>
                  <a:pt x="961" y="126"/>
                </a:lnTo>
                <a:lnTo>
                  <a:pt x="964" y="123"/>
                </a:lnTo>
                <a:lnTo>
                  <a:pt x="968" y="123"/>
                </a:lnTo>
                <a:lnTo>
                  <a:pt x="972" y="123"/>
                </a:lnTo>
                <a:lnTo>
                  <a:pt x="975" y="119"/>
                </a:lnTo>
                <a:lnTo>
                  <a:pt x="979" y="119"/>
                </a:lnTo>
                <a:lnTo>
                  <a:pt x="982" y="123"/>
                </a:lnTo>
                <a:lnTo>
                  <a:pt x="986" y="123"/>
                </a:lnTo>
                <a:lnTo>
                  <a:pt x="990" y="126"/>
                </a:lnTo>
                <a:lnTo>
                  <a:pt x="993" y="126"/>
                </a:lnTo>
                <a:lnTo>
                  <a:pt x="997" y="130"/>
                </a:lnTo>
                <a:lnTo>
                  <a:pt x="1000" y="134"/>
                </a:lnTo>
                <a:lnTo>
                  <a:pt x="1004" y="137"/>
                </a:lnTo>
                <a:lnTo>
                  <a:pt x="1008" y="137"/>
                </a:lnTo>
                <a:lnTo>
                  <a:pt x="1011" y="141"/>
                </a:lnTo>
                <a:lnTo>
                  <a:pt x="1015" y="144"/>
                </a:lnTo>
                <a:lnTo>
                  <a:pt x="1018" y="148"/>
                </a:lnTo>
                <a:lnTo>
                  <a:pt x="1022" y="152"/>
                </a:lnTo>
                <a:lnTo>
                  <a:pt x="1026" y="152"/>
                </a:lnTo>
                <a:lnTo>
                  <a:pt x="1029" y="155"/>
                </a:lnTo>
                <a:lnTo>
                  <a:pt x="1033" y="155"/>
                </a:lnTo>
                <a:lnTo>
                  <a:pt x="1036" y="159"/>
                </a:lnTo>
                <a:lnTo>
                  <a:pt x="1040" y="159"/>
                </a:lnTo>
                <a:lnTo>
                  <a:pt x="1044" y="159"/>
                </a:lnTo>
                <a:lnTo>
                  <a:pt x="1047" y="159"/>
                </a:lnTo>
                <a:lnTo>
                  <a:pt x="1051" y="155"/>
                </a:lnTo>
                <a:lnTo>
                  <a:pt x="1054" y="155"/>
                </a:lnTo>
                <a:lnTo>
                  <a:pt x="1058" y="155"/>
                </a:lnTo>
                <a:lnTo>
                  <a:pt x="1062" y="155"/>
                </a:lnTo>
                <a:lnTo>
                  <a:pt x="1065" y="152"/>
                </a:lnTo>
                <a:lnTo>
                  <a:pt x="1069" y="152"/>
                </a:lnTo>
                <a:lnTo>
                  <a:pt x="1072" y="148"/>
                </a:lnTo>
                <a:lnTo>
                  <a:pt x="1076" y="148"/>
                </a:lnTo>
                <a:lnTo>
                  <a:pt x="1080" y="148"/>
                </a:lnTo>
                <a:lnTo>
                  <a:pt x="1083" y="148"/>
                </a:lnTo>
                <a:lnTo>
                  <a:pt x="1087" y="148"/>
                </a:lnTo>
                <a:lnTo>
                  <a:pt x="1090" y="152"/>
                </a:lnTo>
                <a:lnTo>
                  <a:pt x="1094" y="152"/>
                </a:lnTo>
                <a:lnTo>
                  <a:pt x="1098" y="152"/>
                </a:lnTo>
                <a:lnTo>
                  <a:pt x="1101" y="155"/>
                </a:lnTo>
                <a:lnTo>
                  <a:pt x="1105" y="155"/>
                </a:lnTo>
                <a:lnTo>
                  <a:pt x="1108" y="159"/>
                </a:lnTo>
                <a:lnTo>
                  <a:pt x="1112" y="159"/>
                </a:lnTo>
                <a:lnTo>
                  <a:pt x="1115" y="162"/>
                </a:lnTo>
                <a:lnTo>
                  <a:pt x="1119" y="162"/>
                </a:lnTo>
                <a:lnTo>
                  <a:pt x="1123" y="162"/>
                </a:lnTo>
                <a:lnTo>
                  <a:pt x="1126" y="166"/>
                </a:lnTo>
                <a:lnTo>
                  <a:pt x="1130" y="162"/>
                </a:lnTo>
                <a:lnTo>
                  <a:pt x="1133" y="162"/>
                </a:lnTo>
                <a:lnTo>
                  <a:pt x="1137" y="159"/>
                </a:lnTo>
                <a:lnTo>
                  <a:pt x="1141" y="159"/>
                </a:lnTo>
                <a:lnTo>
                  <a:pt x="1144" y="159"/>
                </a:lnTo>
                <a:lnTo>
                  <a:pt x="1148" y="155"/>
                </a:lnTo>
                <a:lnTo>
                  <a:pt x="1151" y="155"/>
                </a:lnTo>
                <a:lnTo>
                  <a:pt x="1155" y="155"/>
                </a:lnTo>
                <a:lnTo>
                  <a:pt x="1159" y="152"/>
                </a:lnTo>
                <a:lnTo>
                  <a:pt x="1162" y="152"/>
                </a:lnTo>
                <a:lnTo>
                  <a:pt x="1166" y="152"/>
                </a:lnTo>
                <a:lnTo>
                  <a:pt x="1169" y="152"/>
                </a:lnTo>
                <a:lnTo>
                  <a:pt x="1173" y="152"/>
                </a:lnTo>
                <a:lnTo>
                  <a:pt x="1177" y="152"/>
                </a:lnTo>
                <a:lnTo>
                  <a:pt x="1180" y="152"/>
                </a:lnTo>
                <a:lnTo>
                  <a:pt x="1184" y="148"/>
                </a:lnTo>
                <a:lnTo>
                  <a:pt x="1187" y="148"/>
                </a:lnTo>
                <a:lnTo>
                  <a:pt x="1191" y="148"/>
                </a:lnTo>
                <a:lnTo>
                  <a:pt x="1195" y="144"/>
                </a:lnTo>
                <a:lnTo>
                  <a:pt x="1198" y="144"/>
                </a:lnTo>
                <a:lnTo>
                  <a:pt x="1202" y="144"/>
                </a:lnTo>
                <a:lnTo>
                  <a:pt x="1205" y="144"/>
                </a:lnTo>
                <a:lnTo>
                  <a:pt x="1209" y="141"/>
                </a:lnTo>
                <a:lnTo>
                  <a:pt x="1213" y="141"/>
                </a:lnTo>
                <a:lnTo>
                  <a:pt x="1216" y="141"/>
                </a:lnTo>
                <a:lnTo>
                  <a:pt x="1220" y="141"/>
                </a:lnTo>
                <a:lnTo>
                  <a:pt x="1223" y="141"/>
                </a:lnTo>
                <a:lnTo>
                  <a:pt x="1227" y="141"/>
                </a:lnTo>
                <a:lnTo>
                  <a:pt x="1231" y="141"/>
                </a:lnTo>
                <a:lnTo>
                  <a:pt x="1234" y="141"/>
                </a:lnTo>
                <a:lnTo>
                  <a:pt x="1238" y="141"/>
                </a:lnTo>
                <a:lnTo>
                  <a:pt x="1241" y="141"/>
                </a:lnTo>
                <a:lnTo>
                  <a:pt x="1245" y="141"/>
                </a:lnTo>
                <a:lnTo>
                  <a:pt x="1249" y="141"/>
                </a:lnTo>
                <a:lnTo>
                  <a:pt x="1252" y="141"/>
                </a:lnTo>
                <a:lnTo>
                  <a:pt x="1256" y="144"/>
                </a:lnTo>
                <a:lnTo>
                  <a:pt x="1259" y="144"/>
                </a:lnTo>
                <a:lnTo>
                  <a:pt x="1263" y="144"/>
                </a:lnTo>
                <a:lnTo>
                  <a:pt x="1267" y="144"/>
                </a:lnTo>
                <a:lnTo>
                  <a:pt x="1270" y="148"/>
                </a:lnTo>
                <a:lnTo>
                  <a:pt x="1274" y="148"/>
                </a:lnTo>
                <a:lnTo>
                  <a:pt x="1277" y="148"/>
                </a:lnTo>
                <a:lnTo>
                  <a:pt x="1281" y="152"/>
                </a:lnTo>
                <a:lnTo>
                  <a:pt x="1285" y="152"/>
                </a:lnTo>
                <a:lnTo>
                  <a:pt x="1288" y="152"/>
                </a:lnTo>
                <a:lnTo>
                  <a:pt x="1292" y="148"/>
                </a:lnTo>
                <a:lnTo>
                  <a:pt x="1295" y="148"/>
                </a:lnTo>
                <a:lnTo>
                  <a:pt x="1299" y="148"/>
                </a:lnTo>
                <a:lnTo>
                  <a:pt x="1303" y="148"/>
                </a:lnTo>
                <a:lnTo>
                  <a:pt x="1306" y="144"/>
                </a:lnTo>
                <a:lnTo>
                  <a:pt x="1310" y="144"/>
                </a:lnTo>
                <a:lnTo>
                  <a:pt x="1313" y="141"/>
                </a:lnTo>
                <a:lnTo>
                  <a:pt x="1317" y="141"/>
                </a:lnTo>
                <a:lnTo>
                  <a:pt x="1321" y="137"/>
                </a:lnTo>
                <a:lnTo>
                  <a:pt x="1324" y="137"/>
                </a:lnTo>
                <a:lnTo>
                  <a:pt x="1328" y="134"/>
                </a:lnTo>
                <a:lnTo>
                  <a:pt x="1331" y="134"/>
                </a:lnTo>
                <a:lnTo>
                  <a:pt x="1335" y="134"/>
                </a:lnTo>
                <a:lnTo>
                  <a:pt x="1339" y="134"/>
                </a:lnTo>
                <a:lnTo>
                  <a:pt x="1342" y="134"/>
                </a:lnTo>
                <a:lnTo>
                  <a:pt x="1346" y="134"/>
                </a:lnTo>
                <a:lnTo>
                  <a:pt x="1349" y="134"/>
                </a:lnTo>
                <a:lnTo>
                  <a:pt x="1353" y="134"/>
                </a:lnTo>
                <a:lnTo>
                  <a:pt x="1357" y="137"/>
                </a:lnTo>
                <a:lnTo>
                  <a:pt x="1360" y="137"/>
                </a:lnTo>
                <a:lnTo>
                  <a:pt x="1364" y="141"/>
                </a:lnTo>
                <a:lnTo>
                  <a:pt x="1367" y="141"/>
                </a:lnTo>
                <a:lnTo>
                  <a:pt x="1371" y="144"/>
                </a:lnTo>
                <a:lnTo>
                  <a:pt x="1375" y="144"/>
                </a:lnTo>
                <a:lnTo>
                  <a:pt x="1378" y="148"/>
                </a:lnTo>
                <a:lnTo>
                  <a:pt x="1382" y="148"/>
                </a:lnTo>
                <a:lnTo>
                  <a:pt x="1385" y="152"/>
                </a:lnTo>
                <a:lnTo>
                  <a:pt x="1389" y="152"/>
                </a:lnTo>
                <a:lnTo>
                  <a:pt x="1393" y="152"/>
                </a:lnTo>
                <a:lnTo>
                  <a:pt x="1396" y="155"/>
                </a:lnTo>
                <a:lnTo>
                  <a:pt x="1400" y="155"/>
                </a:lnTo>
                <a:lnTo>
                  <a:pt x="1403" y="155"/>
                </a:lnTo>
                <a:lnTo>
                  <a:pt x="1407" y="155"/>
                </a:lnTo>
                <a:lnTo>
                  <a:pt x="1411" y="155"/>
                </a:lnTo>
                <a:lnTo>
                  <a:pt x="1414" y="155"/>
                </a:lnTo>
                <a:lnTo>
                  <a:pt x="1418" y="159"/>
                </a:lnTo>
                <a:lnTo>
                  <a:pt x="1421" y="159"/>
                </a:lnTo>
                <a:lnTo>
                  <a:pt x="1425" y="159"/>
                </a:lnTo>
                <a:lnTo>
                  <a:pt x="1429" y="162"/>
                </a:lnTo>
                <a:lnTo>
                  <a:pt x="1432" y="162"/>
                </a:lnTo>
                <a:lnTo>
                  <a:pt x="1436" y="166"/>
                </a:lnTo>
                <a:lnTo>
                  <a:pt x="1439" y="166"/>
                </a:lnTo>
                <a:lnTo>
                  <a:pt x="1443" y="166"/>
                </a:lnTo>
                <a:lnTo>
                  <a:pt x="1447" y="170"/>
                </a:lnTo>
                <a:lnTo>
                  <a:pt x="1450" y="170"/>
                </a:lnTo>
                <a:lnTo>
                  <a:pt x="1454" y="166"/>
                </a:lnTo>
                <a:lnTo>
                  <a:pt x="1457" y="166"/>
                </a:lnTo>
                <a:lnTo>
                  <a:pt x="1461" y="166"/>
                </a:lnTo>
                <a:lnTo>
                  <a:pt x="1465" y="162"/>
                </a:lnTo>
                <a:lnTo>
                  <a:pt x="1468" y="162"/>
                </a:lnTo>
                <a:lnTo>
                  <a:pt x="1472" y="159"/>
                </a:lnTo>
                <a:lnTo>
                  <a:pt x="1475" y="155"/>
                </a:lnTo>
                <a:lnTo>
                  <a:pt x="1479" y="155"/>
                </a:lnTo>
                <a:lnTo>
                  <a:pt x="1483" y="155"/>
                </a:lnTo>
                <a:lnTo>
                  <a:pt x="1486" y="152"/>
                </a:lnTo>
                <a:lnTo>
                  <a:pt x="1490" y="152"/>
                </a:lnTo>
                <a:lnTo>
                  <a:pt x="1493" y="155"/>
                </a:lnTo>
                <a:lnTo>
                  <a:pt x="1497" y="155"/>
                </a:lnTo>
                <a:lnTo>
                  <a:pt x="1501" y="155"/>
                </a:lnTo>
                <a:lnTo>
                  <a:pt x="1504" y="155"/>
                </a:lnTo>
                <a:lnTo>
                  <a:pt x="1508" y="159"/>
                </a:lnTo>
                <a:lnTo>
                  <a:pt x="1511" y="159"/>
                </a:lnTo>
                <a:lnTo>
                  <a:pt x="1515" y="162"/>
                </a:lnTo>
                <a:lnTo>
                  <a:pt x="1519" y="162"/>
                </a:lnTo>
                <a:lnTo>
                  <a:pt x="1522" y="162"/>
                </a:lnTo>
                <a:lnTo>
                  <a:pt x="1526" y="166"/>
                </a:lnTo>
                <a:lnTo>
                  <a:pt x="1529" y="166"/>
                </a:lnTo>
                <a:lnTo>
                  <a:pt x="1533" y="166"/>
                </a:lnTo>
                <a:lnTo>
                  <a:pt x="1537" y="170"/>
                </a:lnTo>
                <a:lnTo>
                  <a:pt x="1540" y="170"/>
                </a:lnTo>
                <a:lnTo>
                  <a:pt x="1544" y="173"/>
                </a:lnTo>
                <a:lnTo>
                  <a:pt x="1547" y="173"/>
                </a:lnTo>
                <a:lnTo>
                  <a:pt x="1551" y="177"/>
                </a:lnTo>
                <a:lnTo>
                  <a:pt x="1555" y="177"/>
                </a:lnTo>
                <a:lnTo>
                  <a:pt x="1558" y="180"/>
                </a:lnTo>
                <a:lnTo>
                  <a:pt x="1562" y="180"/>
                </a:lnTo>
                <a:lnTo>
                  <a:pt x="1565" y="180"/>
                </a:lnTo>
                <a:lnTo>
                  <a:pt x="1569" y="180"/>
                </a:lnTo>
                <a:lnTo>
                  <a:pt x="1573" y="180"/>
                </a:lnTo>
                <a:lnTo>
                  <a:pt x="1576" y="177"/>
                </a:lnTo>
                <a:lnTo>
                  <a:pt x="1580" y="173"/>
                </a:lnTo>
                <a:lnTo>
                  <a:pt x="1583" y="170"/>
                </a:lnTo>
                <a:lnTo>
                  <a:pt x="1587" y="166"/>
                </a:lnTo>
                <a:lnTo>
                  <a:pt x="1587" y="162"/>
                </a:lnTo>
                <a:lnTo>
                  <a:pt x="1591" y="155"/>
                </a:lnTo>
                <a:lnTo>
                  <a:pt x="1594" y="152"/>
                </a:lnTo>
                <a:lnTo>
                  <a:pt x="1598" y="144"/>
                </a:lnTo>
                <a:lnTo>
                  <a:pt x="1601" y="137"/>
                </a:lnTo>
                <a:lnTo>
                  <a:pt x="1605" y="134"/>
                </a:lnTo>
                <a:lnTo>
                  <a:pt x="1609" y="126"/>
                </a:lnTo>
                <a:lnTo>
                  <a:pt x="1612" y="123"/>
                </a:lnTo>
                <a:lnTo>
                  <a:pt x="1616" y="119"/>
                </a:lnTo>
                <a:lnTo>
                  <a:pt x="1619" y="116"/>
                </a:lnTo>
                <a:lnTo>
                  <a:pt x="1623" y="116"/>
                </a:lnTo>
                <a:lnTo>
                  <a:pt x="1626" y="119"/>
                </a:lnTo>
                <a:lnTo>
                  <a:pt x="1630" y="119"/>
                </a:lnTo>
                <a:lnTo>
                  <a:pt x="1634" y="123"/>
                </a:lnTo>
                <a:lnTo>
                  <a:pt x="1637" y="130"/>
                </a:lnTo>
                <a:lnTo>
                  <a:pt x="1641" y="134"/>
                </a:lnTo>
                <a:lnTo>
                  <a:pt x="1644" y="141"/>
                </a:lnTo>
              </a:path>
            </a:pathLst>
          </a:cu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CA"/>
          </a:p>
        </p:txBody>
      </p:sp>
      <p:sp>
        <p:nvSpPr>
          <p:cNvPr id="79888" name="Freeform 53"/>
          <p:cNvSpPr>
            <a:spLocks noChangeAspect="1"/>
          </p:cNvSpPr>
          <p:nvPr/>
        </p:nvSpPr>
        <p:spPr bwMode="auto">
          <a:xfrm>
            <a:off x="3857625" y="1565275"/>
            <a:ext cx="3857625" cy="1006475"/>
          </a:xfrm>
          <a:custGeom>
            <a:avLst/>
            <a:gdLst>
              <a:gd name="T0" fmla="*/ 51623 w 1644"/>
              <a:gd name="T1" fmla="*/ 945885 h 299"/>
              <a:gd name="T2" fmla="*/ 117324 w 1644"/>
              <a:gd name="T3" fmla="*/ 1006475 h 299"/>
              <a:gd name="T4" fmla="*/ 185373 w 1644"/>
              <a:gd name="T5" fmla="*/ 969448 h 299"/>
              <a:gd name="T6" fmla="*/ 253421 w 1644"/>
              <a:gd name="T7" fmla="*/ 922322 h 299"/>
              <a:gd name="T8" fmla="*/ 321469 w 1644"/>
              <a:gd name="T9" fmla="*/ 945885 h 299"/>
              <a:gd name="T10" fmla="*/ 387170 w 1644"/>
              <a:gd name="T11" fmla="*/ 945885 h 299"/>
              <a:gd name="T12" fmla="*/ 448179 w 1644"/>
              <a:gd name="T13" fmla="*/ 861731 h 299"/>
              <a:gd name="T14" fmla="*/ 506841 w 1644"/>
              <a:gd name="T15" fmla="*/ 959349 h 299"/>
              <a:gd name="T16" fmla="*/ 574889 w 1644"/>
              <a:gd name="T17" fmla="*/ 945885 h 299"/>
              <a:gd name="T18" fmla="*/ 640591 w 1644"/>
              <a:gd name="T19" fmla="*/ 959349 h 299"/>
              <a:gd name="T20" fmla="*/ 708639 w 1644"/>
              <a:gd name="T21" fmla="*/ 945885 h 299"/>
              <a:gd name="T22" fmla="*/ 776687 w 1644"/>
              <a:gd name="T23" fmla="*/ 922322 h 299"/>
              <a:gd name="T24" fmla="*/ 844735 w 1644"/>
              <a:gd name="T25" fmla="*/ 898759 h 299"/>
              <a:gd name="T26" fmla="*/ 912784 w 1644"/>
              <a:gd name="T27" fmla="*/ 935786 h 299"/>
              <a:gd name="T28" fmla="*/ 978485 w 1644"/>
              <a:gd name="T29" fmla="*/ 959349 h 299"/>
              <a:gd name="T30" fmla="*/ 1046533 w 1644"/>
              <a:gd name="T31" fmla="*/ 922322 h 299"/>
              <a:gd name="T32" fmla="*/ 1114581 w 1644"/>
              <a:gd name="T33" fmla="*/ 935786 h 299"/>
              <a:gd name="T34" fmla="*/ 1182629 w 1644"/>
              <a:gd name="T35" fmla="*/ 935786 h 299"/>
              <a:gd name="T36" fmla="*/ 1250678 w 1644"/>
              <a:gd name="T37" fmla="*/ 885294 h 299"/>
              <a:gd name="T38" fmla="*/ 1316380 w 1644"/>
              <a:gd name="T39" fmla="*/ 824703 h 299"/>
              <a:gd name="T40" fmla="*/ 1384428 w 1644"/>
              <a:gd name="T41" fmla="*/ 801141 h 299"/>
              <a:gd name="T42" fmla="*/ 1443090 w 1644"/>
              <a:gd name="T43" fmla="*/ 632834 h 299"/>
              <a:gd name="T44" fmla="*/ 1501752 w 1644"/>
              <a:gd name="T45" fmla="*/ 400570 h 299"/>
              <a:gd name="T46" fmla="*/ 1569800 w 1644"/>
              <a:gd name="T47" fmla="*/ 339980 h 299"/>
              <a:gd name="T48" fmla="*/ 1628462 w 1644"/>
              <a:gd name="T49" fmla="*/ 50492 h 299"/>
              <a:gd name="T50" fmla="*/ 1696510 w 1644"/>
              <a:gd name="T51" fmla="*/ 13465 h 299"/>
              <a:gd name="T52" fmla="*/ 1755172 w 1644"/>
              <a:gd name="T53" fmla="*/ 60590 h 299"/>
              <a:gd name="T54" fmla="*/ 1823221 w 1644"/>
              <a:gd name="T55" fmla="*/ 255826 h 299"/>
              <a:gd name="T56" fmla="*/ 1881883 w 1644"/>
              <a:gd name="T57" fmla="*/ 424133 h 299"/>
              <a:gd name="T58" fmla="*/ 1942891 w 1644"/>
              <a:gd name="T59" fmla="*/ 582342 h 299"/>
              <a:gd name="T60" fmla="*/ 2008593 w 1644"/>
              <a:gd name="T61" fmla="*/ 632834 h 299"/>
              <a:gd name="T62" fmla="*/ 2076641 w 1644"/>
              <a:gd name="T63" fmla="*/ 656397 h 299"/>
              <a:gd name="T64" fmla="*/ 2135303 w 1644"/>
              <a:gd name="T65" fmla="*/ 582342 h 299"/>
              <a:gd name="T66" fmla="*/ 2203351 w 1644"/>
              <a:gd name="T67" fmla="*/ 619369 h 299"/>
              <a:gd name="T68" fmla="*/ 2271400 w 1644"/>
              <a:gd name="T69" fmla="*/ 656397 h 299"/>
              <a:gd name="T70" fmla="*/ 2339448 w 1644"/>
              <a:gd name="T71" fmla="*/ 656397 h 299"/>
              <a:gd name="T72" fmla="*/ 2407496 w 1644"/>
              <a:gd name="T73" fmla="*/ 642932 h 299"/>
              <a:gd name="T74" fmla="*/ 2473198 w 1644"/>
              <a:gd name="T75" fmla="*/ 605905 h 299"/>
              <a:gd name="T76" fmla="*/ 2541246 w 1644"/>
              <a:gd name="T77" fmla="*/ 605905 h 299"/>
              <a:gd name="T78" fmla="*/ 2609294 w 1644"/>
              <a:gd name="T79" fmla="*/ 595806 h 299"/>
              <a:gd name="T80" fmla="*/ 2677342 w 1644"/>
              <a:gd name="T81" fmla="*/ 632834 h 299"/>
              <a:gd name="T82" fmla="*/ 2743044 w 1644"/>
              <a:gd name="T83" fmla="*/ 632834 h 299"/>
              <a:gd name="T84" fmla="*/ 2811092 w 1644"/>
              <a:gd name="T85" fmla="*/ 656397 h 299"/>
              <a:gd name="T86" fmla="*/ 2879140 w 1644"/>
              <a:gd name="T87" fmla="*/ 679960 h 299"/>
              <a:gd name="T88" fmla="*/ 2947188 w 1644"/>
              <a:gd name="T89" fmla="*/ 666495 h 299"/>
              <a:gd name="T90" fmla="*/ 3015236 w 1644"/>
              <a:gd name="T91" fmla="*/ 693424 h 299"/>
              <a:gd name="T92" fmla="*/ 3080938 w 1644"/>
              <a:gd name="T93" fmla="*/ 727086 h 299"/>
              <a:gd name="T94" fmla="*/ 3148986 w 1644"/>
              <a:gd name="T95" fmla="*/ 716987 h 299"/>
              <a:gd name="T96" fmla="*/ 3217034 w 1644"/>
              <a:gd name="T97" fmla="*/ 693424 h 299"/>
              <a:gd name="T98" fmla="*/ 3285082 w 1644"/>
              <a:gd name="T99" fmla="*/ 656397 h 299"/>
              <a:gd name="T100" fmla="*/ 3353130 w 1644"/>
              <a:gd name="T101" fmla="*/ 632834 h 299"/>
              <a:gd name="T102" fmla="*/ 3418832 w 1644"/>
              <a:gd name="T103" fmla="*/ 642932 h 299"/>
              <a:gd name="T104" fmla="*/ 3486880 w 1644"/>
              <a:gd name="T105" fmla="*/ 666495 h 299"/>
              <a:gd name="T106" fmla="*/ 3554928 w 1644"/>
              <a:gd name="T107" fmla="*/ 666495 h 299"/>
              <a:gd name="T108" fmla="*/ 3622976 w 1644"/>
              <a:gd name="T109" fmla="*/ 679960 h 299"/>
              <a:gd name="T110" fmla="*/ 3691024 w 1644"/>
              <a:gd name="T111" fmla="*/ 619369 h 299"/>
              <a:gd name="T112" fmla="*/ 3756726 w 1644"/>
              <a:gd name="T113" fmla="*/ 572243 h 299"/>
              <a:gd name="T114" fmla="*/ 3824774 w 1644"/>
              <a:gd name="T115" fmla="*/ 572243 h 29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644"/>
              <a:gd name="T175" fmla="*/ 0 h 299"/>
              <a:gd name="T176" fmla="*/ 1644 w 1644"/>
              <a:gd name="T177" fmla="*/ 299 h 29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644" h="299">
                <a:moveTo>
                  <a:pt x="0" y="278"/>
                </a:moveTo>
                <a:lnTo>
                  <a:pt x="0" y="278"/>
                </a:lnTo>
                <a:lnTo>
                  <a:pt x="4" y="278"/>
                </a:lnTo>
                <a:lnTo>
                  <a:pt x="7" y="274"/>
                </a:lnTo>
                <a:lnTo>
                  <a:pt x="11" y="278"/>
                </a:lnTo>
                <a:lnTo>
                  <a:pt x="14" y="278"/>
                </a:lnTo>
                <a:lnTo>
                  <a:pt x="18" y="281"/>
                </a:lnTo>
                <a:lnTo>
                  <a:pt x="22" y="281"/>
                </a:lnTo>
                <a:lnTo>
                  <a:pt x="25" y="285"/>
                </a:lnTo>
                <a:lnTo>
                  <a:pt x="29" y="285"/>
                </a:lnTo>
                <a:lnTo>
                  <a:pt x="32" y="288"/>
                </a:lnTo>
                <a:lnTo>
                  <a:pt x="36" y="288"/>
                </a:lnTo>
                <a:lnTo>
                  <a:pt x="40" y="292"/>
                </a:lnTo>
                <a:lnTo>
                  <a:pt x="43" y="292"/>
                </a:lnTo>
                <a:lnTo>
                  <a:pt x="47" y="296"/>
                </a:lnTo>
                <a:lnTo>
                  <a:pt x="50" y="299"/>
                </a:lnTo>
                <a:lnTo>
                  <a:pt x="54" y="299"/>
                </a:lnTo>
                <a:lnTo>
                  <a:pt x="58" y="296"/>
                </a:lnTo>
                <a:lnTo>
                  <a:pt x="61" y="296"/>
                </a:lnTo>
                <a:lnTo>
                  <a:pt x="65" y="292"/>
                </a:lnTo>
                <a:lnTo>
                  <a:pt x="68" y="292"/>
                </a:lnTo>
                <a:lnTo>
                  <a:pt x="72" y="288"/>
                </a:lnTo>
                <a:lnTo>
                  <a:pt x="76" y="288"/>
                </a:lnTo>
                <a:lnTo>
                  <a:pt x="79" y="288"/>
                </a:lnTo>
                <a:lnTo>
                  <a:pt x="83" y="288"/>
                </a:lnTo>
                <a:lnTo>
                  <a:pt x="86" y="288"/>
                </a:lnTo>
                <a:lnTo>
                  <a:pt x="90" y="285"/>
                </a:lnTo>
                <a:lnTo>
                  <a:pt x="94" y="285"/>
                </a:lnTo>
                <a:lnTo>
                  <a:pt x="97" y="281"/>
                </a:lnTo>
                <a:lnTo>
                  <a:pt x="101" y="278"/>
                </a:lnTo>
                <a:lnTo>
                  <a:pt x="104" y="278"/>
                </a:lnTo>
                <a:lnTo>
                  <a:pt x="108" y="274"/>
                </a:lnTo>
                <a:lnTo>
                  <a:pt x="111" y="274"/>
                </a:lnTo>
                <a:lnTo>
                  <a:pt x="115" y="274"/>
                </a:lnTo>
                <a:lnTo>
                  <a:pt x="119" y="274"/>
                </a:lnTo>
                <a:lnTo>
                  <a:pt x="122" y="274"/>
                </a:lnTo>
                <a:lnTo>
                  <a:pt x="126" y="274"/>
                </a:lnTo>
                <a:lnTo>
                  <a:pt x="129" y="278"/>
                </a:lnTo>
                <a:lnTo>
                  <a:pt x="133" y="278"/>
                </a:lnTo>
                <a:lnTo>
                  <a:pt x="137" y="281"/>
                </a:lnTo>
                <a:lnTo>
                  <a:pt x="140" y="281"/>
                </a:lnTo>
                <a:lnTo>
                  <a:pt x="144" y="285"/>
                </a:lnTo>
                <a:lnTo>
                  <a:pt x="147" y="285"/>
                </a:lnTo>
                <a:lnTo>
                  <a:pt x="151" y="288"/>
                </a:lnTo>
                <a:lnTo>
                  <a:pt x="155" y="288"/>
                </a:lnTo>
                <a:lnTo>
                  <a:pt x="158" y="288"/>
                </a:lnTo>
                <a:lnTo>
                  <a:pt x="162" y="288"/>
                </a:lnTo>
                <a:lnTo>
                  <a:pt x="165" y="281"/>
                </a:lnTo>
                <a:lnTo>
                  <a:pt x="169" y="278"/>
                </a:lnTo>
                <a:lnTo>
                  <a:pt x="173" y="274"/>
                </a:lnTo>
                <a:lnTo>
                  <a:pt x="173" y="267"/>
                </a:lnTo>
                <a:lnTo>
                  <a:pt x="176" y="263"/>
                </a:lnTo>
                <a:lnTo>
                  <a:pt x="180" y="260"/>
                </a:lnTo>
                <a:lnTo>
                  <a:pt x="183" y="260"/>
                </a:lnTo>
                <a:lnTo>
                  <a:pt x="187" y="256"/>
                </a:lnTo>
                <a:lnTo>
                  <a:pt x="191" y="256"/>
                </a:lnTo>
                <a:lnTo>
                  <a:pt x="194" y="256"/>
                </a:lnTo>
                <a:lnTo>
                  <a:pt x="198" y="260"/>
                </a:lnTo>
                <a:lnTo>
                  <a:pt x="201" y="263"/>
                </a:lnTo>
                <a:lnTo>
                  <a:pt x="205" y="267"/>
                </a:lnTo>
                <a:lnTo>
                  <a:pt x="209" y="274"/>
                </a:lnTo>
                <a:lnTo>
                  <a:pt x="209" y="278"/>
                </a:lnTo>
                <a:lnTo>
                  <a:pt x="212" y="281"/>
                </a:lnTo>
                <a:lnTo>
                  <a:pt x="216" y="285"/>
                </a:lnTo>
                <a:lnTo>
                  <a:pt x="219" y="285"/>
                </a:lnTo>
                <a:lnTo>
                  <a:pt x="223" y="281"/>
                </a:lnTo>
                <a:lnTo>
                  <a:pt x="227" y="281"/>
                </a:lnTo>
                <a:lnTo>
                  <a:pt x="230" y="278"/>
                </a:lnTo>
                <a:lnTo>
                  <a:pt x="234" y="278"/>
                </a:lnTo>
                <a:lnTo>
                  <a:pt x="237" y="278"/>
                </a:lnTo>
                <a:lnTo>
                  <a:pt x="241" y="278"/>
                </a:lnTo>
                <a:lnTo>
                  <a:pt x="245" y="281"/>
                </a:lnTo>
                <a:lnTo>
                  <a:pt x="248" y="281"/>
                </a:lnTo>
                <a:lnTo>
                  <a:pt x="252" y="285"/>
                </a:lnTo>
                <a:lnTo>
                  <a:pt x="255" y="285"/>
                </a:lnTo>
                <a:lnTo>
                  <a:pt x="259" y="288"/>
                </a:lnTo>
                <a:lnTo>
                  <a:pt x="263" y="288"/>
                </a:lnTo>
                <a:lnTo>
                  <a:pt x="266" y="292"/>
                </a:lnTo>
                <a:lnTo>
                  <a:pt x="270" y="288"/>
                </a:lnTo>
                <a:lnTo>
                  <a:pt x="273" y="285"/>
                </a:lnTo>
                <a:lnTo>
                  <a:pt x="277" y="285"/>
                </a:lnTo>
                <a:lnTo>
                  <a:pt x="281" y="285"/>
                </a:lnTo>
                <a:lnTo>
                  <a:pt x="284" y="281"/>
                </a:lnTo>
                <a:lnTo>
                  <a:pt x="288" y="281"/>
                </a:lnTo>
                <a:lnTo>
                  <a:pt x="291" y="281"/>
                </a:lnTo>
                <a:lnTo>
                  <a:pt x="295" y="281"/>
                </a:lnTo>
                <a:lnTo>
                  <a:pt x="299" y="281"/>
                </a:lnTo>
                <a:lnTo>
                  <a:pt x="302" y="281"/>
                </a:lnTo>
                <a:lnTo>
                  <a:pt x="306" y="281"/>
                </a:lnTo>
                <a:lnTo>
                  <a:pt x="309" y="281"/>
                </a:lnTo>
                <a:lnTo>
                  <a:pt x="313" y="281"/>
                </a:lnTo>
                <a:lnTo>
                  <a:pt x="317" y="281"/>
                </a:lnTo>
                <a:lnTo>
                  <a:pt x="320" y="285"/>
                </a:lnTo>
                <a:lnTo>
                  <a:pt x="324" y="281"/>
                </a:lnTo>
                <a:lnTo>
                  <a:pt x="327" y="278"/>
                </a:lnTo>
                <a:lnTo>
                  <a:pt x="331" y="274"/>
                </a:lnTo>
                <a:lnTo>
                  <a:pt x="335" y="270"/>
                </a:lnTo>
                <a:lnTo>
                  <a:pt x="338" y="267"/>
                </a:lnTo>
                <a:lnTo>
                  <a:pt x="342" y="263"/>
                </a:lnTo>
                <a:lnTo>
                  <a:pt x="345" y="263"/>
                </a:lnTo>
                <a:lnTo>
                  <a:pt x="349" y="263"/>
                </a:lnTo>
                <a:lnTo>
                  <a:pt x="353" y="263"/>
                </a:lnTo>
                <a:lnTo>
                  <a:pt x="356" y="267"/>
                </a:lnTo>
                <a:lnTo>
                  <a:pt x="360" y="267"/>
                </a:lnTo>
                <a:lnTo>
                  <a:pt x="363" y="270"/>
                </a:lnTo>
                <a:lnTo>
                  <a:pt x="367" y="274"/>
                </a:lnTo>
                <a:lnTo>
                  <a:pt x="371" y="274"/>
                </a:lnTo>
                <a:lnTo>
                  <a:pt x="374" y="274"/>
                </a:lnTo>
                <a:lnTo>
                  <a:pt x="378" y="278"/>
                </a:lnTo>
                <a:lnTo>
                  <a:pt x="381" y="278"/>
                </a:lnTo>
                <a:lnTo>
                  <a:pt x="385" y="278"/>
                </a:lnTo>
                <a:lnTo>
                  <a:pt x="389" y="278"/>
                </a:lnTo>
                <a:lnTo>
                  <a:pt x="392" y="281"/>
                </a:lnTo>
                <a:lnTo>
                  <a:pt x="396" y="281"/>
                </a:lnTo>
                <a:lnTo>
                  <a:pt x="399" y="281"/>
                </a:lnTo>
                <a:lnTo>
                  <a:pt x="403" y="285"/>
                </a:lnTo>
                <a:lnTo>
                  <a:pt x="407" y="285"/>
                </a:lnTo>
                <a:lnTo>
                  <a:pt x="410" y="285"/>
                </a:lnTo>
                <a:lnTo>
                  <a:pt x="414" y="285"/>
                </a:lnTo>
                <a:lnTo>
                  <a:pt x="417" y="285"/>
                </a:lnTo>
                <a:lnTo>
                  <a:pt x="421" y="285"/>
                </a:lnTo>
                <a:lnTo>
                  <a:pt x="425" y="281"/>
                </a:lnTo>
                <a:lnTo>
                  <a:pt x="428" y="278"/>
                </a:lnTo>
                <a:lnTo>
                  <a:pt x="432" y="274"/>
                </a:lnTo>
                <a:lnTo>
                  <a:pt x="435" y="274"/>
                </a:lnTo>
                <a:lnTo>
                  <a:pt x="439" y="274"/>
                </a:lnTo>
                <a:lnTo>
                  <a:pt x="443" y="274"/>
                </a:lnTo>
                <a:lnTo>
                  <a:pt x="446" y="274"/>
                </a:lnTo>
                <a:lnTo>
                  <a:pt x="450" y="274"/>
                </a:lnTo>
                <a:lnTo>
                  <a:pt x="453" y="274"/>
                </a:lnTo>
                <a:lnTo>
                  <a:pt x="457" y="274"/>
                </a:lnTo>
                <a:lnTo>
                  <a:pt x="461" y="274"/>
                </a:lnTo>
                <a:lnTo>
                  <a:pt x="464" y="278"/>
                </a:lnTo>
                <a:lnTo>
                  <a:pt x="468" y="278"/>
                </a:lnTo>
                <a:lnTo>
                  <a:pt x="471" y="278"/>
                </a:lnTo>
                <a:lnTo>
                  <a:pt x="475" y="278"/>
                </a:lnTo>
                <a:lnTo>
                  <a:pt x="479" y="281"/>
                </a:lnTo>
                <a:lnTo>
                  <a:pt x="482" y="281"/>
                </a:lnTo>
                <a:lnTo>
                  <a:pt x="486" y="281"/>
                </a:lnTo>
                <a:lnTo>
                  <a:pt x="489" y="281"/>
                </a:lnTo>
                <a:lnTo>
                  <a:pt x="493" y="281"/>
                </a:lnTo>
                <a:lnTo>
                  <a:pt x="497" y="281"/>
                </a:lnTo>
                <a:lnTo>
                  <a:pt x="500" y="281"/>
                </a:lnTo>
                <a:lnTo>
                  <a:pt x="504" y="278"/>
                </a:lnTo>
                <a:lnTo>
                  <a:pt x="507" y="278"/>
                </a:lnTo>
                <a:lnTo>
                  <a:pt x="511" y="274"/>
                </a:lnTo>
                <a:lnTo>
                  <a:pt x="515" y="274"/>
                </a:lnTo>
                <a:lnTo>
                  <a:pt x="518" y="270"/>
                </a:lnTo>
                <a:lnTo>
                  <a:pt x="522" y="270"/>
                </a:lnTo>
                <a:lnTo>
                  <a:pt x="525" y="270"/>
                </a:lnTo>
                <a:lnTo>
                  <a:pt x="529" y="270"/>
                </a:lnTo>
                <a:lnTo>
                  <a:pt x="533" y="263"/>
                </a:lnTo>
                <a:lnTo>
                  <a:pt x="536" y="260"/>
                </a:lnTo>
                <a:lnTo>
                  <a:pt x="540" y="256"/>
                </a:lnTo>
                <a:lnTo>
                  <a:pt x="543" y="252"/>
                </a:lnTo>
                <a:lnTo>
                  <a:pt x="547" y="252"/>
                </a:lnTo>
                <a:lnTo>
                  <a:pt x="551" y="249"/>
                </a:lnTo>
                <a:lnTo>
                  <a:pt x="554" y="249"/>
                </a:lnTo>
                <a:lnTo>
                  <a:pt x="558" y="245"/>
                </a:lnTo>
                <a:lnTo>
                  <a:pt x="561" y="245"/>
                </a:lnTo>
                <a:lnTo>
                  <a:pt x="565" y="245"/>
                </a:lnTo>
                <a:lnTo>
                  <a:pt x="569" y="245"/>
                </a:lnTo>
                <a:lnTo>
                  <a:pt x="572" y="245"/>
                </a:lnTo>
                <a:lnTo>
                  <a:pt x="576" y="245"/>
                </a:lnTo>
                <a:lnTo>
                  <a:pt x="579" y="245"/>
                </a:lnTo>
                <a:lnTo>
                  <a:pt x="583" y="245"/>
                </a:lnTo>
                <a:lnTo>
                  <a:pt x="587" y="242"/>
                </a:lnTo>
                <a:lnTo>
                  <a:pt x="590" y="238"/>
                </a:lnTo>
                <a:lnTo>
                  <a:pt x="594" y="234"/>
                </a:lnTo>
                <a:lnTo>
                  <a:pt x="594" y="231"/>
                </a:lnTo>
                <a:lnTo>
                  <a:pt x="597" y="227"/>
                </a:lnTo>
                <a:lnTo>
                  <a:pt x="601" y="224"/>
                </a:lnTo>
                <a:lnTo>
                  <a:pt x="605" y="220"/>
                </a:lnTo>
                <a:lnTo>
                  <a:pt x="608" y="209"/>
                </a:lnTo>
                <a:lnTo>
                  <a:pt x="612" y="198"/>
                </a:lnTo>
                <a:lnTo>
                  <a:pt x="615" y="188"/>
                </a:lnTo>
                <a:lnTo>
                  <a:pt x="619" y="177"/>
                </a:lnTo>
                <a:lnTo>
                  <a:pt x="622" y="166"/>
                </a:lnTo>
                <a:lnTo>
                  <a:pt x="626" y="155"/>
                </a:lnTo>
                <a:lnTo>
                  <a:pt x="630" y="148"/>
                </a:lnTo>
                <a:lnTo>
                  <a:pt x="630" y="141"/>
                </a:lnTo>
                <a:lnTo>
                  <a:pt x="633" y="134"/>
                </a:lnTo>
                <a:lnTo>
                  <a:pt x="637" y="126"/>
                </a:lnTo>
                <a:lnTo>
                  <a:pt x="640" y="119"/>
                </a:lnTo>
                <a:lnTo>
                  <a:pt x="644" y="116"/>
                </a:lnTo>
                <a:lnTo>
                  <a:pt x="648" y="112"/>
                </a:lnTo>
                <a:lnTo>
                  <a:pt x="651" y="108"/>
                </a:lnTo>
                <a:lnTo>
                  <a:pt x="655" y="108"/>
                </a:lnTo>
                <a:lnTo>
                  <a:pt x="658" y="108"/>
                </a:lnTo>
                <a:lnTo>
                  <a:pt x="662" y="112"/>
                </a:lnTo>
                <a:lnTo>
                  <a:pt x="666" y="112"/>
                </a:lnTo>
                <a:lnTo>
                  <a:pt x="669" y="101"/>
                </a:lnTo>
                <a:lnTo>
                  <a:pt x="669" y="90"/>
                </a:lnTo>
                <a:lnTo>
                  <a:pt x="673" y="76"/>
                </a:lnTo>
                <a:lnTo>
                  <a:pt x="676" y="65"/>
                </a:lnTo>
                <a:lnTo>
                  <a:pt x="680" y="54"/>
                </a:lnTo>
                <a:lnTo>
                  <a:pt x="684" y="44"/>
                </a:lnTo>
                <a:lnTo>
                  <a:pt x="687" y="33"/>
                </a:lnTo>
                <a:lnTo>
                  <a:pt x="691" y="22"/>
                </a:lnTo>
                <a:lnTo>
                  <a:pt x="694" y="15"/>
                </a:lnTo>
                <a:lnTo>
                  <a:pt x="698" y="11"/>
                </a:lnTo>
                <a:lnTo>
                  <a:pt x="702" y="8"/>
                </a:lnTo>
                <a:lnTo>
                  <a:pt x="705" y="4"/>
                </a:lnTo>
                <a:lnTo>
                  <a:pt x="709" y="4"/>
                </a:lnTo>
                <a:lnTo>
                  <a:pt x="712" y="4"/>
                </a:lnTo>
                <a:lnTo>
                  <a:pt x="716" y="8"/>
                </a:lnTo>
                <a:lnTo>
                  <a:pt x="720" y="8"/>
                </a:lnTo>
                <a:lnTo>
                  <a:pt x="723" y="4"/>
                </a:lnTo>
                <a:lnTo>
                  <a:pt x="727" y="4"/>
                </a:lnTo>
                <a:lnTo>
                  <a:pt x="730" y="0"/>
                </a:lnTo>
                <a:lnTo>
                  <a:pt x="734" y="0"/>
                </a:lnTo>
                <a:lnTo>
                  <a:pt x="738" y="0"/>
                </a:lnTo>
                <a:lnTo>
                  <a:pt x="741" y="4"/>
                </a:lnTo>
                <a:lnTo>
                  <a:pt x="745" y="8"/>
                </a:lnTo>
                <a:lnTo>
                  <a:pt x="745" y="11"/>
                </a:lnTo>
                <a:lnTo>
                  <a:pt x="748" y="18"/>
                </a:lnTo>
                <a:lnTo>
                  <a:pt x="752" y="22"/>
                </a:lnTo>
                <a:lnTo>
                  <a:pt x="756" y="29"/>
                </a:lnTo>
                <a:lnTo>
                  <a:pt x="759" y="36"/>
                </a:lnTo>
                <a:lnTo>
                  <a:pt x="763" y="44"/>
                </a:lnTo>
                <a:lnTo>
                  <a:pt x="766" y="54"/>
                </a:lnTo>
                <a:lnTo>
                  <a:pt x="770" y="62"/>
                </a:lnTo>
                <a:lnTo>
                  <a:pt x="774" y="69"/>
                </a:lnTo>
                <a:lnTo>
                  <a:pt x="777" y="76"/>
                </a:lnTo>
                <a:lnTo>
                  <a:pt x="781" y="83"/>
                </a:lnTo>
                <a:lnTo>
                  <a:pt x="784" y="90"/>
                </a:lnTo>
                <a:lnTo>
                  <a:pt x="784" y="98"/>
                </a:lnTo>
                <a:lnTo>
                  <a:pt x="788" y="101"/>
                </a:lnTo>
                <a:lnTo>
                  <a:pt x="792" y="108"/>
                </a:lnTo>
                <a:lnTo>
                  <a:pt x="795" y="116"/>
                </a:lnTo>
                <a:lnTo>
                  <a:pt x="799" y="119"/>
                </a:lnTo>
                <a:lnTo>
                  <a:pt x="802" y="126"/>
                </a:lnTo>
                <a:lnTo>
                  <a:pt x="806" y="134"/>
                </a:lnTo>
                <a:lnTo>
                  <a:pt x="810" y="137"/>
                </a:lnTo>
                <a:lnTo>
                  <a:pt x="813" y="144"/>
                </a:lnTo>
                <a:lnTo>
                  <a:pt x="817" y="152"/>
                </a:lnTo>
                <a:lnTo>
                  <a:pt x="820" y="155"/>
                </a:lnTo>
                <a:lnTo>
                  <a:pt x="824" y="162"/>
                </a:lnTo>
                <a:lnTo>
                  <a:pt x="824" y="170"/>
                </a:lnTo>
                <a:lnTo>
                  <a:pt x="828" y="173"/>
                </a:lnTo>
                <a:lnTo>
                  <a:pt x="831" y="180"/>
                </a:lnTo>
                <a:lnTo>
                  <a:pt x="835" y="180"/>
                </a:lnTo>
                <a:lnTo>
                  <a:pt x="838" y="180"/>
                </a:lnTo>
                <a:lnTo>
                  <a:pt x="842" y="180"/>
                </a:lnTo>
                <a:lnTo>
                  <a:pt x="846" y="184"/>
                </a:lnTo>
                <a:lnTo>
                  <a:pt x="849" y="184"/>
                </a:lnTo>
                <a:lnTo>
                  <a:pt x="853" y="188"/>
                </a:lnTo>
                <a:lnTo>
                  <a:pt x="856" y="188"/>
                </a:lnTo>
                <a:lnTo>
                  <a:pt x="860" y="188"/>
                </a:lnTo>
                <a:lnTo>
                  <a:pt x="864" y="191"/>
                </a:lnTo>
                <a:lnTo>
                  <a:pt x="867" y="191"/>
                </a:lnTo>
                <a:lnTo>
                  <a:pt x="871" y="195"/>
                </a:lnTo>
                <a:lnTo>
                  <a:pt x="874" y="195"/>
                </a:lnTo>
                <a:lnTo>
                  <a:pt x="878" y="195"/>
                </a:lnTo>
                <a:lnTo>
                  <a:pt x="882" y="195"/>
                </a:lnTo>
                <a:lnTo>
                  <a:pt x="885" y="195"/>
                </a:lnTo>
                <a:lnTo>
                  <a:pt x="889" y="191"/>
                </a:lnTo>
                <a:lnTo>
                  <a:pt x="892" y="191"/>
                </a:lnTo>
                <a:lnTo>
                  <a:pt x="896" y="191"/>
                </a:lnTo>
                <a:lnTo>
                  <a:pt x="900" y="188"/>
                </a:lnTo>
                <a:lnTo>
                  <a:pt x="900" y="184"/>
                </a:lnTo>
                <a:lnTo>
                  <a:pt x="903" y="180"/>
                </a:lnTo>
                <a:lnTo>
                  <a:pt x="907" y="177"/>
                </a:lnTo>
                <a:lnTo>
                  <a:pt x="910" y="173"/>
                </a:lnTo>
                <a:lnTo>
                  <a:pt x="914" y="173"/>
                </a:lnTo>
                <a:lnTo>
                  <a:pt x="918" y="173"/>
                </a:lnTo>
                <a:lnTo>
                  <a:pt x="921" y="173"/>
                </a:lnTo>
                <a:lnTo>
                  <a:pt x="925" y="177"/>
                </a:lnTo>
                <a:lnTo>
                  <a:pt x="928" y="177"/>
                </a:lnTo>
                <a:lnTo>
                  <a:pt x="932" y="180"/>
                </a:lnTo>
                <a:lnTo>
                  <a:pt x="936" y="184"/>
                </a:lnTo>
                <a:lnTo>
                  <a:pt x="939" y="184"/>
                </a:lnTo>
                <a:lnTo>
                  <a:pt x="943" y="184"/>
                </a:lnTo>
                <a:lnTo>
                  <a:pt x="946" y="184"/>
                </a:lnTo>
                <a:lnTo>
                  <a:pt x="950" y="184"/>
                </a:lnTo>
                <a:lnTo>
                  <a:pt x="954" y="188"/>
                </a:lnTo>
                <a:lnTo>
                  <a:pt x="957" y="188"/>
                </a:lnTo>
                <a:lnTo>
                  <a:pt x="961" y="191"/>
                </a:lnTo>
                <a:lnTo>
                  <a:pt x="964" y="191"/>
                </a:lnTo>
                <a:lnTo>
                  <a:pt x="968" y="195"/>
                </a:lnTo>
                <a:lnTo>
                  <a:pt x="972" y="191"/>
                </a:lnTo>
                <a:lnTo>
                  <a:pt x="975" y="188"/>
                </a:lnTo>
                <a:lnTo>
                  <a:pt x="979" y="188"/>
                </a:lnTo>
                <a:lnTo>
                  <a:pt x="982" y="188"/>
                </a:lnTo>
                <a:lnTo>
                  <a:pt x="986" y="191"/>
                </a:lnTo>
                <a:lnTo>
                  <a:pt x="990" y="191"/>
                </a:lnTo>
                <a:lnTo>
                  <a:pt x="993" y="195"/>
                </a:lnTo>
                <a:lnTo>
                  <a:pt x="997" y="195"/>
                </a:lnTo>
                <a:lnTo>
                  <a:pt x="1000" y="195"/>
                </a:lnTo>
                <a:lnTo>
                  <a:pt x="1004" y="195"/>
                </a:lnTo>
                <a:lnTo>
                  <a:pt x="1008" y="195"/>
                </a:lnTo>
                <a:lnTo>
                  <a:pt x="1011" y="195"/>
                </a:lnTo>
                <a:lnTo>
                  <a:pt x="1015" y="191"/>
                </a:lnTo>
                <a:lnTo>
                  <a:pt x="1018" y="191"/>
                </a:lnTo>
                <a:lnTo>
                  <a:pt x="1022" y="191"/>
                </a:lnTo>
                <a:lnTo>
                  <a:pt x="1026" y="191"/>
                </a:lnTo>
                <a:lnTo>
                  <a:pt x="1029" y="191"/>
                </a:lnTo>
                <a:lnTo>
                  <a:pt x="1033" y="188"/>
                </a:lnTo>
                <a:lnTo>
                  <a:pt x="1036" y="188"/>
                </a:lnTo>
                <a:lnTo>
                  <a:pt x="1040" y="184"/>
                </a:lnTo>
                <a:lnTo>
                  <a:pt x="1044" y="184"/>
                </a:lnTo>
                <a:lnTo>
                  <a:pt x="1047" y="184"/>
                </a:lnTo>
                <a:lnTo>
                  <a:pt x="1051" y="180"/>
                </a:lnTo>
                <a:lnTo>
                  <a:pt x="1054" y="180"/>
                </a:lnTo>
                <a:lnTo>
                  <a:pt x="1058" y="180"/>
                </a:lnTo>
                <a:lnTo>
                  <a:pt x="1062" y="180"/>
                </a:lnTo>
                <a:lnTo>
                  <a:pt x="1065" y="180"/>
                </a:lnTo>
                <a:lnTo>
                  <a:pt x="1069" y="180"/>
                </a:lnTo>
                <a:lnTo>
                  <a:pt x="1072" y="180"/>
                </a:lnTo>
                <a:lnTo>
                  <a:pt x="1076" y="180"/>
                </a:lnTo>
                <a:lnTo>
                  <a:pt x="1080" y="180"/>
                </a:lnTo>
                <a:lnTo>
                  <a:pt x="1083" y="180"/>
                </a:lnTo>
                <a:lnTo>
                  <a:pt x="1087" y="180"/>
                </a:lnTo>
                <a:lnTo>
                  <a:pt x="1090" y="180"/>
                </a:lnTo>
                <a:lnTo>
                  <a:pt x="1094" y="177"/>
                </a:lnTo>
                <a:lnTo>
                  <a:pt x="1098" y="177"/>
                </a:lnTo>
                <a:lnTo>
                  <a:pt x="1101" y="177"/>
                </a:lnTo>
                <a:lnTo>
                  <a:pt x="1105" y="177"/>
                </a:lnTo>
                <a:lnTo>
                  <a:pt x="1108" y="177"/>
                </a:lnTo>
                <a:lnTo>
                  <a:pt x="1112" y="177"/>
                </a:lnTo>
                <a:lnTo>
                  <a:pt x="1115" y="177"/>
                </a:lnTo>
                <a:lnTo>
                  <a:pt x="1119" y="180"/>
                </a:lnTo>
                <a:lnTo>
                  <a:pt x="1123" y="180"/>
                </a:lnTo>
                <a:lnTo>
                  <a:pt x="1126" y="180"/>
                </a:lnTo>
                <a:lnTo>
                  <a:pt x="1130" y="184"/>
                </a:lnTo>
                <a:lnTo>
                  <a:pt x="1133" y="184"/>
                </a:lnTo>
                <a:lnTo>
                  <a:pt x="1137" y="188"/>
                </a:lnTo>
                <a:lnTo>
                  <a:pt x="1141" y="188"/>
                </a:lnTo>
                <a:lnTo>
                  <a:pt x="1144" y="188"/>
                </a:lnTo>
                <a:lnTo>
                  <a:pt x="1148" y="188"/>
                </a:lnTo>
                <a:lnTo>
                  <a:pt x="1151" y="188"/>
                </a:lnTo>
                <a:lnTo>
                  <a:pt x="1155" y="191"/>
                </a:lnTo>
                <a:lnTo>
                  <a:pt x="1159" y="191"/>
                </a:lnTo>
                <a:lnTo>
                  <a:pt x="1162" y="191"/>
                </a:lnTo>
                <a:lnTo>
                  <a:pt x="1166" y="188"/>
                </a:lnTo>
                <a:lnTo>
                  <a:pt x="1169" y="188"/>
                </a:lnTo>
                <a:lnTo>
                  <a:pt x="1173" y="188"/>
                </a:lnTo>
                <a:lnTo>
                  <a:pt x="1177" y="188"/>
                </a:lnTo>
                <a:lnTo>
                  <a:pt x="1180" y="188"/>
                </a:lnTo>
                <a:lnTo>
                  <a:pt x="1184" y="188"/>
                </a:lnTo>
                <a:lnTo>
                  <a:pt x="1187" y="188"/>
                </a:lnTo>
                <a:lnTo>
                  <a:pt x="1191" y="191"/>
                </a:lnTo>
                <a:lnTo>
                  <a:pt x="1195" y="191"/>
                </a:lnTo>
                <a:lnTo>
                  <a:pt x="1198" y="195"/>
                </a:lnTo>
                <a:lnTo>
                  <a:pt x="1202" y="195"/>
                </a:lnTo>
                <a:lnTo>
                  <a:pt x="1205" y="198"/>
                </a:lnTo>
                <a:lnTo>
                  <a:pt x="1209" y="202"/>
                </a:lnTo>
                <a:lnTo>
                  <a:pt x="1213" y="202"/>
                </a:lnTo>
                <a:lnTo>
                  <a:pt x="1216" y="202"/>
                </a:lnTo>
                <a:lnTo>
                  <a:pt x="1220" y="202"/>
                </a:lnTo>
                <a:lnTo>
                  <a:pt x="1223" y="202"/>
                </a:lnTo>
                <a:lnTo>
                  <a:pt x="1227" y="202"/>
                </a:lnTo>
                <a:lnTo>
                  <a:pt x="1231" y="202"/>
                </a:lnTo>
                <a:lnTo>
                  <a:pt x="1234" y="202"/>
                </a:lnTo>
                <a:lnTo>
                  <a:pt x="1238" y="198"/>
                </a:lnTo>
                <a:lnTo>
                  <a:pt x="1241" y="198"/>
                </a:lnTo>
                <a:lnTo>
                  <a:pt x="1245" y="198"/>
                </a:lnTo>
                <a:lnTo>
                  <a:pt x="1249" y="198"/>
                </a:lnTo>
                <a:lnTo>
                  <a:pt x="1252" y="198"/>
                </a:lnTo>
                <a:lnTo>
                  <a:pt x="1256" y="198"/>
                </a:lnTo>
                <a:lnTo>
                  <a:pt x="1259" y="198"/>
                </a:lnTo>
                <a:lnTo>
                  <a:pt x="1263" y="198"/>
                </a:lnTo>
                <a:lnTo>
                  <a:pt x="1267" y="198"/>
                </a:lnTo>
                <a:lnTo>
                  <a:pt x="1270" y="198"/>
                </a:lnTo>
                <a:lnTo>
                  <a:pt x="1274" y="198"/>
                </a:lnTo>
                <a:lnTo>
                  <a:pt x="1277" y="202"/>
                </a:lnTo>
                <a:lnTo>
                  <a:pt x="1281" y="206"/>
                </a:lnTo>
                <a:lnTo>
                  <a:pt x="1285" y="206"/>
                </a:lnTo>
                <a:lnTo>
                  <a:pt x="1288" y="209"/>
                </a:lnTo>
                <a:lnTo>
                  <a:pt x="1292" y="209"/>
                </a:lnTo>
                <a:lnTo>
                  <a:pt x="1295" y="209"/>
                </a:lnTo>
                <a:lnTo>
                  <a:pt x="1299" y="213"/>
                </a:lnTo>
                <a:lnTo>
                  <a:pt x="1303" y="213"/>
                </a:lnTo>
                <a:lnTo>
                  <a:pt x="1306" y="213"/>
                </a:lnTo>
                <a:lnTo>
                  <a:pt x="1310" y="213"/>
                </a:lnTo>
                <a:lnTo>
                  <a:pt x="1313" y="216"/>
                </a:lnTo>
                <a:lnTo>
                  <a:pt x="1317" y="216"/>
                </a:lnTo>
                <a:lnTo>
                  <a:pt x="1321" y="216"/>
                </a:lnTo>
                <a:lnTo>
                  <a:pt x="1324" y="216"/>
                </a:lnTo>
                <a:lnTo>
                  <a:pt x="1328" y="216"/>
                </a:lnTo>
                <a:lnTo>
                  <a:pt x="1331" y="216"/>
                </a:lnTo>
                <a:lnTo>
                  <a:pt x="1335" y="216"/>
                </a:lnTo>
                <a:lnTo>
                  <a:pt x="1339" y="213"/>
                </a:lnTo>
                <a:lnTo>
                  <a:pt x="1342" y="213"/>
                </a:lnTo>
                <a:lnTo>
                  <a:pt x="1346" y="213"/>
                </a:lnTo>
                <a:lnTo>
                  <a:pt x="1349" y="213"/>
                </a:lnTo>
                <a:lnTo>
                  <a:pt x="1353" y="213"/>
                </a:lnTo>
                <a:lnTo>
                  <a:pt x="1357" y="213"/>
                </a:lnTo>
                <a:lnTo>
                  <a:pt x="1360" y="209"/>
                </a:lnTo>
                <a:lnTo>
                  <a:pt x="1364" y="209"/>
                </a:lnTo>
                <a:lnTo>
                  <a:pt x="1367" y="209"/>
                </a:lnTo>
                <a:lnTo>
                  <a:pt x="1371" y="206"/>
                </a:lnTo>
                <a:lnTo>
                  <a:pt x="1375" y="206"/>
                </a:lnTo>
                <a:lnTo>
                  <a:pt x="1378" y="202"/>
                </a:lnTo>
                <a:lnTo>
                  <a:pt x="1382" y="202"/>
                </a:lnTo>
                <a:lnTo>
                  <a:pt x="1385" y="198"/>
                </a:lnTo>
                <a:lnTo>
                  <a:pt x="1389" y="198"/>
                </a:lnTo>
                <a:lnTo>
                  <a:pt x="1393" y="195"/>
                </a:lnTo>
                <a:lnTo>
                  <a:pt x="1396" y="195"/>
                </a:lnTo>
                <a:lnTo>
                  <a:pt x="1400" y="195"/>
                </a:lnTo>
                <a:lnTo>
                  <a:pt x="1403" y="191"/>
                </a:lnTo>
                <a:lnTo>
                  <a:pt x="1407" y="191"/>
                </a:lnTo>
                <a:lnTo>
                  <a:pt x="1411" y="191"/>
                </a:lnTo>
                <a:lnTo>
                  <a:pt x="1414" y="191"/>
                </a:lnTo>
                <a:lnTo>
                  <a:pt x="1418" y="188"/>
                </a:lnTo>
                <a:lnTo>
                  <a:pt x="1421" y="188"/>
                </a:lnTo>
                <a:lnTo>
                  <a:pt x="1425" y="188"/>
                </a:lnTo>
                <a:lnTo>
                  <a:pt x="1429" y="188"/>
                </a:lnTo>
                <a:lnTo>
                  <a:pt x="1432" y="188"/>
                </a:lnTo>
                <a:lnTo>
                  <a:pt x="1436" y="188"/>
                </a:lnTo>
                <a:lnTo>
                  <a:pt x="1439" y="188"/>
                </a:lnTo>
                <a:lnTo>
                  <a:pt x="1443" y="188"/>
                </a:lnTo>
                <a:lnTo>
                  <a:pt x="1447" y="188"/>
                </a:lnTo>
                <a:lnTo>
                  <a:pt x="1450" y="191"/>
                </a:lnTo>
                <a:lnTo>
                  <a:pt x="1454" y="191"/>
                </a:lnTo>
                <a:lnTo>
                  <a:pt x="1457" y="191"/>
                </a:lnTo>
                <a:lnTo>
                  <a:pt x="1461" y="195"/>
                </a:lnTo>
                <a:lnTo>
                  <a:pt x="1465" y="195"/>
                </a:lnTo>
                <a:lnTo>
                  <a:pt x="1468" y="195"/>
                </a:lnTo>
                <a:lnTo>
                  <a:pt x="1472" y="198"/>
                </a:lnTo>
                <a:lnTo>
                  <a:pt x="1475" y="198"/>
                </a:lnTo>
                <a:lnTo>
                  <a:pt x="1479" y="198"/>
                </a:lnTo>
                <a:lnTo>
                  <a:pt x="1483" y="198"/>
                </a:lnTo>
                <a:lnTo>
                  <a:pt x="1486" y="198"/>
                </a:lnTo>
                <a:lnTo>
                  <a:pt x="1490" y="198"/>
                </a:lnTo>
                <a:lnTo>
                  <a:pt x="1493" y="198"/>
                </a:lnTo>
                <a:lnTo>
                  <a:pt x="1497" y="198"/>
                </a:lnTo>
                <a:lnTo>
                  <a:pt x="1501" y="198"/>
                </a:lnTo>
                <a:lnTo>
                  <a:pt x="1504" y="198"/>
                </a:lnTo>
                <a:lnTo>
                  <a:pt x="1508" y="198"/>
                </a:lnTo>
                <a:lnTo>
                  <a:pt x="1511" y="198"/>
                </a:lnTo>
                <a:lnTo>
                  <a:pt x="1515" y="198"/>
                </a:lnTo>
                <a:lnTo>
                  <a:pt x="1519" y="202"/>
                </a:lnTo>
                <a:lnTo>
                  <a:pt x="1522" y="202"/>
                </a:lnTo>
                <a:lnTo>
                  <a:pt x="1526" y="202"/>
                </a:lnTo>
                <a:lnTo>
                  <a:pt x="1529" y="202"/>
                </a:lnTo>
                <a:lnTo>
                  <a:pt x="1533" y="202"/>
                </a:lnTo>
                <a:lnTo>
                  <a:pt x="1537" y="202"/>
                </a:lnTo>
                <a:lnTo>
                  <a:pt x="1540" y="202"/>
                </a:lnTo>
                <a:lnTo>
                  <a:pt x="1544" y="202"/>
                </a:lnTo>
                <a:lnTo>
                  <a:pt x="1547" y="198"/>
                </a:lnTo>
                <a:lnTo>
                  <a:pt x="1551" y="198"/>
                </a:lnTo>
                <a:lnTo>
                  <a:pt x="1555" y="195"/>
                </a:lnTo>
                <a:lnTo>
                  <a:pt x="1558" y="191"/>
                </a:lnTo>
                <a:lnTo>
                  <a:pt x="1562" y="191"/>
                </a:lnTo>
                <a:lnTo>
                  <a:pt x="1565" y="188"/>
                </a:lnTo>
                <a:lnTo>
                  <a:pt x="1569" y="188"/>
                </a:lnTo>
                <a:lnTo>
                  <a:pt x="1573" y="184"/>
                </a:lnTo>
                <a:lnTo>
                  <a:pt x="1576" y="184"/>
                </a:lnTo>
                <a:lnTo>
                  <a:pt x="1580" y="180"/>
                </a:lnTo>
                <a:lnTo>
                  <a:pt x="1583" y="180"/>
                </a:lnTo>
                <a:lnTo>
                  <a:pt x="1587" y="177"/>
                </a:lnTo>
                <a:lnTo>
                  <a:pt x="1591" y="173"/>
                </a:lnTo>
                <a:lnTo>
                  <a:pt x="1594" y="173"/>
                </a:lnTo>
                <a:lnTo>
                  <a:pt x="1598" y="170"/>
                </a:lnTo>
                <a:lnTo>
                  <a:pt x="1601" y="170"/>
                </a:lnTo>
                <a:lnTo>
                  <a:pt x="1605" y="170"/>
                </a:lnTo>
                <a:lnTo>
                  <a:pt x="1609" y="170"/>
                </a:lnTo>
                <a:lnTo>
                  <a:pt x="1612" y="170"/>
                </a:lnTo>
                <a:lnTo>
                  <a:pt x="1616" y="170"/>
                </a:lnTo>
                <a:lnTo>
                  <a:pt x="1619" y="170"/>
                </a:lnTo>
                <a:lnTo>
                  <a:pt x="1623" y="170"/>
                </a:lnTo>
                <a:lnTo>
                  <a:pt x="1626" y="170"/>
                </a:lnTo>
                <a:lnTo>
                  <a:pt x="1630" y="170"/>
                </a:lnTo>
                <a:lnTo>
                  <a:pt x="1634" y="170"/>
                </a:lnTo>
                <a:lnTo>
                  <a:pt x="1637" y="170"/>
                </a:lnTo>
                <a:lnTo>
                  <a:pt x="1641" y="170"/>
                </a:lnTo>
                <a:lnTo>
                  <a:pt x="1644" y="173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CA"/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3786188" y="1357313"/>
            <a:ext cx="3929062" cy="4713287"/>
            <a:chOff x="3786182" y="1357298"/>
            <a:chExt cx="3929090" cy="4712789"/>
          </a:xfrm>
        </p:grpSpPr>
        <p:sp>
          <p:nvSpPr>
            <p:cNvPr id="79899" name="Text Box 12"/>
            <p:cNvSpPr txBox="1">
              <a:spLocks noChangeArrowheads="1"/>
            </p:cNvSpPr>
            <p:nvPr/>
          </p:nvSpPr>
          <p:spPr bwMode="auto">
            <a:xfrm>
              <a:off x="6215074" y="1357298"/>
              <a:ext cx="11785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66FF33"/>
                  </a:solidFill>
                </a:rPr>
                <a:t>Repeat</a:t>
              </a:r>
              <a:endParaRPr lang="en-CA" sz="2400">
                <a:solidFill>
                  <a:srgbClr val="66FF33"/>
                </a:solidFill>
              </a:endParaRPr>
            </a:p>
          </p:txBody>
        </p:sp>
        <p:sp>
          <p:nvSpPr>
            <p:cNvPr id="79900" name="Freeform 24"/>
            <p:cNvSpPr>
              <a:spLocks noChangeAspect="1"/>
            </p:cNvSpPr>
            <p:nvPr/>
          </p:nvSpPr>
          <p:spPr bwMode="auto">
            <a:xfrm>
              <a:off x="3878528" y="3179771"/>
              <a:ext cx="3836744" cy="1139984"/>
            </a:xfrm>
            <a:custGeom>
              <a:avLst/>
              <a:gdLst>
                <a:gd name="T0" fmla="*/ 51343 w 1644"/>
                <a:gd name="T1" fmla="*/ 1080874 h 270"/>
                <a:gd name="T2" fmla="*/ 116689 w 1644"/>
                <a:gd name="T3" fmla="*/ 1093540 h 270"/>
                <a:gd name="T4" fmla="*/ 184369 w 1644"/>
                <a:gd name="T5" fmla="*/ 1063985 h 270"/>
                <a:gd name="T6" fmla="*/ 252049 w 1644"/>
                <a:gd name="T7" fmla="*/ 1063985 h 270"/>
                <a:gd name="T8" fmla="*/ 319729 w 1644"/>
                <a:gd name="T9" fmla="*/ 1139984 h 270"/>
                <a:gd name="T10" fmla="*/ 385075 w 1644"/>
                <a:gd name="T11" fmla="*/ 1123095 h 270"/>
                <a:gd name="T12" fmla="*/ 452754 w 1644"/>
                <a:gd name="T13" fmla="*/ 1063985 h 270"/>
                <a:gd name="T14" fmla="*/ 520434 w 1644"/>
                <a:gd name="T15" fmla="*/ 1017541 h 270"/>
                <a:gd name="T16" fmla="*/ 588114 w 1644"/>
                <a:gd name="T17" fmla="*/ 1093540 h 270"/>
                <a:gd name="T18" fmla="*/ 655794 w 1644"/>
                <a:gd name="T19" fmla="*/ 1110429 h 270"/>
                <a:gd name="T20" fmla="*/ 721140 w 1644"/>
                <a:gd name="T21" fmla="*/ 1034430 h 270"/>
                <a:gd name="T22" fmla="*/ 788820 w 1644"/>
                <a:gd name="T23" fmla="*/ 1034430 h 270"/>
                <a:gd name="T24" fmla="*/ 856499 w 1644"/>
                <a:gd name="T25" fmla="*/ 1017541 h 270"/>
                <a:gd name="T26" fmla="*/ 924179 w 1644"/>
                <a:gd name="T27" fmla="*/ 1047096 h 270"/>
                <a:gd name="T28" fmla="*/ 991859 w 1644"/>
                <a:gd name="T29" fmla="*/ 1080874 h 270"/>
                <a:gd name="T30" fmla="*/ 1057205 w 1644"/>
                <a:gd name="T31" fmla="*/ 1080874 h 270"/>
                <a:gd name="T32" fmla="*/ 1124885 w 1644"/>
                <a:gd name="T33" fmla="*/ 1110429 h 270"/>
                <a:gd name="T34" fmla="*/ 1192565 w 1644"/>
                <a:gd name="T35" fmla="*/ 1017541 h 270"/>
                <a:gd name="T36" fmla="*/ 1250909 w 1644"/>
                <a:gd name="T37" fmla="*/ 882432 h 270"/>
                <a:gd name="T38" fmla="*/ 1309254 w 1644"/>
                <a:gd name="T39" fmla="*/ 958431 h 270"/>
                <a:gd name="T40" fmla="*/ 1376934 w 1644"/>
                <a:gd name="T41" fmla="*/ 835988 h 270"/>
                <a:gd name="T42" fmla="*/ 1435278 w 1644"/>
                <a:gd name="T43" fmla="*/ 561548 h 270"/>
                <a:gd name="T44" fmla="*/ 1493623 w 1644"/>
                <a:gd name="T45" fmla="*/ 367328 h 270"/>
                <a:gd name="T46" fmla="*/ 1561303 w 1644"/>
                <a:gd name="T47" fmla="*/ 75999 h 270"/>
                <a:gd name="T48" fmla="*/ 1619647 w 1644"/>
                <a:gd name="T49" fmla="*/ 0 h 270"/>
                <a:gd name="T50" fmla="*/ 1680326 w 1644"/>
                <a:gd name="T51" fmla="*/ 105554 h 270"/>
                <a:gd name="T52" fmla="*/ 1738671 w 1644"/>
                <a:gd name="T53" fmla="*/ 320884 h 270"/>
                <a:gd name="T54" fmla="*/ 1806350 w 1644"/>
                <a:gd name="T55" fmla="*/ 485549 h 270"/>
                <a:gd name="T56" fmla="*/ 1864695 w 1644"/>
                <a:gd name="T57" fmla="*/ 607991 h 270"/>
                <a:gd name="T58" fmla="*/ 1932375 w 1644"/>
                <a:gd name="T59" fmla="*/ 578436 h 270"/>
                <a:gd name="T60" fmla="*/ 1997721 w 1644"/>
                <a:gd name="T61" fmla="*/ 607991 h 270"/>
                <a:gd name="T62" fmla="*/ 2065400 w 1644"/>
                <a:gd name="T63" fmla="*/ 624880 h 270"/>
                <a:gd name="T64" fmla="*/ 2133080 w 1644"/>
                <a:gd name="T65" fmla="*/ 561548 h 270"/>
                <a:gd name="T66" fmla="*/ 2200760 w 1644"/>
                <a:gd name="T67" fmla="*/ 472882 h 270"/>
                <a:gd name="T68" fmla="*/ 2268440 w 1644"/>
                <a:gd name="T69" fmla="*/ 409550 h 270"/>
                <a:gd name="T70" fmla="*/ 2333786 w 1644"/>
                <a:gd name="T71" fmla="*/ 379995 h 270"/>
                <a:gd name="T72" fmla="*/ 2401466 w 1644"/>
                <a:gd name="T73" fmla="*/ 379995 h 270"/>
                <a:gd name="T74" fmla="*/ 2459811 w 1644"/>
                <a:gd name="T75" fmla="*/ 303996 h 270"/>
                <a:gd name="T76" fmla="*/ 2527491 w 1644"/>
                <a:gd name="T77" fmla="*/ 244885 h 270"/>
                <a:gd name="T78" fmla="*/ 2595170 w 1644"/>
                <a:gd name="T79" fmla="*/ 291329 h 270"/>
                <a:gd name="T80" fmla="*/ 2662850 w 1644"/>
                <a:gd name="T81" fmla="*/ 350439 h 270"/>
                <a:gd name="T82" fmla="*/ 2728196 w 1644"/>
                <a:gd name="T83" fmla="*/ 291329 h 270"/>
                <a:gd name="T84" fmla="*/ 2795876 w 1644"/>
                <a:gd name="T85" fmla="*/ 227997 h 270"/>
                <a:gd name="T86" fmla="*/ 2863556 w 1644"/>
                <a:gd name="T87" fmla="*/ 215330 h 270"/>
                <a:gd name="T88" fmla="*/ 2921900 w 1644"/>
                <a:gd name="T89" fmla="*/ 320884 h 270"/>
                <a:gd name="T90" fmla="*/ 2989580 w 1644"/>
                <a:gd name="T91" fmla="*/ 367328 h 270"/>
                <a:gd name="T92" fmla="*/ 3057260 w 1644"/>
                <a:gd name="T93" fmla="*/ 367328 h 270"/>
                <a:gd name="T94" fmla="*/ 3124940 w 1644"/>
                <a:gd name="T95" fmla="*/ 367328 h 270"/>
                <a:gd name="T96" fmla="*/ 3190286 w 1644"/>
                <a:gd name="T97" fmla="*/ 367328 h 270"/>
                <a:gd name="T98" fmla="*/ 3257965 w 1644"/>
                <a:gd name="T99" fmla="*/ 426438 h 270"/>
                <a:gd name="T100" fmla="*/ 3325645 w 1644"/>
                <a:gd name="T101" fmla="*/ 443327 h 270"/>
                <a:gd name="T102" fmla="*/ 3393325 w 1644"/>
                <a:gd name="T103" fmla="*/ 502437 h 270"/>
                <a:gd name="T104" fmla="*/ 3461005 w 1644"/>
                <a:gd name="T105" fmla="*/ 595325 h 270"/>
                <a:gd name="T106" fmla="*/ 3526351 w 1644"/>
                <a:gd name="T107" fmla="*/ 637547 h 270"/>
                <a:gd name="T108" fmla="*/ 3594030 w 1644"/>
                <a:gd name="T109" fmla="*/ 637547 h 270"/>
                <a:gd name="T110" fmla="*/ 3661710 w 1644"/>
                <a:gd name="T111" fmla="*/ 713545 h 270"/>
                <a:gd name="T112" fmla="*/ 3729390 w 1644"/>
                <a:gd name="T113" fmla="*/ 789544 h 270"/>
                <a:gd name="T114" fmla="*/ 3794736 w 1644"/>
                <a:gd name="T115" fmla="*/ 806433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44"/>
                <a:gd name="T175" fmla="*/ 0 h 270"/>
                <a:gd name="T176" fmla="*/ 1644 w 1644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44" h="270">
                  <a:moveTo>
                    <a:pt x="0" y="248"/>
                  </a:moveTo>
                  <a:lnTo>
                    <a:pt x="0" y="248"/>
                  </a:lnTo>
                  <a:lnTo>
                    <a:pt x="4" y="248"/>
                  </a:lnTo>
                  <a:lnTo>
                    <a:pt x="7" y="252"/>
                  </a:lnTo>
                  <a:lnTo>
                    <a:pt x="11" y="252"/>
                  </a:lnTo>
                  <a:lnTo>
                    <a:pt x="14" y="252"/>
                  </a:lnTo>
                  <a:lnTo>
                    <a:pt x="18" y="256"/>
                  </a:lnTo>
                  <a:lnTo>
                    <a:pt x="22" y="256"/>
                  </a:lnTo>
                  <a:lnTo>
                    <a:pt x="25" y="256"/>
                  </a:lnTo>
                  <a:lnTo>
                    <a:pt x="29" y="256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40" y="259"/>
                  </a:lnTo>
                  <a:lnTo>
                    <a:pt x="43" y="259"/>
                  </a:lnTo>
                  <a:lnTo>
                    <a:pt x="47" y="259"/>
                  </a:lnTo>
                  <a:lnTo>
                    <a:pt x="50" y="259"/>
                  </a:lnTo>
                  <a:lnTo>
                    <a:pt x="54" y="259"/>
                  </a:lnTo>
                  <a:lnTo>
                    <a:pt x="58" y="259"/>
                  </a:lnTo>
                  <a:lnTo>
                    <a:pt x="61" y="256"/>
                  </a:lnTo>
                  <a:lnTo>
                    <a:pt x="65" y="256"/>
                  </a:lnTo>
                  <a:lnTo>
                    <a:pt x="68" y="256"/>
                  </a:lnTo>
                  <a:lnTo>
                    <a:pt x="72" y="256"/>
                  </a:lnTo>
                  <a:lnTo>
                    <a:pt x="76" y="252"/>
                  </a:lnTo>
                  <a:lnTo>
                    <a:pt x="79" y="252"/>
                  </a:lnTo>
                  <a:lnTo>
                    <a:pt x="83" y="248"/>
                  </a:lnTo>
                  <a:lnTo>
                    <a:pt x="86" y="245"/>
                  </a:lnTo>
                  <a:lnTo>
                    <a:pt x="90" y="245"/>
                  </a:lnTo>
                  <a:lnTo>
                    <a:pt x="94" y="245"/>
                  </a:lnTo>
                  <a:lnTo>
                    <a:pt x="97" y="248"/>
                  </a:lnTo>
                  <a:lnTo>
                    <a:pt x="101" y="252"/>
                  </a:lnTo>
                  <a:lnTo>
                    <a:pt x="104" y="252"/>
                  </a:lnTo>
                  <a:lnTo>
                    <a:pt x="108" y="252"/>
                  </a:lnTo>
                  <a:lnTo>
                    <a:pt x="111" y="256"/>
                  </a:lnTo>
                  <a:lnTo>
                    <a:pt x="115" y="256"/>
                  </a:lnTo>
                  <a:lnTo>
                    <a:pt x="119" y="259"/>
                  </a:lnTo>
                  <a:lnTo>
                    <a:pt x="122" y="263"/>
                  </a:lnTo>
                  <a:lnTo>
                    <a:pt x="126" y="263"/>
                  </a:lnTo>
                  <a:lnTo>
                    <a:pt x="129" y="263"/>
                  </a:lnTo>
                  <a:lnTo>
                    <a:pt x="133" y="266"/>
                  </a:lnTo>
                  <a:lnTo>
                    <a:pt x="137" y="270"/>
                  </a:lnTo>
                  <a:lnTo>
                    <a:pt x="140" y="270"/>
                  </a:lnTo>
                  <a:lnTo>
                    <a:pt x="144" y="270"/>
                  </a:lnTo>
                  <a:lnTo>
                    <a:pt x="147" y="270"/>
                  </a:lnTo>
                  <a:lnTo>
                    <a:pt x="151" y="266"/>
                  </a:lnTo>
                  <a:lnTo>
                    <a:pt x="155" y="266"/>
                  </a:lnTo>
                  <a:lnTo>
                    <a:pt x="158" y="266"/>
                  </a:lnTo>
                  <a:lnTo>
                    <a:pt x="162" y="266"/>
                  </a:lnTo>
                  <a:lnTo>
                    <a:pt x="165" y="266"/>
                  </a:lnTo>
                  <a:lnTo>
                    <a:pt x="169" y="266"/>
                  </a:lnTo>
                  <a:lnTo>
                    <a:pt x="173" y="266"/>
                  </a:lnTo>
                  <a:lnTo>
                    <a:pt x="176" y="266"/>
                  </a:lnTo>
                  <a:lnTo>
                    <a:pt x="180" y="266"/>
                  </a:lnTo>
                  <a:lnTo>
                    <a:pt x="183" y="263"/>
                  </a:lnTo>
                  <a:lnTo>
                    <a:pt x="187" y="259"/>
                  </a:lnTo>
                  <a:lnTo>
                    <a:pt x="191" y="256"/>
                  </a:lnTo>
                  <a:lnTo>
                    <a:pt x="194" y="252"/>
                  </a:lnTo>
                  <a:lnTo>
                    <a:pt x="198" y="248"/>
                  </a:lnTo>
                  <a:lnTo>
                    <a:pt x="201" y="245"/>
                  </a:lnTo>
                  <a:lnTo>
                    <a:pt x="205" y="241"/>
                  </a:lnTo>
                  <a:lnTo>
                    <a:pt x="209" y="238"/>
                  </a:lnTo>
                  <a:lnTo>
                    <a:pt x="212" y="238"/>
                  </a:lnTo>
                  <a:lnTo>
                    <a:pt x="216" y="238"/>
                  </a:lnTo>
                  <a:lnTo>
                    <a:pt x="219" y="238"/>
                  </a:lnTo>
                  <a:lnTo>
                    <a:pt x="223" y="241"/>
                  </a:lnTo>
                  <a:lnTo>
                    <a:pt x="227" y="241"/>
                  </a:lnTo>
                  <a:lnTo>
                    <a:pt x="230" y="245"/>
                  </a:lnTo>
                  <a:lnTo>
                    <a:pt x="234" y="245"/>
                  </a:lnTo>
                  <a:lnTo>
                    <a:pt x="237" y="248"/>
                  </a:lnTo>
                  <a:lnTo>
                    <a:pt x="241" y="252"/>
                  </a:lnTo>
                  <a:lnTo>
                    <a:pt x="245" y="256"/>
                  </a:lnTo>
                  <a:lnTo>
                    <a:pt x="248" y="259"/>
                  </a:lnTo>
                  <a:lnTo>
                    <a:pt x="252" y="259"/>
                  </a:lnTo>
                  <a:lnTo>
                    <a:pt x="255" y="259"/>
                  </a:lnTo>
                  <a:lnTo>
                    <a:pt x="259" y="259"/>
                  </a:lnTo>
                  <a:lnTo>
                    <a:pt x="263" y="259"/>
                  </a:lnTo>
                  <a:lnTo>
                    <a:pt x="266" y="263"/>
                  </a:lnTo>
                  <a:lnTo>
                    <a:pt x="270" y="263"/>
                  </a:lnTo>
                  <a:lnTo>
                    <a:pt x="273" y="263"/>
                  </a:lnTo>
                  <a:lnTo>
                    <a:pt x="277" y="263"/>
                  </a:lnTo>
                  <a:lnTo>
                    <a:pt x="281" y="263"/>
                  </a:lnTo>
                  <a:lnTo>
                    <a:pt x="284" y="263"/>
                  </a:lnTo>
                  <a:lnTo>
                    <a:pt x="288" y="259"/>
                  </a:lnTo>
                  <a:lnTo>
                    <a:pt x="291" y="256"/>
                  </a:lnTo>
                  <a:lnTo>
                    <a:pt x="295" y="252"/>
                  </a:lnTo>
                  <a:lnTo>
                    <a:pt x="299" y="248"/>
                  </a:lnTo>
                  <a:lnTo>
                    <a:pt x="302" y="248"/>
                  </a:lnTo>
                  <a:lnTo>
                    <a:pt x="306" y="245"/>
                  </a:lnTo>
                  <a:lnTo>
                    <a:pt x="309" y="245"/>
                  </a:lnTo>
                  <a:lnTo>
                    <a:pt x="313" y="245"/>
                  </a:lnTo>
                  <a:lnTo>
                    <a:pt x="317" y="245"/>
                  </a:lnTo>
                  <a:lnTo>
                    <a:pt x="320" y="248"/>
                  </a:lnTo>
                  <a:lnTo>
                    <a:pt x="324" y="252"/>
                  </a:lnTo>
                  <a:lnTo>
                    <a:pt x="327" y="248"/>
                  </a:lnTo>
                  <a:lnTo>
                    <a:pt x="331" y="248"/>
                  </a:lnTo>
                  <a:lnTo>
                    <a:pt x="335" y="245"/>
                  </a:lnTo>
                  <a:lnTo>
                    <a:pt x="338" y="245"/>
                  </a:lnTo>
                  <a:lnTo>
                    <a:pt x="342" y="241"/>
                  </a:lnTo>
                  <a:lnTo>
                    <a:pt x="345" y="241"/>
                  </a:lnTo>
                  <a:lnTo>
                    <a:pt x="349" y="241"/>
                  </a:lnTo>
                  <a:lnTo>
                    <a:pt x="353" y="241"/>
                  </a:lnTo>
                  <a:lnTo>
                    <a:pt x="356" y="241"/>
                  </a:lnTo>
                  <a:lnTo>
                    <a:pt x="360" y="241"/>
                  </a:lnTo>
                  <a:lnTo>
                    <a:pt x="363" y="241"/>
                  </a:lnTo>
                  <a:lnTo>
                    <a:pt x="367" y="241"/>
                  </a:lnTo>
                  <a:lnTo>
                    <a:pt x="371" y="245"/>
                  </a:lnTo>
                  <a:lnTo>
                    <a:pt x="374" y="245"/>
                  </a:lnTo>
                  <a:lnTo>
                    <a:pt x="378" y="248"/>
                  </a:lnTo>
                  <a:lnTo>
                    <a:pt x="381" y="248"/>
                  </a:lnTo>
                  <a:lnTo>
                    <a:pt x="385" y="252"/>
                  </a:lnTo>
                  <a:lnTo>
                    <a:pt x="389" y="248"/>
                  </a:lnTo>
                  <a:lnTo>
                    <a:pt x="392" y="248"/>
                  </a:lnTo>
                  <a:lnTo>
                    <a:pt x="396" y="248"/>
                  </a:lnTo>
                  <a:lnTo>
                    <a:pt x="399" y="248"/>
                  </a:lnTo>
                  <a:lnTo>
                    <a:pt x="403" y="252"/>
                  </a:lnTo>
                  <a:lnTo>
                    <a:pt x="407" y="256"/>
                  </a:lnTo>
                  <a:lnTo>
                    <a:pt x="410" y="256"/>
                  </a:lnTo>
                  <a:lnTo>
                    <a:pt x="414" y="256"/>
                  </a:lnTo>
                  <a:lnTo>
                    <a:pt x="417" y="256"/>
                  </a:lnTo>
                  <a:lnTo>
                    <a:pt x="421" y="256"/>
                  </a:lnTo>
                  <a:lnTo>
                    <a:pt x="425" y="256"/>
                  </a:lnTo>
                  <a:lnTo>
                    <a:pt x="428" y="256"/>
                  </a:lnTo>
                  <a:lnTo>
                    <a:pt x="432" y="256"/>
                  </a:lnTo>
                  <a:lnTo>
                    <a:pt x="435" y="252"/>
                  </a:lnTo>
                  <a:lnTo>
                    <a:pt x="439" y="252"/>
                  </a:lnTo>
                  <a:lnTo>
                    <a:pt x="443" y="252"/>
                  </a:lnTo>
                  <a:lnTo>
                    <a:pt x="446" y="256"/>
                  </a:lnTo>
                  <a:lnTo>
                    <a:pt x="450" y="256"/>
                  </a:lnTo>
                  <a:lnTo>
                    <a:pt x="453" y="256"/>
                  </a:lnTo>
                  <a:lnTo>
                    <a:pt x="457" y="259"/>
                  </a:lnTo>
                  <a:lnTo>
                    <a:pt x="461" y="259"/>
                  </a:lnTo>
                  <a:lnTo>
                    <a:pt x="464" y="263"/>
                  </a:lnTo>
                  <a:lnTo>
                    <a:pt x="468" y="263"/>
                  </a:lnTo>
                  <a:lnTo>
                    <a:pt x="471" y="266"/>
                  </a:lnTo>
                  <a:lnTo>
                    <a:pt x="475" y="266"/>
                  </a:lnTo>
                  <a:lnTo>
                    <a:pt x="479" y="266"/>
                  </a:lnTo>
                  <a:lnTo>
                    <a:pt x="482" y="263"/>
                  </a:lnTo>
                  <a:lnTo>
                    <a:pt x="486" y="263"/>
                  </a:lnTo>
                  <a:lnTo>
                    <a:pt x="489" y="259"/>
                  </a:lnTo>
                  <a:lnTo>
                    <a:pt x="493" y="259"/>
                  </a:lnTo>
                  <a:lnTo>
                    <a:pt x="497" y="256"/>
                  </a:lnTo>
                  <a:lnTo>
                    <a:pt x="500" y="252"/>
                  </a:lnTo>
                  <a:lnTo>
                    <a:pt x="504" y="248"/>
                  </a:lnTo>
                  <a:lnTo>
                    <a:pt x="507" y="245"/>
                  </a:lnTo>
                  <a:lnTo>
                    <a:pt x="511" y="241"/>
                  </a:lnTo>
                  <a:lnTo>
                    <a:pt x="515" y="238"/>
                  </a:lnTo>
                  <a:lnTo>
                    <a:pt x="515" y="234"/>
                  </a:lnTo>
                  <a:lnTo>
                    <a:pt x="518" y="227"/>
                  </a:lnTo>
                  <a:lnTo>
                    <a:pt x="522" y="223"/>
                  </a:lnTo>
                  <a:lnTo>
                    <a:pt x="525" y="220"/>
                  </a:lnTo>
                  <a:lnTo>
                    <a:pt x="529" y="212"/>
                  </a:lnTo>
                  <a:lnTo>
                    <a:pt x="533" y="209"/>
                  </a:lnTo>
                  <a:lnTo>
                    <a:pt x="536" y="209"/>
                  </a:lnTo>
                  <a:lnTo>
                    <a:pt x="540" y="205"/>
                  </a:lnTo>
                  <a:lnTo>
                    <a:pt x="543" y="205"/>
                  </a:lnTo>
                  <a:lnTo>
                    <a:pt x="547" y="209"/>
                  </a:lnTo>
                  <a:lnTo>
                    <a:pt x="551" y="209"/>
                  </a:lnTo>
                  <a:lnTo>
                    <a:pt x="554" y="212"/>
                  </a:lnTo>
                  <a:lnTo>
                    <a:pt x="554" y="216"/>
                  </a:lnTo>
                  <a:lnTo>
                    <a:pt x="558" y="220"/>
                  </a:lnTo>
                  <a:lnTo>
                    <a:pt x="561" y="227"/>
                  </a:lnTo>
                  <a:lnTo>
                    <a:pt x="565" y="230"/>
                  </a:lnTo>
                  <a:lnTo>
                    <a:pt x="569" y="234"/>
                  </a:lnTo>
                  <a:lnTo>
                    <a:pt x="572" y="234"/>
                  </a:lnTo>
                  <a:lnTo>
                    <a:pt x="576" y="230"/>
                  </a:lnTo>
                  <a:lnTo>
                    <a:pt x="579" y="227"/>
                  </a:lnTo>
                  <a:lnTo>
                    <a:pt x="583" y="216"/>
                  </a:lnTo>
                  <a:lnTo>
                    <a:pt x="587" y="209"/>
                  </a:lnTo>
                  <a:lnTo>
                    <a:pt x="590" y="198"/>
                  </a:lnTo>
                  <a:lnTo>
                    <a:pt x="594" y="187"/>
                  </a:lnTo>
                  <a:lnTo>
                    <a:pt x="594" y="180"/>
                  </a:lnTo>
                  <a:lnTo>
                    <a:pt x="597" y="173"/>
                  </a:lnTo>
                  <a:lnTo>
                    <a:pt x="601" y="166"/>
                  </a:lnTo>
                  <a:lnTo>
                    <a:pt x="605" y="155"/>
                  </a:lnTo>
                  <a:lnTo>
                    <a:pt x="608" y="148"/>
                  </a:lnTo>
                  <a:lnTo>
                    <a:pt x="612" y="141"/>
                  </a:lnTo>
                  <a:lnTo>
                    <a:pt x="615" y="133"/>
                  </a:lnTo>
                  <a:lnTo>
                    <a:pt x="619" y="130"/>
                  </a:lnTo>
                  <a:lnTo>
                    <a:pt x="622" y="123"/>
                  </a:lnTo>
                  <a:lnTo>
                    <a:pt x="626" y="119"/>
                  </a:lnTo>
                  <a:lnTo>
                    <a:pt x="630" y="112"/>
                  </a:lnTo>
                  <a:lnTo>
                    <a:pt x="630" y="105"/>
                  </a:lnTo>
                  <a:lnTo>
                    <a:pt x="633" y="97"/>
                  </a:lnTo>
                  <a:lnTo>
                    <a:pt x="637" y="90"/>
                  </a:lnTo>
                  <a:lnTo>
                    <a:pt x="640" y="87"/>
                  </a:lnTo>
                  <a:lnTo>
                    <a:pt x="644" y="76"/>
                  </a:lnTo>
                  <a:lnTo>
                    <a:pt x="648" y="65"/>
                  </a:lnTo>
                  <a:lnTo>
                    <a:pt x="651" y="54"/>
                  </a:lnTo>
                  <a:lnTo>
                    <a:pt x="655" y="47"/>
                  </a:lnTo>
                  <a:lnTo>
                    <a:pt x="658" y="36"/>
                  </a:lnTo>
                  <a:lnTo>
                    <a:pt x="662" y="29"/>
                  </a:lnTo>
                  <a:lnTo>
                    <a:pt x="666" y="22"/>
                  </a:lnTo>
                  <a:lnTo>
                    <a:pt x="669" y="18"/>
                  </a:lnTo>
                  <a:lnTo>
                    <a:pt x="669" y="11"/>
                  </a:lnTo>
                  <a:lnTo>
                    <a:pt x="673" y="7"/>
                  </a:lnTo>
                  <a:lnTo>
                    <a:pt x="676" y="4"/>
                  </a:lnTo>
                  <a:lnTo>
                    <a:pt x="680" y="0"/>
                  </a:lnTo>
                  <a:lnTo>
                    <a:pt x="684" y="0"/>
                  </a:lnTo>
                  <a:lnTo>
                    <a:pt x="687" y="0"/>
                  </a:lnTo>
                  <a:lnTo>
                    <a:pt x="691" y="0"/>
                  </a:lnTo>
                  <a:lnTo>
                    <a:pt x="694" y="0"/>
                  </a:lnTo>
                  <a:lnTo>
                    <a:pt x="698" y="4"/>
                  </a:lnTo>
                  <a:lnTo>
                    <a:pt x="702" y="4"/>
                  </a:lnTo>
                  <a:lnTo>
                    <a:pt x="705" y="7"/>
                  </a:lnTo>
                  <a:lnTo>
                    <a:pt x="709" y="11"/>
                  </a:lnTo>
                  <a:lnTo>
                    <a:pt x="709" y="15"/>
                  </a:lnTo>
                  <a:lnTo>
                    <a:pt x="712" y="18"/>
                  </a:lnTo>
                  <a:lnTo>
                    <a:pt x="716" y="22"/>
                  </a:lnTo>
                  <a:lnTo>
                    <a:pt x="720" y="25"/>
                  </a:lnTo>
                  <a:lnTo>
                    <a:pt x="723" y="29"/>
                  </a:lnTo>
                  <a:lnTo>
                    <a:pt x="727" y="36"/>
                  </a:lnTo>
                  <a:lnTo>
                    <a:pt x="730" y="40"/>
                  </a:lnTo>
                  <a:lnTo>
                    <a:pt x="734" y="47"/>
                  </a:lnTo>
                  <a:lnTo>
                    <a:pt x="738" y="54"/>
                  </a:lnTo>
                  <a:lnTo>
                    <a:pt x="741" y="61"/>
                  </a:lnTo>
                  <a:lnTo>
                    <a:pt x="745" y="69"/>
                  </a:lnTo>
                  <a:lnTo>
                    <a:pt x="745" y="76"/>
                  </a:lnTo>
                  <a:lnTo>
                    <a:pt x="748" y="83"/>
                  </a:lnTo>
                  <a:lnTo>
                    <a:pt x="752" y="87"/>
                  </a:lnTo>
                  <a:lnTo>
                    <a:pt x="756" y="94"/>
                  </a:lnTo>
                  <a:lnTo>
                    <a:pt x="759" y="97"/>
                  </a:lnTo>
                  <a:lnTo>
                    <a:pt x="763" y="101"/>
                  </a:lnTo>
                  <a:lnTo>
                    <a:pt x="766" y="108"/>
                  </a:lnTo>
                  <a:lnTo>
                    <a:pt x="770" y="112"/>
                  </a:lnTo>
                  <a:lnTo>
                    <a:pt x="774" y="115"/>
                  </a:lnTo>
                  <a:lnTo>
                    <a:pt x="777" y="123"/>
                  </a:lnTo>
                  <a:lnTo>
                    <a:pt x="781" y="126"/>
                  </a:lnTo>
                  <a:lnTo>
                    <a:pt x="784" y="130"/>
                  </a:lnTo>
                  <a:lnTo>
                    <a:pt x="784" y="137"/>
                  </a:lnTo>
                  <a:lnTo>
                    <a:pt x="788" y="141"/>
                  </a:lnTo>
                  <a:lnTo>
                    <a:pt x="792" y="144"/>
                  </a:lnTo>
                  <a:lnTo>
                    <a:pt x="795" y="144"/>
                  </a:lnTo>
                  <a:lnTo>
                    <a:pt x="799" y="144"/>
                  </a:lnTo>
                  <a:lnTo>
                    <a:pt x="802" y="141"/>
                  </a:lnTo>
                  <a:lnTo>
                    <a:pt x="806" y="141"/>
                  </a:lnTo>
                  <a:lnTo>
                    <a:pt x="810" y="137"/>
                  </a:lnTo>
                  <a:lnTo>
                    <a:pt x="813" y="137"/>
                  </a:lnTo>
                  <a:lnTo>
                    <a:pt x="817" y="137"/>
                  </a:lnTo>
                  <a:lnTo>
                    <a:pt x="820" y="137"/>
                  </a:lnTo>
                  <a:lnTo>
                    <a:pt x="824" y="137"/>
                  </a:lnTo>
                  <a:lnTo>
                    <a:pt x="828" y="137"/>
                  </a:lnTo>
                  <a:lnTo>
                    <a:pt x="831" y="137"/>
                  </a:lnTo>
                  <a:lnTo>
                    <a:pt x="835" y="137"/>
                  </a:lnTo>
                  <a:lnTo>
                    <a:pt x="838" y="137"/>
                  </a:lnTo>
                  <a:lnTo>
                    <a:pt x="842" y="137"/>
                  </a:lnTo>
                  <a:lnTo>
                    <a:pt x="846" y="141"/>
                  </a:lnTo>
                  <a:lnTo>
                    <a:pt x="849" y="141"/>
                  </a:lnTo>
                  <a:lnTo>
                    <a:pt x="853" y="144"/>
                  </a:lnTo>
                  <a:lnTo>
                    <a:pt x="856" y="144"/>
                  </a:lnTo>
                  <a:lnTo>
                    <a:pt x="860" y="144"/>
                  </a:lnTo>
                  <a:lnTo>
                    <a:pt x="864" y="144"/>
                  </a:lnTo>
                  <a:lnTo>
                    <a:pt x="867" y="148"/>
                  </a:lnTo>
                  <a:lnTo>
                    <a:pt x="871" y="148"/>
                  </a:lnTo>
                  <a:lnTo>
                    <a:pt x="874" y="148"/>
                  </a:lnTo>
                  <a:lnTo>
                    <a:pt x="878" y="148"/>
                  </a:lnTo>
                  <a:lnTo>
                    <a:pt x="882" y="148"/>
                  </a:lnTo>
                  <a:lnTo>
                    <a:pt x="885" y="148"/>
                  </a:lnTo>
                  <a:lnTo>
                    <a:pt x="889" y="148"/>
                  </a:lnTo>
                  <a:lnTo>
                    <a:pt x="892" y="148"/>
                  </a:lnTo>
                  <a:lnTo>
                    <a:pt x="896" y="148"/>
                  </a:lnTo>
                  <a:lnTo>
                    <a:pt x="900" y="144"/>
                  </a:lnTo>
                  <a:lnTo>
                    <a:pt x="903" y="144"/>
                  </a:lnTo>
                  <a:lnTo>
                    <a:pt x="907" y="141"/>
                  </a:lnTo>
                  <a:lnTo>
                    <a:pt x="910" y="137"/>
                  </a:lnTo>
                  <a:lnTo>
                    <a:pt x="914" y="133"/>
                  </a:lnTo>
                  <a:lnTo>
                    <a:pt x="918" y="130"/>
                  </a:lnTo>
                  <a:lnTo>
                    <a:pt x="921" y="130"/>
                  </a:lnTo>
                  <a:lnTo>
                    <a:pt x="925" y="126"/>
                  </a:lnTo>
                  <a:lnTo>
                    <a:pt x="928" y="123"/>
                  </a:lnTo>
                  <a:lnTo>
                    <a:pt x="932" y="123"/>
                  </a:lnTo>
                  <a:lnTo>
                    <a:pt x="936" y="119"/>
                  </a:lnTo>
                  <a:lnTo>
                    <a:pt x="939" y="115"/>
                  </a:lnTo>
                  <a:lnTo>
                    <a:pt x="943" y="112"/>
                  </a:lnTo>
                  <a:lnTo>
                    <a:pt x="946" y="112"/>
                  </a:lnTo>
                  <a:lnTo>
                    <a:pt x="950" y="108"/>
                  </a:lnTo>
                  <a:lnTo>
                    <a:pt x="954" y="108"/>
                  </a:lnTo>
                  <a:lnTo>
                    <a:pt x="957" y="105"/>
                  </a:lnTo>
                  <a:lnTo>
                    <a:pt x="961" y="105"/>
                  </a:lnTo>
                  <a:lnTo>
                    <a:pt x="964" y="101"/>
                  </a:lnTo>
                  <a:lnTo>
                    <a:pt x="968" y="101"/>
                  </a:lnTo>
                  <a:lnTo>
                    <a:pt x="972" y="97"/>
                  </a:lnTo>
                  <a:lnTo>
                    <a:pt x="975" y="94"/>
                  </a:lnTo>
                  <a:lnTo>
                    <a:pt x="979" y="94"/>
                  </a:lnTo>
                  <a:lnTo>
                    <a:pt x="982" y="90"/>
                  </a:lnTo>
                  <a:lnTo>
                    <a:pt x="986" y="90"/>
                  </a:lnTo>
                  <a:lnTo>
                    <a:pt x="990" y="90"/>
                  </a:lnTo>
                  <a:lnTo>
                    <a:pt x="993" y="90"/>
                  </a:lnTo>
                  <a:lnTo>
                    <a:pt x="997" y="90"/>
                  </a:lnTo>
                  <a:lnTo>
                    <a:pt x="1000" y="90"/>
                  </a:lnTo>
                  <a:lnTo>
                    <a:pt x="1004" y="90"/>
                  </a:lnTo>
                  <a:lnTo>
                    <a:pt x="1008" y="90"/>
                  </a:lnTo>
                  <a:lnTo>
                    <a:pt x="1011" y="90"/>
                  </a:lnTo>
                  <a:lnTo>
                    <a:pt x="1015" y="90"/>
                  </a:lnTo>
                  <a:lnTo>
                    <a:pt x="1018" y="90"/>
                  </a:lnTo>
                  <a:lnTo>
                    <a:pt x="1022" y="90"/>
                  </a:lnTo>
                  <a:lnTo>
                    <a:pt x="1026" y="90"/>
                  </a:lnTo>
                  <a:lnTo>
                    <a:pt x="1029" y="90"/>
                  </a:lnTo>
                  <a:lnTo>
                    <a:pt x="1033" y="87"/>
                  </a:lnTo>
                  <a:lnTo>
                    <a:pt x="1036" y="87"/>
                  </a:lnTo>
                  <a:lnTo>
                    <a:pt x="1040" y="87"/>
                  </a:lnTo>
                  <a:lnTo>
                    <a:pt x="1044" y="83"/>
                  </a:lnTo>
                  <a:lnTo>
                    <a:pt x="1047" y="83"/>
                  </a:lnTo>
                  <a:lnTo>
                    <a:pt x="1051" y="79"/>
                  </a:lnTo>
                  <a:lnTo>
                    <a:pt x="1051" y="76"/>
                  </a:lnTo>
                  <a:lnTo>
                    <a:pt x="1054" y="72"/>
                  </a:lnTo>
                  <a:lnTo>
                    <a:pt x="1058" y="72"/>
                  </a:lnTo>
                  <a:lnTo>
                    <a:pt x="1062" y="69"/>
                  </a:lnTo>
                  <a:lnTo>
                    <a:pt x="1065" y="65"/>
                  </a:lnTo>
                  <a:lnTo>
                    <a:pt x="1069" y="65"/>
                  </a:lnTo>
                  <a:lnTo>
                    <a:pt x="1072" y="61"/>
                  </a:lnTo>
                  <a:lnTo>
                    <a:pt x="1076" y="61"/>
                  </a:lnTo>
                  <a:lnTo>
                    <a:pt x="1080" y="61"/>
                  </a:lnTo>
                  <a:lnTo>
                    <a:pt x="1083" y="58"/>
                  </a:lnTo>
                  <a:lnTo>
                    <a:pt x="1087" y="58"/>
                  </a:lnTo>
                  <a:lnTo>
                    <a:pt x="1090" y="58"/>
                  </a:lnTo>
                  <a:lnTo>
                    <a:pt x="1094" y="58"/>
                  </a:lnTo>
                  <a:lnTo>
                    <a:pt x="1098" y="61"/>
                  </a:lnTo>
                  <a:lnTo>
                    <a:pt x="1101" y="61"/>
                  </a:lnTo>
                  <a:lnTo>
                    <a:pt x="1105" y="65"/>
                  </a:lnTo>
                  <a:lnTo>
                    <a:pt x="1108" y="65"/>
                  </a:lnTo>
                  <a:lnTo>
                    <a:pt x="1112" y="69"/>
                  </a:lnTo>
                  <a:lnTo>
                    <a:pt x="1115" y="72"/>
                  </a:lnTo>
                  <a:lnTo>
                    <a:pt x="1119" y="72"/>
                  </a:lnTo>
                  <a:lnTo>
                    <a:pt x="1123" y="76"/>
                  </a:lnTo>
                  <a:lnTo>
                    <a:pt x="1126" y="76"/>
                  </a:lnTo>
                  <a:lnTo>
                    <a:pt x="1130" y="79"/>
                  </a:lnTo>
                  <a:lnTo>
                    <a:pt x="1133" y="83"/>
                  </a:lnTo>
                  <a:lnTo>
                    <a:pt x="1137" y="83"/>
                  </a:lnTo>
                  <a:lnTo>
                    <a:pt x="1141" y="83"/>
                  </a:lnTo>
                  <a:lnTo>
                    <a:pt x="1144" y="83"/>
                  </a:lnTo>
                  <a:lnTo>
                    <a:pt x="1148" y="79"/>
                  </a:lnTo>
                  <a:lnTo>
                    <a:pt x="1151" y="79"/>
                  </a:lnTo>
                  <a:lnTo>
                    <a:pt x="1155" y="79"/>
                  </a:lnTo>
                  <a:lnTo>
                    <a:pt x="1159" y="76"/>
                  </a:lnTo>
                  <a:lnTo>
                    <a:pt x="1162" y="76"/>
                  </a:lnTo>
                  <a:lnTo>
                    <a:pt x="1166" y="72"/>
                  </a:lnTo>
                  <a:lnTo>
                    <a:pt x="1169" y="69"/>
                  </a:lnTo>
                  <a:lnTo>
                    <a:pt x="1173" y="69"/>
                  </a:lnTo>
                  <a:lnTo>
                    <a:pt x="1177" y="65"/>
                  </a:lnTo>
                  <a:lnTo>
                    <a:pt x="1180" y="65"/>
                  </a:lnTo>
                  <a:lnTo>
                    <a:pt x="1184" y="61"/>
                  </a:lnTo>
                  <a:lnTo>
                    <a:pt x="1187" y="61"/>
                  </a:lnTo>
                  <a:lnTo>
                    <a:pt x="1191" y="58"/>
                  </a:lnTo>
                  <a:lnTo>
                    <a:pt x="1195" y="58"/>
                  </a:lnTo>
                  <a:lnTo>
                    <a:pt x="1198" y="54"/>
                  </a:lnTo>
                  <a:lnTo>
                    <a:pt x="1202" y="54"/>
                  </a:lnTo>
                  <a:lnTo>
                    <a:pt x="1205" y="51"/>
                  </a:lnTo>
                  <a:lnTo>
                    <a:pt x="1209" y="47"/>
                  </a:lnTo>
                  <a:lnTo>
                    <a:pt x="1213" y="47"/>
                  </a:lnTo>
                  <a:lnTo>
                    <a:pt x="1216" y="47"/>
                  </a:lnTo>
                  <a:lnTo>
                    <a:pt x="1220" y="47"/>
                  </a:lnTo>
                  <a:lnTo>
                    <a:pt x="1223" y="47"/>
                  </a:lnTo>
                  <a:lnTo>
                    <a:pt x="1227" y="51"/>
                  </a:lnTo>
                  <a:lnTo>
                    <a:pt x="1231" y="51"/>
                  </a:lnTo>
                  <a:lnTo>
                    <a:pt x="1234" y="54"/>
                  </a:lnTo>
                  <a:lnTo>
                    <a:pt x="1238" y="58"/>
                  </a:lnTo>
                  <a:lnTo>
                    <a:pt x="1241" y="61"/>
                  </a:lnTo>
                  <a:lnTo>
                    <a:pt x="1241" y="65"/>
                  </a:lnTo>
                  <a:lnTo>
                    <a:pt x="1245" y="69"/>
                  </a:lnTo>
                  <a:lnTo>
                    <a:pt x="1249" y="72"/>
                  </a:lnTo>
                  <a:lnTo>
                    <a:pt x="1252" y="76"/>
                  </a:lnTo>
                  <a:lnTo>
                    <a:pt x="1256" y="76"/>
                  </a:lnTo>
                  <a:lnTo>
                    <a:pt x="1259" y="79"/>
                  </a:lnTo>
                  <a:lnTo>
                    <a:pt x="1263" y="83"/>
                  </a:lnTo>
                  <a:lnTo>
                    <a:pt x="1267" y="83"/>
                  </a:lnTo>
                  <a:lnTo>
                    <a:pt x="1270" y="87"/>
                  </a:lnTo>
                  <a:lnTo>
                    <a:pt x="1274" y="87"/>
                  </a:lnTo>
                  <a:lnTo>
                    <a:pt x="1277" y="87"/>
                  </a:lnTo>
                  <a:lnTo>
                    <a:pt x="1281" y="87"/>
                  </a:lnTo>
                  <a:lnTo>
                    <a:pt x="1285" y="87"/>
                  </a:lnTo>
                  <a:lnTo>
                    <a:pt x="1288" y="87"/>
                  </a:lnTo>
                  <a:lnTo>
                    <a:pt x="1292" y="87"/>
                  </a:lnTo>
                  <a:lnTo>
                    <a:pt x="1295" y="87"/>
                  </a:lnTo>
                  <a:lnTo>
                    <a:pt x="1299" y="83"/>
                  </a:lnTo>
                  <a:lnTo>
                    <a:pt x="1303" y="83"/>
                  </a:lnTo>
                  <a:lnTo>
                    <a:pt x="1306" y="87"/>
                  </a:lnTo>
                  <a:lnTo>
                    <a:pt x="1310" y="87"/>
                  </a:lnTo>
                  <a:lnTo>
                    <a:pt x="1313" y="87"/>
                  </a:lnTo>
                  <a:lnTo>
                    <a:pt x="1317" y="87"/>
                  </a:lnTo>
                  <a:lnTo>
                    <a:pt x="1321" y="87"/>
                  </a:lnTo>
                  <a:lnTo>
                    <a:pt x="1324" y="87"/>
                  </a:lnTo>
                  <a:lnTo>
                    <a:pt x="1328" y="87"/>
                  </a:lnTo>
                  <a:lnTo>
                    <a:pt x="1331" y="87"/>
                  </a:lnTo>
                  <a:lnTo>
                    <a:pt x="1335" y="87"/>
                  </a:lnTo>
                  <a:lnTo>
                    <a:pt x="1339" y="87"/>
                  </a:lnTo>
                  <a:lnTo>
                    <a:pt x="1342" y="87"/>
                  </a:lnTo>
                  <a:lnTo>
                    <a:pt x="1346" y="87"/>
                  </a:lnTo>
                  <a:lnTo>
                    <a:pt x="1349" y="87"/>
                  </a:lnTo>
                  <a:lnTo>
                    <a:pt x="1353" y="87"/>
                  </a:lnTo>
                  <a:lnTo>
                    <a:pt x="1357" y="87"/>
                  </a:lnTo>
                  <a:lnTo>
                    <a:pt x="1360" y="87"/>
                  </a:lnTo>
                  <a:lnTo>
                    <a:pt x="1364" y="87"/>
                  </a:lnTo>
                  <a:lnTo>
                    <a:pt x="1367" y="87"/>
                  </a:lnTo>
                  <a:lnTo>
                    <a:pt x="1371" y="87"/>
                  </a:lnTo>
                  <a:lnTo>
                    <a:pt x="1375" y="90"/>
                  </a:lnTo>
                  <a:lnTo>
                    <a:pt x="1378" y="90"/>
                  </a:lnTo>
                  <a:lnTo>
                    <a:pt x="1382" y="94"/>
                  </a:lnTo>
                  <a:lnTo>
                    <a:pt x="1385" y="94"/>
                  </a:lnTo>
                  <a:lnTo>
                    <a:pt x="1389" y="94"/>
                  </a:lnTo>
                  <a:lnTo>
                    <a:pt x="1393" y="97"/>
                  </a:lnTo>
                  <a:lnTo>
                    <a:pt x="1396" y="101"/>
                  </a:lnTo>
                  <a:lnTo>
                    <a:pt x="1400" y="101"/>
                  </a:lnTo>
                  <a:lnTo>
                    <a:pt x="1403" y="101"/>
                  </a:lnTo>
                  <a:lnTo>
                    <a:pt x="1407" y="105"/>
                  </a:lnTo>
                  <a:lnTo>
                    <a:pt x="1411" y="105"/>
                  </a:lnTo>
                  <a:lnTo>
                    <a:pt x="1414" y="105"/>
                  </a:lnTo>
                  <a:lnTo>
                    <a:pt x="1418" y="105"/>
                  </a:lnTo>
                  <a:lnTo>
                    <a:pt x="1421" y="105"/>
                  </a:lnTo>
                  <a:lnTo>
                    <a:pt x="1425" y="105"/>
                  </a:lnTo>
                  <a:lnTo>
                    <a:pt x="1429" y="108"/>
                  </a:lnTo>
                  <a:lnTo>
                    <a:pt x="1432" y="108"/>
                  </a:lnTo>
                  <a:lnTo>
                    <a:pt x="1436" y="108"/>
                  </a:lnTo>
                  <a:lnTo>
                    <a:pt x="1439" y="112"/>
                  </a:lnTo>
                  <a:lnTo>
                    <a:pt x="1443" y="112"/>
                  </a:lnTo>
                  <a:lnTo>
                    <a:pt x="1447" y="115"/>
                  </a:lnTo>
                  <a:lnTo>
                    <a:pt x="1450" y="115"/>
                  </a:lnTo>
                  <a:lnTo>
                    <a:pt x="1454" y="119"/>
                  </a:lnTo>
                  <a:lnTo>
                    <a:pt x="1457" y="123"/>
                  </a:lnTo>
                  <a:lnTo>
                    <a:pt x="1461" y="123"/>
                  </a:lnTo>
                  <a:lnTo>
                    <a:pt x="1465" y="126"/>
                  </a:lnTo>
                  <a:lnTo>
                    <a:pt x="1468" y="126"/>
                  </a:lnTo>
                  <a:lnTo>
                    <a:pt x="1472" y="130"/>
                  </a:lnTo>
                  <a:lnTo>
                    <a:pt x="1475" y="133"/>
                  </a:lnTo>
                  <a:lnTo>
                    <a:pt x="1479" y="137"/>
                  </a:lnTo>
                  <a:lnTo>
                    <a:pt x="1483" y="141"/>
                  </a:lnTo>
                  <a:lnTo>
                    <a:pt x="1486" y="141"/>
                  </a:lnTo>
                  <a:lnTo>
                    <a:pt x="1490" y="144"/>
                  </a:lnTo>
                  <a:lnTo>
                    <a:pt x="1493" y="144"/>
                  </a:lnTo>
                  <a:lnTo>
                    <a:pt x="1497" y="148"/>
                  </a:lnTo>
                  <a:lnTo>
                    <a:pt x="1501" y="148"/>
                  </a:lnTo>
                  <a:lnTo>
                    <a:pt x="1504" y="151"/>
                  </a:lnTo>
                  <a:lnTo>
                    <a:pt x="1508" y="151"/>
                  </a:lnTo>
                  <a:lnTo>
                    <a:pt x="1511" y="151"/>
                  </a:lnTo>
                  <a:lnTo>
                    <a:pt x="1515" y="151"/>
                  </a:lnTo>
                  <a:lnTo>
                    <a:pt x="1519" y="151"/>
                  </a:lnTo>
                  <a:lnTo>
                    <a:pt x="1522" y="151"/>
                  </a:lnTo>
                  <a:lnTo>
                    <a:pt x="1526" y="151"/>
                  </a:lnTo>
                  <a:lnTo>
                    <a:pt x="1529" y="151"/>
                  </a:lnTo>
                  <a:lnTo>
                    <a:pt x="1533" y="151"/>
                  </a:lnTo>
                  <a:lnTo>
                    <a:pt x="1537" y="151"/>
                  </a:lnTo>
                  <a:lnTo>
                    <a:pt x="1540" y="151"/>
                  </a:lnTo>
                  <a:lnTo>
                    <a:pt x="1544" y="151"/>
                  </a:lnTo>
                  <a:lnTo>
                    <a:pt x="1547" y="155"/>
                  </a:lnTo>
                  <a:lnTo>
                    <a:pt x="1551" y="155"/>
                  </a:lnTo>
                  <a:lnTo>
                    <a:pt x="1555" y="159"/>
                  </a:lnTo>
                  <a:lnTo>
                    <a:pt x="1558" y="159"/>
                  </a:lnTo>
                  <a:lnTo>
                    <a:pt x="1562" y="162"/>
                  </a:lnTo>
                  <a:lnTo>
                    <a:pt x="1565" y="166"/>
                  </a:lnTo>
                  <a:lnTo>
                    <a:pt x="1569" y="169"/>
                  </a:lnTo>
                  <a:lnTo>
                    <a:pt x="1573" y="173"/>
                  </a:lnTo>
                  <a:lnTo>
                    <a:pt x="1576" y="176"/>
                  </a:lnTo>
                  <a:lnTo>
                    <a:pt x="1580" y="180"/>
                  </a:lnTo>
                  <a:lnTo>
                    <a:pt x="1583" y="180"/>
                  </a:lnTo>
                  <a:lnTo>
                    <a:pt x="1587" y="184"/>
                  </a:lnTo>
                  <a:lnTo>
                    <a:pt x="1591" y="187"/>
                  </a:lnTo>
                  <a:lnTo>
                    <a:pt x="1594" y="187"/>
                  </a:lnTo>
                  <a:lnTo>
                    <a:pt x="1598" y="187"/>
                  </a:lnTo>
                  <a:lnTo>
                    <a:pt x="1601" y="187"/>
                  </a:lnTo>
                  <a:lnTo>
                    <a:pt x="1605" y="191"/>
                  </a:lnTo>
                  <a:lnTo>
                    <a:pt x="1609" y="191"/>
                  </a:lnTo>
                  <a:lnTo>
                    <a:pt x="1612" y="191"/>
                  </a:lnTo>
                  <a:lnTo>
                    <a:pt x="1616" y="191"/>
                  </a:lnTo>
                  <a:lnTo>
                    <a:pt x="1619" y="191"/>
                  </a:lnTo>
                  <a:lnTo>
                    <a:pt x="1623" y="191"/>
                  </a:lnTo>
                  <a:lnTo>
                    <a:pt x="1626" y="191"/>
                  </a:lnTo>
                  <a:lnTo>
                    <a:pt x="1630" y="191"/>
                  </a:lnTo>
                  <a:lnTo>
                    <a:pt x="1634" y="191"/>
                  </a:lnTo>
                  <a:lnTo>
                    <a:pt x="1637" y="194"/>
                  </a:lnTo>
                  <a:lnTo>
                    <a:pt x="1641" y="194"/>
                  </a:lnTo>
                  <a:lnTo>
                    <a:pt x="1644" y="194"/>
                  </a:lnTo>
                </a:path>
              </a:pathLst>
            </a:custGeom>
            <a:noFill/>
            <a:ln w="38100">
              <a:solidFill>
                <a:srgbClr val="66FF33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CA"/>
            </a:p>
          </p:txBody>
        </p:sp>
        <p:sp>
          <p:nvSpPr>
            <p:cNvPr id="79901" name="Freeform 81"/>
            <p:cNvSpPr>
              <a:spLocks noChangeAspect="1"/>
            </p:cNvSpPr>
            <p:nvPr/>
          </p:nvSpPr>
          <p:spPr bwMode="auto">
            <a:xfrm>
              <a:off x="3786182" y="5698943"/>
              <a:ext cx="3929090" cy="371144"/>
            </a:xfrm>
            <a:custGeom>
              <a:avLst/>
              <a:gdLst>
                <a:gd name="T0" fmla="*/ 52579 w 1644"/>
                <a:gd name="T1" fmla="*/ 315867 h 94"/>
                <a:gd name="T2" fmla="*/ 119498 w 1644"/>
                <a:gd name="T3" fmla="*/ 343506 h 94"/>
                <a:gd name="T4" fmla="*/ 188807 w 1644"/>
                <a:gd name="T5" fmla="*/ 343506 h 94"/>
                <a:gd name="T6" fmla="*/ 258115 w 1644"/>
                <a:gd name="T7" fmla="*/ 343506 h 94"/>
                <a:gd name="T8" fmla="*/ 327424 w 1644"/>
                <a:gd name="T9" fmla="*/ 315867 h 94"/>
                <a:gd name="T10" fmla="*/ 394343 w 1644"/>
                <a:gd name="T11" fmla="*/ 343506 h 94"/>
                <a:gd name="T12" fmla="*/ 463652 w 1644"/>
                <a:gd name="T13" fmla="*/ 355351 h 94"/>
                <a:gd name="T14" fmla="*/ 532960 w 1644"/>
                <a:gd name="T15" fmla="*/ 343506 h 94"/>
                <a:gd name="T16" fmla="*/ 602269 w 1644"/>
                <a:gd name="T17" fmla="*/ 315867 h 94"/>
                <a:gd name="T18" fmla="*/ 671578 w 1644"/>
                <a:gd name="T19" fmla="*/ 315867 h 94"/>
                <a:gd name="T20" fmla="*/ 738497 w 1644"/>
                <a:gd name="T21" fmla="*/ 272436 h 94"/>
                <a:gd name="T22" fmla="*/ 807806 w 1644"/>
                <a:gd name="T23" fmla="*/ 327712 h 94"/>
                <a:gd name="T24" fmla="*/ 877114 w 1644"/>
                <a:gd name="T25" fmla="*/ 300074 h 94"/>
                <a:gd name="T26" fmla="*/ 946423 w 1644"/>
                <a:gd name="T27" fmla="*/ 272436 h 94"/>
                <a:gd name="T28" fmla="*/ 1015732 w 1644"/>
                <a:gd name="T29" fmla="*/ 315867 h 94"/>
                <a:gd name="T30" fmla="*/ 1082651 w 1644"/>
                <a:gd name="T31" fmla="*/ 343506 h 94"/>
                <a:gd name="T32" fmla="*/ 1151959 w 1644"/>
                <a:gd name="T33" fmla="*/ 327712 h 94"/>
                <a:gd name="T34" fmla="*/ 1221268 w 1644"/>
                <a:gd name="T35" fmla="*/ 272436 h 94"/>
                <a:gd name="T36" fmla="*/ 1290577 w 1644"/>
                <a:gd name="T37" fmla="*/ 272436 h 94"/>
                <a:gd name="T38" fmla="*/ 1359886 w 1644"/>
                <a:gd name="T39" fmla="*/ 213210 h 94"/>
                <a:gd name="T40" fmla="*/ 1419635 w 1644"/>
                <a:gd name="T41" fmla="*/ 173727 h 94"/>
                <a:gd name="T42" fmla="*/ 1486554 w 1644"/>
                <a:gd name="T43" fmla="*/ 31587 h 94"/>
                <a:gd name="T44" fmla="*/ 1555862 w 1644"/>
                <a:gd name="T45" fmla="*/ 43432 h 94"/>
                <a:gd name="T46" fmla="*/ 1625171 w 1644"/>
                <a:gd name="T47" fmla="*/ 130295 h 94"/>
                <a:gd name="T48" fmla="*/ 1694480 w 1644"/>
                <a:gd name="T49" fmla="*/ 31587 h 94"/>
                <a:gd name="T50" fmla="*/ 1763789 w 1644"/>
                <a:gd name="T51" fmla="*/ 31587 h 94"/>
                <a:gd name="T52" fmla="*/ 1830707 w 1644"/>
                <a:gd name="T53" fmla="*/ 86863 h 94"/>
                <a:gd name="T54" fmla="*/ 1900016 w 1644"/>
                <a:gd name="T55" fmla="*/ 114502 h 94"/>
                <a:gd name="T56" fmla="*/ 1969325 w 1644"/>
                <a:gd name="T57" fmla="*/ 157934 h 94"/>
                <a:gd name="T58" fmla="*/ 2038634 w 1644"/>
                <a:gd name="T59" fmla="*/ 173727 h 94"/>
                <a:gd name="T60" fmla="*/ 2107942 w 1644"/>
                <a:gd name="T61" fmla="*/ 86863 h 94"/>
                <a:gd name="T62" fmla="*/ 2174861 w 1644"/>
                <a:gd name="T63" fmla="*/ 0 h 94"/>
                <a:gd name="T64" fmla="*/ 2244170 w 1644"/>
                <a:gd name="T65" fmla="*/ 59225 h 94"/>
                <a:gd name="T66" fmla="*/ 2313479 w 1644"/>
                <a:gd name="T67" fmla="*/ 102657 h 94"/>
                <a:gd name="T68" fmla="*/ 2382787 w 1644"/>
                <a:gd name="T69" fmla="*/ 130295 h 94"/>
                <a:gd name="T70" fmla="*/ 2442536 w 1644"/>
                <a:gd name="T71" fmla="*/ 213210 h 94"/>
                <a:gd name="T72" fmla="*/ 2511846 w 1644"/>
                <a:gd name="T73" fmla="*/ 213210 h 94"/>
                <a:gd name="T74" fmla="*/ 2581154 w 1644"/>
                <a:gd name="T75" fmla="*/ 142140 h 94"/>
                <a:gd name="T76" fmla="*/ 2648073 w 1644"/>
                <a:gd name="T77" fmla="*/ 142140 h 94"/>
                <a:gd name="T78" fmla="*/ 2717382 w 1644"/>
                <a:gd name="T79" fmla="*/ 185572 h 94"/>
                <a:gd name="T80" fmla="*/ 2786691 w 1644"/>
                <a:gd name="T81" fmla="*/ 173727 h 94"/>
                <a:gd name="T82" fmla="*/ 2855999 w 1644"/>
                <a:gd name="T83" fmla="*/ 130295 h 94"/>
                <a:gd name="T84" fmla="*/ 2922918 w 1644"/>
                <a:gd name="T85" fmla="*/ 130295 h 94"/>
                <a:gd name="T86" fmla="*/ 2992227 w 1644"/>
                <a:gd name="T87" fmla="*/ 201365 h 94"/>
                <a:gd name="T88" fmla="*/ 3061536 w 1644"/>
                <a:gd name="T89" fmla="*/ 201365 h 94"/>
                <a:gd name="T90" fmla="*/ 3130844 w 1644"/>
                <a:gd name="T91" fmla="*/ 213210 h 94"/>
                <a:gd name="T92" fmla="*/ 3200153 w 1644"/>
                <a:gd name="T93" fmla="*/ 229004 h 94"/>
                <a:gd name="T94" fmla="*/ 3267072 w 1644"/>
                <a:gd name="T95" fmla="*/ 213210 h 94"/>
                <a:gd name="T96" fmla="*/ 3336381 w 1644"/>
                <a:gd name="T97" fmla="*/ 185572 h 94"/>
                <a:gd name="T98" fmla="*/ 3405689 w 1644"/>
                <a:gd name="T99" fmla="*/ 114502 h 94"/>
                <a:gd name="T100" fmla="*/ 3474998 w 1644"/>
                <a:gd name="T101" fmla="*/ 102657 h 94"/>
                <a:gd name="T102" fmla="*/ 3544307 w 1644"/>
                <a:gd name="T103" fmla="*/ 130295 h 94"/>
                <a:gd name="T104" fmla="*/ 3611226 w 1644"/>
                <a:gd name="T105" fmla="*/ 142140 h 94"/>
                <a:gd name="T106" fmla="*/ 3680535 w 1644"/>
                <a:gd name="T107" fmla="*/ 114502 h 94"/>
                <a:gd name="T108" fmla="*/ 3749843 w 1644"/>
                <a:gd name="T109" fmla="*/ 102657 h 94"/>
                <a:gd name="T110" fmla="*/ 3819152 w 1644"/>
                <a:gd name="T111" fmla="*/ 130295 h 94"/>
                <a:gd name="T112" fmla="*/ 3886071 w 1644"/>
                <a:gd name="T113" fmla="*/ 157934 h 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4"/>
                <a:gd name="T172" fmla="*/ 0 h 94"/>
                <a:gd name="T173" fmla="*/ 1644 w 1644"/>
                <a:gd name="T174" fmla="*/ 94 h 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4" h="94">
                  <a:moveTo>
                    <a:pt x="0" y="80"/>
                  </a:moveTo>
                  <a:lnTo>
                    <a:pt x="0" y="80"/>
                  </a:lnTo>
                  <a:lnTo>
                    <a:pt x="4" y="80"/>
                  </a:lnTo>
                  <a:lnTo>
                    <a:pt x="7" y="80"/>
                  </a:lnTo>
                  <a:lnTo>
                    <a:pt x="11" y="80"/>
                  </a:lnTo>
                  <a:lnTo>
                    <a:pt x="14" y="80"/>
                  </a:lnTo>
                  <a:lnTo>
                    <a:pt x="18" y="80"/>
                  </a:lnTo>
                  <a:lnTo>
                    <a:pt x="22" y="80"/>
                  </a:lnTo>
                  <a:lnTo>
                    <a:pt x="25" y="83"/>
                  </a:lnTo>
                  <a:lnTo>
                    <a:pt x="29" y="83"/>
                  </a:lnTo>
                  <a:lnTo>
                    <a:pt x="32" y="83"/>
                  </a:lnTo>
                  <a:lnTo>
                    <a:pt x="36" y="83"/>
                  </a:lnTo>
                  <a:lnTo>
                    <a:pt x="40" y="83"/>
                  </a:lnTo>
                  <a:lnTo>
                    <a:pt x="43" y="87"/>
                  </a:lnTo>
                  <a:lnTo>
                    <a:pt x="47" y="87"/>
                  </a:lnTo>
                  <a:lnTo>
                    <a:pt x="50" y="87"/>
                  </a:lnTo>
                  <a:lnTo>
                    <a:pt x="54" y="90"/>
                  </a:lnTo>
                  <a:lnTo>
                    <a:pt x="58" y="90"/>
                  </a:lnTo>
                  <a:lnTo>
                    <a:pt x="61" y="90"/>
                  </a:lnTo>
                  <a:lnTo>
                    <a:pt x="65" y="90"/>
                  </a:lnTo>
                  <a:lnTo>
                    <a:pt x="68" y="87"/>
                  </a:lnTo>
                  <a:lnTo>
                    <a:pt x="72" y="87"/>
                  </a:lnTo>
                  <a:lnTo>
                    <a:pt x="76" y="87"/>
                  </a:lnTo>
                  <a:lnTo>
                    <a:pt x="79" y="87"/>
                  </a:lnTo>
                  <a:lnTo>
                    <a:pt x="83" y="87"/>
                  </a:lnTo>
                  <a:lnTo>
                    <a:pt x="86" y="87"/>
                  </a:lnTo>
                  <a:lnTo>
                    <a:pt x="90" y="87"/>
                  </a:lnTo>
                  <a:lnTo>
                    <a:pt x="94" y="87"/>
                  </a:lnTo>
                  <a:lnTo>
                    <a:pt x="97" y="87"/>
                  </a:lnTo>
                  <a:lnTo>
                    <a:pt x="101" y="87"/>
                  </a:lnTo>
                  <a:lnTo>
                    <a:pt x="104" y="87"/>
                  </a:lnTo>
                  <a:lnTo>
                    <a:pt x="108" y="87"/>
                  </a:lnTo>
                  <a:lnTo>
                    <a:pt x="111" y="83"/>
                  </a:lnTo>
                  <a:lnTo>
                    <a:pt x="115" y="83"/>
                  </a:lnTo>
                  <a:lnTo>
                    <a:pt x="119" y="80"/>
                  </a:lnTo>
                  <a:lnTo>
                    <a:pt x="122" y="80"/>
                  </a:lnTo>
                  <a:lnTo>
                    <a:pt x="126" y="80"/>
                  </a:lnTo>
                  <a:lnTo>
                    <a:pt x="129" y="76"/>
                  </a:lnTo>
                  <a:lnTo>
                    <a:pt x="133" y="80"/>
                  </a:lnTo>
                  <a:lnTo>
                    <a:pt x="137" y="80"/>
                  </a:lnTo>
                  <a:lnTo>
                    <a:pt x="140" y="80"/>
                  </a:lnTo>
                  <a:lnTo>
                    <a:pt x="144" y="80"/>
                  </a:lnTo>
                  <a:lnTo>
                    <a:pt x="147" y="80"/>
                  </a:lnTo>
                  <a:lnTo>
                    <a:pt x="151" y="83"/>
                  </a:lnTo>
                  <a:lnTo>
                    <a:pt x="155" y="83"/>
                  </a:lnTo>
                  <a:lnTo>
                    <a:pt x="158" y="83"/>
                  </a:lnTo>
                  <a:lnTo>
                    <a:pt x="162" y="83"/>
                  </a:lnTo>
                  <a:lnTo>
                    <a:pt x="165" y="87"/>
                  </a:lnTo>
                  <a:lnTo>
                    <a:pt x="169" y="83"/>
                  </a:lnTo>
                  <a:lnTo>
                    <a:pt x="173" y="83"/>
                  </a:lnTo>
                  <a:lnTo>
                    <a:pt x="176" y="83"/>
                  </a:lnTo>
                  <a:lnTo>
                    <a:pt x="180" y="87"/>
                  </a:lnTo>
                  <a:lnTo>
                    <a:pt x="183" y="87"/>
                  </a:lnTo>
                  <a:lnTo>
                    <a:pt x="187" y="87"/>
                  </a:lnTo>
                  <a:lnTo>
                    <a:pt x="191" y="90"/>
                  </a:lnTo>
                  <a:lnTo>
                    <a:pt x="194" y="90"/>
                  </a:lnTo>
                  <a:lnTo>
                    <a:pt x="198" y="94"/>
                  </a:lnTo>
                  <a:lnTo>
                    <a:pt x="201" y="94"/>
                  </a:lnTo>
                  <a:lnTo>
                    <a:pt x="205" y="94"/>
                  </a:lnTo>
                  <a:lnTo>
                    <a:pt x="209" y="94"/>
                  </a:lnTo>
                  <a:lnTo>
                    <a:pt x="212" y="94"/>
                  </a:lnTo>
                  <a:lnTo>
                    <a:pt x="216" y="90"/>
                  </a:lnTo>
                  <a:lnTo>
                    <a:pt x="219" y="87"/>
                  </a:lnTo>
                  <a:lnTo>
                    <a:pt x="223" y="87"/>
                  </a:lnTo>
                  <a:lnTo>
                    <a:pt x="227" y="83"/>
                  </a:lnTo>
                  <a:lnTo>
                    <a:pt x="230" y="83"/>
                  </a:lnTo>
                  <a:lnTo>
                    <a:pt x="234" y="83"/>
                  </a:lnTo>
                  <a:lnTo>
                    <a:pt x="237" y="83"/>
                  </a:lnTo>
                  <a:lnTo>
                    <a:pt x="241" y="83"/>
                  </a:lnTo>
                  <a:lnTo>
                    <a:pt x="245" y="83"/>
                  </a:lnTo>
                  <a:lnTo>
                    <a:pt x="248" y="80"/>
                  </a:lnTo>
                  <a:lnTo>
                    <a:pt x="252" y="80"/>
                  </a:lnTo>
                  <a:lnTo>
                    <a:pt x="255" y="76"/>
                  </a:lnTo>
                  <a:lnTo>
                    <a:pt x="259" y="76"/>
                  </a:lnTo>
                  <a:lnTo>
                    <a:pt x="263" y="76"/>
                  </a:lnTo>
                  <a:lnTo>
                    <a:pt x="266" y="76"/>
                  </a:lnTo>
                  <a:lnTo>
                    <a:pt x="270" y="76"/>
                  </a:lnTo>
                  <a:lnTo>
                    <a:pt x="273" y="80"/>
                  </a:lnTo>
                  <a:lnTo>
                    <a:pt x="277" y="80"/>
                  </a:lnTo>
                  <a:lnTo>
                    <a:pt x="281" y="80"/>
                  </a:lnTo>
                  <a:lnTo>
                    <a:pt x="284" y="83"/>
                  </a:lnTo>
                  <a:lnTo>
                    <a:pt x="288" y="80"/>
                  </a:lnTo>
                  <a:lnTo>
                    <a:pt x="291" y="80"/>
                  </a:lnTo>
                  <a:lnTo>
                    <a:pt x="295" y="76"/>
                  </a:lnTo>
                  <a:lnTo>
                    <a:pt x="299" y="72"/>
                  </a:lnTo>
                  <a:lnTo>
                    <a:pt x="302" y="69"/>
                  </a:lnTo>
                  <a:lnTo>
                    <a:pt x="306" y="69"/>
                  </a:lnTo>
                  <a:lnTo>
                    <a:pt x="309" y="69"/>
                  </a:lnTo>
                  <a:lnTo>
                    <a:pt x="313" y="69"/>
                  </a:lnTo>
                  <a:lnTo>
                    <a:pt x="317" y="69"/>
                  </a:lnTo>
                  <a:lnTo>
                    <a:pt x="320" y="69"/>
                  </a:lnTo>
                  <a:lnTo>
                    <a:pt x="324" y="72"/>
                  </a:lnTo>
                  <a:lnTo>
                    <a:pt x="327" y="76"/>
                  </a:lnTo>
                  <a:lnTo>
                    <a:pt x="331" y="80"/>
                  </a:lnTo>
                  <a:lnTo>
                    <a:pt x="335" y="83"/>
                  </a:lnTo>
                  <a:lnTo>
                    <a:pt x="338" y="83"/>
                  </a:lnTo>
                  <a:lnTo>
                    <a:pt x="342" y="83"/>
                  </a:lnTo>
                  <a:lnTo>
                    <a:pt x="345" y="87"/>
                  </a:lnTo>
                  <a:lnTo>
                    <a:pt x="349" y="87"/>
                  </a:lnTo>
                  <a:lnTo>
                    <a:pt x="353" y="83"/>
                  </a:lnTo>
                  <a:lnTo>
                    <a:pt x="356" y="83"/>
                  </a:lnTo>
                  <a:lnTo>
                    <a:pt x="360" y="83"/>
                  </a:lnTo>
                  <a:lnTo>
                    <a:pt x="363" y="80"/>
                  </a:lnTo>
                  <a:lnTo>
                    <a:pt x="367" y="76"/>
                  </a:lnTo>
                  <a:lnTo>
                    <a:pt x="371" y="76"/>
                  </a:lnTo>
                  <a:lnTo>
                    <a:pt x="374" y="72"/>
                  </a:lnTo>
                  <a:lnTo>
                    <a:pt x="378" y="69"/>
                  </a:lnTo>
                  <a:lnTo>
                    <a:pt x="381" y="69"/>
                  </a:lnTo>
                  <a:lnTo>
                    <a:pt x="385" y="69"/>
                  </a:lnTo>
                  <a:lnTo>
                    <a:pt x="389" y="69"/>
                  </a:lnTo>
                  <a:lnTo>
                    <a:pt x="392" y="69"/>
                  </a:lnTo>
                  <a:lnTo>
                    <a:pt x="396" y="69"/>
                  </a:lnTo>
                  <a:lnTo>
                    <a:pt x="399" y="72"/>
                  </a:lnTo>
                  <a:lnTo>
                    <a:pt x="403" y="72"/>
                  </a:lnTo>
                  <a:lnTo>
                    <a:pt x="407" y="72"/>
                  </a:lnTo>
                  <a:lnTo>
                    <a:pt x="410" y="72"/>
                  </a:lnTo>
                  <a:lnTo>
                    <a:pt x="414" y="76"/>
                  </a:lnTo>
                  <a:lnTo>
                    <a:pt x="417" y="76"/>
                  </a:lnTo>
                  <a:lnTo>
                    <a:pt x="421" y="76"/>
                  </a:lnTo>
                  <a:lnTo>
                    <a:pt x="425" y="80"/>
                  </a:lnTo>
                  <a:lnTo>
                    <a:pt x="428" y="80"/>
                  </a:lnTo>
                  <a:lnTo>
                    <a:pt x="432" y="80"/>
                  </a:lnTo>
                  <a:lnTo>
                    <a:pt x="435" y="80"/>
                  </a:lnTo>
                  <a:lnTo>
                    <a:pt x="439" y="83"/>
                  </a:lnTo>
                  <a:lnTo>
                    <a:pt x="443" y="83"/>
                  </a:lnTo>
                  <a:lnTo>
                    <a:pt x="446" y="87"/>
                  </a:lnTo>
                  <a:lnTo>
                    <a:pt x="450" y="87"/>
                  </a:lnTo>
                  <a:lnTo>
                    <a:pt x="453" y="87"/>
                  </a:lnTo>
                  <a:lnTo>
                    <a:pt x="457" y="87"/>
                  </a:lnTo>
                  <a:lnTo>
                    <a:pt x="461" y="83"/>
                  </a:lnTo>
                  <a:lnTo>
                    <a:pt x="464" y="83"/>
                  </a:lnTo>
                  <a:lnTo>
                    <a:pt x="468" y="83"/>
                  </a:lnTo>
                  <a:lnTo>
                    <a:pt x="471" y="80"/>
                  </a:lnTo>
                  <a:lnTo>
                    <a:pt x="475" y="80"/>
                  </a:lnTo>
                  <a:lnTo>
                    <a:pt x="479" y="80"/>
                  </a:lnTo>
                  <a:lnTo>
                    <a:pt x="482" y="83"/>
                  </a:lnTo>
                  <a:lnTo>
                    <a:pt x="486" y="83"/>
                  </a:lnTo>
                  <a:lnTo>
                    <a:pt x="489" y="83"/>
                  </a:lnTo>
                  <a:lnTo>
                    <a:pt x="493" y="83"/>
                  </a:lnTo>
                  <a:lnTo>
                    <a:pt x="497" y="80"/>
                  </a:lnTo>
                  <a:lnTo>
                    <a:pt x="500" y="76"/>
                  </a:lnTo>
                  <a:lnTo>
                    <a:pt x="504" y="72"/>
                  </a:lnTo>
                  <a:lnTo>
                    <a:pt x="507" y="72"/>
                  </a:lnTo>
                  <a:lnTo>
                    <a:pt x="511" y="69"/>
                  </a:lnTo>
                  <a:lnTo>
                    <a:pt x="515" y="69"/>
                  </a:lnTo>
                  <a:lnTo>
                    <a:pt x="518" y="69"/>
                  </a:lnTo>
                  <a:lnTo>
                    <a:pt x="522" y="69"/>
                  </a:lnTo>
                  <a:lnTo>
                    <a:pt x="525" y="69"/>
                  </a:lnTo>
                  <a:lnTo>
                    <a:pt x="529" y="69"/>
                  </a:lnTo>
                  <a:lnTo>
                    <a:pt x="533" y="69"/>
                  </a:lnTo>
                  <a:lnTo>
                    <a:pt x="536" y="69"/>
                  </a:lnTo>
                  <a:lnTo>
                    <a:pt x="540" y="69"/>
                  </a:lnTo>
                  <a:lnTo>
                    <a:pt x="543" y="65"/>
                  </a:lnTo>
                  <a:lnTo>
                    <a:pt x="547" y="65"/>
                  </a:lnTo>
                  <a:lnTo>
                    <a:pt x="551" y="62"/>
                  </a:lnTo>
                  <a:lnTo>
                    <a:pt x="554" y="58"/>
                  </a:lnTo>
                  <a:lnTo>
                    <a:pt x="558" y="58"/>
                  </a:lnTo>
                  <a:lnTo>
                    <a:pt x="561" y="54"/>
                  </a:lnTo>
                  <a:lnTo>
                    <a:pt x="565" y="54"/>
                  </a:lnTo>
                  <a:lnTo>
                    <a:pt x="569" y="54"/>
                  </a:lnTo>
                  <a:lnTo>
                    <a:pt x="572" y="54"/>
                  </a:lnTo>
                  <a:lnTo>
                    <a:pt x="576" y="54"/>
                  </a:lnTo>
                  <a:lnTo>
                    <a:pt x="579" y="54"/>
                  </a:lnTo>
                  <a:lnTo>
                    <a:pt x="583" y="54"/>
                  </a:lnTo>
                  <a:lnTo>
                    <a:pt x="587" y="58"/>
                  </a:lnTo>
                  <a:lnTo>
                    <a:pt x="590" y="58"/>
                  </a:lnTo>
                  <a:lnTo>
                    <a:pt x="594" y="51"/>
                  </a:lnTo>
                  <a:lnTo>
                    <a:pt x="594" y="44"/>
                  </a:lnTo>
                  <a:lnTo>
                    <a:pt x="597" y="36"/>
                  </a:lnTo>
                  <a:lnTo>
                    <a:pt x="601" y="33"/>
                  </a:lnTo>
                  <a:lnTo>
                    <a:pt x="605" y="26"/>
                  </a:lnTo>
                  <a:lnTo>
                    <a:pt x="608" y="22"/>
                  </a:lnTo>
                  <a:lnTo>
                    <a:pt x="612" y="18"/>
                  </a:lnTo>
                  <a:lnTo>
                    <a:pt x="615" y="15"/>
                  </a:lnTo>
                  <a:lnTo>
                    <a:pt x="619" y="11"/>
                  </a:lnTo>
                  <a:lnTo>
                    <a:pt x="622" y="8"/>
                  </a:lnTo>
                  <a:lnTo>
                    <a:pt x="626" y="8"/>
                  </a:lnTo>
                  <a:lnTo>
                    <a:pt x="630" y="4"/>
                  </a:lnTo>
                  <a:lnTo>
                    <a:pt x="633" y="4"/>
                  </a:lnTo>
                  <a:lnTo>
                    <a:pt x="637" y="8"/>
                  </a:lnTo>
                  <a:lnTo>
                    <a:pt x="640" y="8"/>
                  </a:lnTo>
                  <a:lnTo>
                    <a:pt x="644" y="8"/>
                  </a:lnTo>
                  <a:lnTo>
                    <a:pt x="648" y="8"/>
                  </a:lnTo>
                  <a:lnTo>
                    <a:pt x="651" y="11"/>
                  </a:lnTo>
                  <a:lnTo>
                    <a:pt x="655" y="15"/>
                  </a:lnTo>
                  <a:lnTo>
                    <a:pt x="658" y="18"/>
                  </a:lnTo>
                  <a:lnTo>
                    <a:pt x="662" y="22"/>
                  </a:lnTo>
                  <a:lnTo>
                    <a:pt x="666" y="26"/>
                  </a:lnTo>
                  <a:lnTo>
                    <a:pt x="669" y="29"/>
                  </a:lnTo>
                  <a:lnTo>
                    <a:pt x="673" y="29"/>
                  </a:lnTo>
                  <a:lnTo>
                    <a:pt x="676" y="33"/>
                  </a:lnTo>
                  <a:lnTo>
                    <a:pt x="680" y="33"/>
                  </a:lnTo>
                  <a:lnTo>
                    <a:pt x="684" y="33"/>
                  </a:lnTo>
                  <a:lnTo>
                    <a:pt x="687" y="29"/>
                  </a:lnTo>
                  <a:lnTo>
                    <a:pt x="691" y="26"/>
                  </a:lnTo>
                  <a:lnTo>
                    <a:pt x="694" y="22"/>
                  </a:lnTo>
                  <a:lnTo>
                    <a:pt x="698" y="18"/>
                  </a:lnTo>
                  <a:lnTo>
                    <a:pt x="702" y="15"/>
                  </a:lnTo>
                  <a:lnTo>
                    <a:pt x="705" y="11"/>
                  </a:lnTo>
                  <a:lnTo>
                    <a:pt x="709" y="8"/>
                  </a:lnTo>
                  <a:lnTo>
                    <a:pt x="712" y="4"/>
                  </a:lnTo>
                  <a:lnTo>
                    <a:pt x="716" y="4"/>
                  </a:lnTo>
                  <a:lnTo>
                    <a:pt x="720" y="8"/>
                  </a:lnTo>
                  <a:lnTo>
                    <a:pt x="723" y="8"/>
                  </a:lnTo>
                  <a:lnTo>
                    <a:pt x="727" y="8"/>
                  </a:lnTo>
                  <a:lnTo>
                    <a:pt x="730" y="8"/>
                  </a:lnTo>
                  <a:lnTo>
                    <a:pt x="734" y="8"/>
                  </a:lnTo>
                  <a:lnTo>
                    <a:pt x="738" y="8"/>
                  </a:lnTo>
                  <a:lnTo>
                    <a:pt x="741" y="8"/>
                  </a:lnTo>
                  <a:lnTo>
                    <a:pt x="745" y="11"/>
                  </a:lnTo>
                  <a:lnTo>
                    <a:pt x="748" y="15"/>
                  </a:lnTo>
                  <a:lnTo>
                    <a:pt x="752" y="15"/>
                  </a:lnTo>
                  <a:lnTo>
                    <a:pt x="756" y="18"/>
                  </a:lnTo>
                  <a:lnTo>
                    <a:pt x="759" y="22"/>
                  </a:lnTo>
                  <a:lnTo>
                    <a:pt x="763" y="22"/>
                  </a:lnTo>
                  <a:lnTo>
                    <a:pt x="766" y="22"/>
                  </a:lnTo>
                  <a:lnTo>
                    <a:pt x="770" y="22"/>
                  </a:lnTo>
                  <a:lnTo>
                    <a:pt x="774" y="22"/>
                  </a:lnTo>
                  <a:lnTo>
                    <a:pt x="777" y="22"/>
                  </a:lnTo>
                  <a:lnTo>
                    <a:pt x="781" y="22"/>
                  </a:lnTo>
                  <a:lnTo>
                    <a:pt x="784" y="22"/>
                  </a:lnTo>
                  <a:lnTo>
                    <a:pt x="788" y="22"/>
                  </a:lnTo>
                  <a:lnTo>
                    <a:pt x="792" y="26"/>
                  </a:lnTo>
                  <a:lnTo>
                    <a:pt x="795" y="29"/>
                  </a:lnTo>
                  <a:lnTo>
                    <a:pt x="799" y="29"/>
                  </a:lnTo>
                  <a:lnTo>
                    <a:pt x="802" y="33"/>
                  </a:lnTo>
                  <a:lnTo>
                    <a:pt x="806" y="33"/>
                  </a:lnTo>
                  <a:lnTo>
                    <a:pt x="810" y="33"/>
                  </a:lnTo>
                  <a:lnTo>
                    <a:pt x="813" y="33"/>
                  </a:lnTo>
                  <a:lnTo>
                    <a:pt x="817" y="33"/>
                  </a:lnTo>
                  <a:lnTo>
                    <a:pt x="820" y="36"/>
                  </a:lnTo>
                  <a:lnTo>
                    <a:pt x="824" y="40"/>
                  </a:lnTo>
                  <a:lnTo>
                    <a:pt x="828" y="44"/>
                  </a:lnTo>
                  <a:lnTo>
                    <a:pt x="831" y="44"/>
                  </a:lnTo>
                  <a:lnTo>
                    <a:pt x="835" y="47"/>
                  </a:lnTo>
                  <a:lnTo>
                    <a:pt x="838" y="47"/>
                  </a:lnTo>
                  <a:lnTo>
                    <a:pt x="842" y="51"/>
                  </a:lnTo>
                  <a:lnTo>
                    <a:pt x="846" y="47"/>
                  </a:lnTo>
                  <a:lnTo>
                    <a:pt x="849" y="47"/>
                  </a:lnTo>
                  <a:lnTo>
                    <a:pt x="853" y="44"/>
                  </a:lnTo>
                  <a:lnTo>
                    <a:pt x="856" y="40"/>
                  </a:lnTo>
                  <a:lnTo>
                    <a:pt x="860" y="36"/>
                  </a:lnTo>
                  <a:lnTo>
                    <a:pt x="864" y="33"/>
                  </a:lnTo>
                  <a:lnTo>
                    <a:pt x="867" y="33"/>
                  </a:lnTo>
                  <a:lnTo>
                    <a:pt x="871" y="29"/>
                  </a:lnTo>
                  <a:lnTo>
                    <a:pt x="874" y="29"/>
                  </a:lnTo>
                  <a:lnTo>
                    <a:pt x="878" y="26"/>
                  </a:lnTo>
                  <a:lnTo>
                    <a:pt x="882" y="22"/>
                  </a:lnTo>
                  <a:lnTo>
                    <a:pt x="885" y="18"/>
                  </a:lnTo>
                  <a:lnTo>
                    <a:pt x="889" y="11"/>
                  </a:lnTo>
                  <a:lnTo>
                    <a:pt x="892" y="8"/>
                  </a:lnTo>
                  <a:lnTo>
                    <a:pt x="896" y="8"/>
                  </a:lnTo>
                  <a:lnTo>
                    <a:pt x="900" y="4"/>
                  </a:lnTo>
                  <a:lnTo>
                    <a:pt x="903" y="0"/>
                  </a:lnTo>
                  <a:lnTo>
                    <a:pt x="907" y="0"/>
                  </a:lnTo>
                  <a:lnTo>
                    <a:pt x="910" y="0"/>
                  </a:lnTo>
                  <a:lnTo>
                    <a:pt x="914" y="0"/>
                  </a:lnTo>
                  <a:lnTo>
                    <a:pt x="918" y="0"/>
                  </a:lnTo>
                  <a:lnTo>
                    <a:pt x="921" y="0"/>
                  </a:lnTo>
                  <a:lnTo>
                    <a:pt x="925" y="4"/>
                  </a:lnTo>
                  <a:lnTo>
                    <a:pt x="928" y="4"/>
                  </a:lnTo>
                  <a:lnTo>
                    <a:pt x="932" y="8"/>
                  </a:lnTo>
                  <a:lnTo>
                    <a:pt x="936" y="11"/>
                  </a:lnTo>
                  <a:lnTo>
                    <a:pt x="939" y="15"/>
                  </a:lnTo>
                  <a:lnTo>
                    <a:pt x="943" y="15"/>
                  </a:lnTo>
                  <a:lnTo>
                    <a:pt x="946" y="18"/>
                  </a:lnTo>
                  <a:lnTo>
                    <a:pt x="950" y="18"/>
                  </a:lnTo>
                  <a:lnTo>
                    <a:pt x="954" y="22"/>
                  </a:lnTo>
                  <a:lnTo>
                    <a:pt x="957" y="22"/>
                  </a:lnTo>
                  <a:lnTo>
                    <a:pt x="961" y="26"/>
                  </a:lnTo>
                  <a:lnTo>
                    <a:pt x="964" y="26"/>
                  </a:lnTo>
                  <a:lnTo>
                    <a:pt x="968" y="26"/>
                  </a:lnTo>
                  <a:lnTo>
                    <a:pt x="972" y="26"/>
                  </a:lnTo>
                  <a:lnTo>
                    <a:pt x="975" y="29"/>
                  </a:lnTo>
                  <a:lnTo>
                    <a:pt x="979" y="29"/>
                  </a:lnTo>
                  <a:lnTo>
                    <a:pt x="982" y="29"/>
                  </a:lnTo>
                  <a:lnTo>
                    <a:pt x="986" y="29"/>
                  </a:lnTo>
                  <a:lnTo>
                    <a:pt x="990" y="29"/>
                  </a:lnTo>
                  <a:lnTo>
                    <a:pt x="993" y="29"/>
                  </a:lnTo>
                  <a:lnTo>
                    <a:pt x="997" y="33"/>
                  </a:lnTo>
                  <a:lnTo>
                    <a:pt x="1000" y="36"/>
                  </a:lnTo>
                  <a:lnTo>
                    <a:pt x="1004" y="36"/>
                  </a:lnTo>
                  <a:lnTo>
                    <a:pt x="1008" y="40"/>
                  </a:lnTo>
                  <a:lnTo>
                    <a:pt x="1011" y="40"/>
                  </a:lnTo>
                  <a:lnTo>
                    <a:pt x="1015" y="44"/>
                  </a:lnTo>
                  <a:lnTo>
                    <a:pt x="1015" y="47"/>
                  </a:lnTo>
                  <a:lnTo>
                    <a:pt x="1018" y="51"/>
                  </a:lnTo>
                  <a:lnTo>
                    <a:pt x="1022" y="54"/>
                  </a:lnTo>
                  <a:lnTo>
                    <a:pt x="1026" y="54"/>
                  </a:lnTo>
                  <a:lnTo>
                    <a:pt x="1029" y="58"/>
                  </a:lnTo>
                  <a:lnTo>
                    <a:pt x="1033" y="58"/>
                  </a:lnTo>
                  <a:lnTo>
                    <a:pt x="1036" y="58"/>
                  </a:lnTo>
                  <a:lnTo>
                    <a:pt x="1040" y="58"/>
                  </a:lnTo>
                  <a:lnTo>
                    <a:pt x="1044" y="58"/>
                  </a:lnTo>
                  <a:lnTo>
                    <a:pt x="1047" y="54"/>
                  </a:lnTo>
                  <a:lnTo>
                    <a:pt x="1051" y="54"/>
                  </a:lnTo>
                  <a:lnTo>
                    <a:pt x="1054" y="51"/>
                  </a:lnTo>
                  <a:lnTo>
                    <a:pt x="1058" y="47"/>
                  </a:lnTo>
                  <a:lnTo>
                    <a:pt x="1062" y="47"/>
                  </a:lnTo>
                  <a:lnTo>
                    <a:pt x="1065" y="44"/>
                  </a:lnTo>
                  <a:lnTo>
                    <a:pt x="1069" y="40"/>
                  </a:lnTo>
                  <a:lnTo>
                    <a:pt x="1072" y="40"/>
                  </a:lnTo>
                  <a:lnTo>
                    <a:pt x="1076" y="36"/>
                  </a:lnTo>
                  <a:lnTo>
                    <a:pt x="1080" y="36"/>
                  </a:lnTo>
                  <a:lnTo>
                    <a:pt x="1083" y="33"/>
                  </a:lnTo>
                  <a:lnTo>
                    <a:pt x="1087" y="33"/>
                  </a:lnTo>
                  <a:lnTo>
                    <a:pt x="1090" y="33"/>
                  </a:lnTo>
                  <a:lnTo>
                    <a:pt x="1094" y="33"/>
                  </a:lnTo>
                  <a:lnTo>
                    <a:pt x="1098" y="33"/>
                  </a:lnTo>
                  <a:lnTo>
                    <a:pt x="1101" y="36"/>
                  </a:lnTo>
                  <a:lnTo>
                    <a:pt x="1105" y="36"/>
                  </a:lnTo>
                  <a:lnTo>
                    <a:pt x="1108" y="36"/>
                  </a:lnTo>
                  <a:lnTo>
                    <a:pt x="1112" y="36"/>
                  </a:lnTo>
                  <a:lnTo>
                    <a:pt x="1115" y="40"/>
                  </a:lnTo>
                  <a:lnTo>
                    <a:pt x="1119" y="40"/>
                  </a:lnTo>
                  <a:lnTo>
                    <a:pt x="1123" y="40"/>
                  </a:lnTo>
                  <a:lnTo>
                    <a:pt x="1126" y="44"/>
                  </a:lnTo>
                  <a:lnTo>
                    <a:pt x="1130" y="44"/>
                  </a:lnTo>
                  <a:lnTo>
                    <a:pt x="1133" y="47"/>
                  </a:lnTo>
                  <a:lnTo>
                    <a:pt x="1137" y="47"/>
                  </a:lnTo>
                  <a:lnTo>
                    <a:pt x="1141" y="47"/>
                  </a:lnTo>
                  <a:lnTo>
                    <a:pt x="1144" y="51"/>
                  </a:lnTo>
                  <a:lnTo>
                    <a:pt x="1148" y="51"/>
                  </a:lnTo>
                  <a:lnTo>
                    <a:pt x="1151" y="51"/>
                  </a:lnTo>
                  <a:lnTo>
                    <a:pt x="1155" y="51"/>
                  </a:lnTo>
                  <a:lnTo>
                    <a:pt x="1159" y="47"/>
                  </a:lnTo>
                  <a:lnTo>
                    <a:pt x="1162" y="47"/>
                  </a:lnTo>
                  <a:lnTo>
                    <a:pt x="1166" y="44"/>
                  </a:lnTo>
                  <a:lnTo>
                    <a:pt x="1169" y="44"/>
                  </a:lnTo>
                  <a:lnTo>
                    <a:pt x="1173" y="40"/>
                  </a:lnTo>
                  <a:lnTo>
                    <a:pt x="1177" y="40"/>
                  </a:lnTo>
                  <a:lnTo>
                    <a:pt x="1180" y="40"/>
                  </a:lnTo>
                  <a:lnTo>
                    <a:pt x="1184" y="40"/>
                  </a:lnTo>
                  <a:lnTo>
                    <a:pt x="1187" y="36"/>
                  </a:lnTo>
                  <a:lnTo>
                    <a:pt x="1191" y="36"/>
                  </a:lnTo>
                  <a:lnTo>
                    <a:pt x="1195" y="33"/>
                  </a:lnTo>
                  <a:lnTo>
                    <a:pt x="1198" y="33"/>
                  </a:lnTo>
                  <a:lnTo>
                    <a:pt x="1202" y="29"/>
                  </a:lnTo>
                  <a:lnTo>
                    <a:pt x="1205" y="29"/>
                  </a:lnTo>
                  <a:lnTo>
                    <a:pt x="1209" y="29"/>
                  </a:lnTo>
                  <a:lnTo>
                    <a:pt x="1213" y="29"/>
                  </a:lnTo>
                  <a:lnTo>
                    <a:pt x="1216" y="29"/>
                  </a:lnTo>
                  <a:lnTo>
                    <a:pt x="1220" y="33"/>
                  </a:lnTo>
                  <a:lnTo>
                    <a:pt x="1223" y="33"/>
                  </a:lnTo>
                  <a:lnTo>
                    <a:pt x="1227" y="36"/>
                  </a:lnTo>
                  <a:lnTo>
                    <a:pt x="1231" y="36"/>
                  </a:lnTo>
                  <a:lnTo>
                    <a:pt x="1234" y="40"/>
                  </a:lnTo>
                  <a:lnTo>
                    <a:pt x="1238" y="44"/>
                  </a:lnTo>
                  <a:lnTo>
                    <a:pt x="1241" y="47"/>
                  </a:lnTo>
                  <a:lnTo>
                    <a:pt x="1245" y="51"/>
                  </a:lnTo>
                  <a:lnTo>
                    <a:pt x="1249" y="51"/>
                  </a:lnTo>
                  <a:lnTo>
                    <a:pt x="1252" y="51"/>
                  </a:lnTo>
                  <a:lnTo>
                    <a:pt x="1256" y="51"/>
                  </a:lnTo>
                  <a:lnTo>
                    <a:pt x="1259" y="51"/>
                  </a:lnTo>
                  <a:lnTo>
                    <a:pt x="1263" y="51"/>
                  </a:lnTo>
                  <a:lnTo>
                    <a:pt x="1267" y="51"/>
                  </a:lnTo>
                  <a:lnTo>
                    <a:pt x="1270" y="47"/>
                  </a:lnTo>
                  <a:lnTo>
                    <a:pt x="1274" y="47"/>
                  </a:lnTo>
                  <a:lnTo>
                    <a:pt x="1277" y="47"/>
                  </a:lnTo>
                  <a:lnTo>
                    <a:pt x="1281" y="51"/>
                  </a:lnTo>
                  <a:lnTo>
                    <a:pt x="1285" y="54"/>
                  </a:lnTo>
                  <a:lnTo>
                    <a:pt x="1288" y="54"/>
                  </a:lnTo>
                  <a:lnTo>
                    <a:pt x="1292" y="54"/>
                  </a:lnTo>
                  <a:lnTo>
                    <a:pt x="1295" y="54"/>
                  </a:lnTo>
                  <a:lnTo>
                    <a:pt x="1299" y="54"/>
                  </a:lnTo>
                  <a:lnTo>
                    <a:pt x="1303" y="54"/>
                  </a:lnTo>
                  <a:lnTo>
                    <a:pt x="1306" y="54"/>
                  </a:lnTo>
                  <a:lnTo>
                    <a:pt x="1310" y="54"/>
                  </a:lnTo>
                  <a:lnTo>
                    <a:pt x="1313" y="54"/>
                  </a:lnTo>
                  <a:lnTo>
                    <a:pt x="1317" y="58"/>
                  </a:lnTo>
                  <a:lnTo>
                    <a:pt x="1321" y="58"/>
                  </a:lnTo>
                  <a:lnTo>
                    <a:pt x="1324" y="58"/>
                  </a:lnTo>
                  <a:lnTo>
                    <a:pt x="1328" y="58"/>
                  </a:lnTo>
                  <a:lnTo>
                    <a:pt x="1331" y="62"/>
                  </a:lnTo>
                  <a:lnTo>
                    <a:pt x="1335" y="62"/>
                  </a:lnTo>
                  <a:lnTo>
                    <a:pt x="1339" y="58"/>
                  </a:lnTo>
                  <a:lnTo>
                    <a:pt x="1342" y="58"/>
                  </a:lnTo>
                  <a:lnTo>
                    <a:pt x="1346" y="58"/>
                  </a:lnTo>
                  <a:lnTo>
                    <a:pt x="1349" y="58"/>
                  </a:lnTo>
                  <a:lnTo>
                    <a:pt x="1353" y="58"/>
                  </a:lnTo>
                  <a:lnTo>
                    <a:pt x="1357" y="54"/>
                  </a:lnTo>
                  <a:lnTo>
                    <a:pt x="1360" y="54"/>
                  </a:lnTo>
                  <a:lnTo>
                    <a:pt x="1364" y="54"/>
                  </a:lnTo>
                  <a:lnTo>
                    <a:pt x="1367" y="54"/>
                  </a:lnTo>
                  <a:lnTo>
                    <a:pt x="1371" y="54"/>
                  </a:lnTo>
                  <a:lnTo>
                    <a:pt x="1375" y="54"/>
                  </a:lnTo>
                  <a:lnTo>
                    <a:pt x="1378" y="54"/>
                  </a:lnTo>
                  <a:lnTo>
                    <a:pt x="1382" y="54"/>
                  </a:lnTo>
                  <a:lnTo>
                    <a:pt x="1385" y="54"/>
                  </a:lnTo>
                  <a:lnTo>
                    <a:pt x="1389" y="51"/>
                  </a:lnTo>
                  <a:lnTo>
                    <a:pt x="1393" y="51"/>
                  </a:lnTo>
                  <a:lnTo>
                    <a:pt x="1396" y="47"/>
                  </a:lnTo>
                  <a:lnTo>
                    <a:pt x="1400" y="47"/>
                  </a:lnTo>
                  <a:lnTo>
                    <a:pt x="1403" y="47"/>
                  </a:lnTo>
                  <a:lnTo>
                    <a:pt x="1407" y="44"/>
                  </a:lnTo>
                  <a:lnTo>
                    <a:pt x="1411" y="44"/>
                  </a:lnTo>
                  <a:lnTo>
                    <a:pt x="1414" y="40"/>
                  </a:lnTo>
                  <a:lnTo>
                    <a:pt x="1418" y="36"/>
                  </a:lnTo>
                  <a:lnTo>
                    <a:pt x="1421" y="33"/>
                  </a:lnTo>
                  <a:lnTo>
                    <a:pt x="1425" y="29"/>
                  </a:lnTo>
                  <a:lnTo>
                    <a:pt x="1429" y="29"/>
                  </a:lnTo>
                  <a:lnTo>
                    <a:pt x="1432" y="26"/>
                  </a:lnTo>
                  <a:lnTo>
                    <a:pt x="1436" y="26"/>
                  </a:lnTo>
                  <a:lnTo>
                    <a:pt x="1439" y="22"/>
                  </a:lnTo>
                  <a:lnTo>
                    <a:pt x="1443" y="22"/>
                  </a:lnTo>
                  <a:lnTo>
                    <a:pt x="1447" y="22"/>
                  </a:lnTo>
                  <a:lnTo>
                    <a:pt x="1450" y="26"/>
                  </a:lnTo>
                  <a:lnTo>
                    <a:pt x="1454" y="26"/>
                  </a:lnTo>
                  <a:lnTo>
                    <a:pt x="1457" y="26"/>
                  </a:lnTo>
                  <a:lnTo>
                    <a:pt x="1461" y="29"/>
                  </a:lnTo>
                  <a:lnTo>
                    <a:pt x="1465" y="29"/>
                  </a:lnTo>
                  <a:lnTo>
                    <a:pt x="1468" y="33"/>
                  </a:lnTo>
                  <a:lnTo>
                    <a:pt x="1472" y="33"/>
                  </a:lnTo>
                  <a:lnTo>
                    <a:pt x="1475" y="33"/>
                  </a:lnTo>
                  <a:lnTo>
                    <a:pt x="1479" y="33"/>
                  </a:lnTo>
                  <a:lnTo>
                    <a:pt x="1483" y="33"/>
                  </a:lnTo>
                  <a:lnTo>
                    <a:pt x="1486" y="33"/>
                  </a:lnTo>
                  <a:lnTo>
                    <a:pt x="1490" y="33"/>
                  </a:lnTo>
                  <a:lnTo>
                    <a:pt x="1493" y="33"/>
                  </a:lnTo>
                  <a:lnTo>
                    <a:pt x="1497" y="33"/>
                  </a:lnTo>
                  <a:lnTo>
                    <a:pt x="1501" y="33"/>
                  </a:lnTo>
                  <a:lnTo>
                    <a:pt x="1504" y="33"/>
                  </a:lnTo>
                  <a:lnTo>
                    <a:pt x="1508" y="36"/>
                  </a:lnTo>
                  <a:lnTo>
                    <a:pt x="1511" y="36"/>
                  </a:lnTo>
                  <a:lnTo>
                    <a:pt x="1515" y="36"/>
                  </a:lnTo>
                  <a:lnTo>
                    <a:pt x="1519" y="36"/>
                  </a:lnTo>
                  <a:lnTo>
                    <a:pt x="1522" y="36"/>
                  </a:lnTo>
                  <a:lnTo>
                    <a:pt x="1526" y="33"/>
                  </a:lnTo>
                  <a:lnTo>
                    <a:pt x="1529" y="33"/>
                  </a:lnTo>
                  <a:lnTo>
                    <a:pt x="1533" y="33"/>
                  </a:lnTo>
                  <a:lnTo>
                    <a:pt x="1537" y="29"/>
                  </a:lnTo>
                  <a:lnTo>
                    <a:pt x="1540" y="29"/>
                  </a:lnTo>
                  <a:lnTo>
                    <a:pt x="1544" y="29"/>
                  </a:lnTo>
                  <a:lnTo>
                    <a:pt x="1547" y="26"/>
                  </a:lnTo>
                  <a:lnTo>
                    <a:pt x="1551" y="26"/>
                  </a:lnTo>
                  <a:lnTo>
                    <a:pt x="1555" y="26"/>
                  </a:lnTo>
                  <a:lnTo>
                    <a:pt x="1558" y="26"/>
                  </a:lnTo>
                  <a:lnTo>
                    <a:pt x="1562" y="26"/>
                  </a:lnTo>
                  <a:lnTo>
                    <a:pt x="1565" y="26"/>
                  </a:lnTo>
                  <a:lnTo>
                    <a:pt x="1569" y="26"/>
                  </a:lnTo>
                  <a:lnTo>
                    <a:pt x="1573" y="26"/>
                  </a:lnTo>
                  <a:lnTo>
                    <a:pt x="1576" y="29"/>
                  </a:lnTo>
                  <a:lnTo>
                    <a:pt x="1580" y="29"/>
                  </a:lnTo>
                  <a:lnTo>
                    <a:pt x="1583" y="29"/>
                  </a:lnTo>
                  <a:lnTo>
                    <a:pt x="1587" y="33"/>
                  </a:lnTo>
                  <a:lnTo>
                    <a:pt x="1591" y="33"/>
                  </a:lnTo>
                  <a:lnTo>
                    <a:pt x="1594" y="33"/>
                  </a:lnTo>
                  <a:lnTo>
                    <a:pt x="1598" y="33"/>
                  </a:lnTo>
                  <a:lnTo>
                    <a:pt x="1601" y="33"/>
                  </a:lnTo>
                  <a:lnTo>
                    <a:pt x="1605" y="36"/>
                  </a:lnTo>
                  <a:lnTo>
                    <a:pt x="1609" y="36"/>
                  </a:lnTo>
                  <a:lnTo>
                    <a:pt x="1612" y="36"/>
                  </a:lnTo>
                  <a:lnTo>
                    <a:pt x="1616" y="36"/>
                  </a:lnTo>
                  <a:lnTo>
                    <a:pt x="1619" y="40"/>
                  </a:lnTo>
                  <a:lnTo>
                    <a:pt x="1623" y="40"/>
                  </a:lnTo>
                  <a:lnTo>
                    <a:pt x="1626" y="40"/>
                  </a:lnTo>
                  <a:lnTo>
                    <a:pt x="1630" y="44"/>
                  </a:lnTo>
                  <a:lnTo>
                    <a:pt x="1634" y="44"/>
                  </a:lnTo>
                  <a:lnTo>
                    <a:pt x="1637" y="40"/>
                  </a:lnTo>
                  <a:lnTo>
                    <a:pt x="1641" y="40"/>
                  </a:lnTo>
                  <a:lnTo>
                    <a:pt x="1644" y="4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CA"/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3786188" y="1357313"/>
            <a:ext cx="5111750" cy="4729162"/>
            <a:chOff x="3786182" y="1357298"/>
            <a:chExt cx="5112010" cy="4729193"/>
          </a:xfrm>
        </p:grpSpPr>
        <p:sp>
          <p:nvSpPr>
            <p:cNvPr id="79896" name="Text Box 19"/>
            <p:cNvSpPr txBox="1">
              <a:spLocks noChangeArrowheads="1"/>
            </p:cNvSpPr>
            <p:nvPr/>
          </p:nvSpPr>
          <p:spPr bwMode="auto">
            <a:xfrm>
              <a:off x="7429520" y="1357298"/>
              <a:ext cx="1468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FF"/>
                  </a:solidFill>
                </a:rPr>
                <a:t>Generate</a:t>
              </a:r>
              <a:endParaRPr lang="en-CA" sz="2400">
                <a:solidFill>
                  <a:srgbClr val="FF00FF"/>
                </a:solidFill>
              </a:endParaRPr>
            </a:p>
          </p:txBody>
        </p:sp>
        <p:sp>
          <p:nvSpPr>
            <p:cNvPr id="79897" name="Freeform 25"/>
            <p:cNvSpPr>
              <a:spLocks noChangeAspect="1"/>
            </p:cNvSpPr>
            <p:nvPr/>
          </p:nvSpPr>
          <p:spPr bwMode="auto">
            <a:xfrm>
              <a:off x="3878528" y="3393673"/>
              <a:ext cx="3833447" cy="897645"/>
            </a:xfrm>
            <a:custGeom>
              <a:avLst/>
              <a:gdLst>
                <a:gd name="T0" fmla="*/ 51299 w 1644"/>
                <a:gd name="T1" fmla="*/ 868006 h 212"/>
                <a:gd name="T2" fmla="*/ 116589 w 1644"/>
                <a:gd name="T3" fmla="*/ 884942 h 212"/>
                <a:gd name="T4" fmla="*/ 184211 w 1644"/>
                <a:gd name="T5" fmla="*/ 884942 h 212"/>
                <a:gd name="T6" fmla="*/ 251832 w 1644"/>
                <a:gd name="T7" fmla="*/ 884942 h 212"/>
                <a:gd name="T8" fmla="*/ 319454 w 1644"/>
                <a:gd name="T9" fmla="*/ 838367 h 212"/>
                <a:gd name="T10" fmla="*/ 384744 w 1644"/>
                <a:gd name="T11" fmla="*/ 821430 h 212"/>
                <a:gd name="T12" fmla="*/ 445370 w 1644"/>
                <a:gd name="T13" fmla="*/ 868006 h 212"/>
                <a:gd name="T14" fmla="*/ 510660 w 1644"/>
                <a:gd name="T15" fmla="*/ 868006 h 212"/>
                <a:gd name="T16" fmla="*/ 578282 w 1644"/>
                <a:gd name="T17" fmla="*/ 868006 h 212"/>
                <a:gd name="T18" fmla="*/ 645903 w 1644"/>
                <a:gd name="T19" fmla="*/ 884942 h 212"/>
                <a:gd name="T20" fmla="*/ 713525 w 1644"/>
                <a:gd name="T21" fmla="*/ 851069 h 212"/>
                <a:gd name="T22" fmla="*/ 781146 w 1644"/>
                <a:gd name="T23" fmla="*/ 868006 h 212"/>
                <a:gd name="T24" fmla="*/ 846436 w 1644"/>
                <a:gd name="T25" fmla="*/ 884942 h 212"/>
                <a:gd name="T26" fmla="*/ 914058 w 1644"/>
                <a:gd name="T27" fmla="*/ 851069 h 212"/>
                <a:gd name="T28" fmla="*/ 981680 w 1644"/>
                <a:gd name="T29" fmla="*/ 851069 h 212"/>
                <a:gd name="T30" fmla="*/ 1049301 w 1644"/>
                <a:gd name="T31" fmla="*/ 884942 h 212"/>
                <a:gd name="T32" fmla="*/ 1116923 w 1644"/>
                <a:gd name="T33" fmla="*/ 838367 h 212"/>
                <a:gd name="T34" fmla="*/ 1182213 w 1644"/>
                <a:gd name="T35" fmla="*/ 791791 h 212"/>
                <a:gd name="T36" fmla="*/ 1242839 w 1644"/>
                <a:gd name="T37" fmla="*/ 685936 h 212"/>
                <a:gd name="T38" fmla="*/ 1308129 w 1644"/>
                <a:gd name="T39" fmla="*/ 656297 h 212"/>
                <a:gd name="T40" fmla="*/ 1375751 w 1644"/>
                <a:gd name="T41" fmla="*/ 639360 h 212"/>
                <a:gd name="T42" fmla="*/ 1434045 w 1644"/>
                <a:gd name="T43" fmla="*/ 563145 h 212"/>
                <a:gd name="T44" fmla="*/ 1492340 w 1644"/>
                <a:gd name="T45" fmla="*/ 440354 h 212"/>
                <a:gd name="T46" fmla="*/ 1559961 w 1644"/>
                <a:gd name="T47" fmla="*/ 228645 h 212"/>
                <a:gd name="T48" fmla="*/ 1618256 w 1644"/>
                <a:gd name="T49" fmla="*/ 122791 h 212"/>
                <a:gd name="T50" fmla="*/ 1685877 w 1644"/>
                <a:gd name="T51" fmla="*/ 152430 h 212"/>
                <a:gd name="T52" fmla="*/ 1744172 w 1644"/>
                <a:gd name="T53" fmla="*/ 304861 h 212"/>
                <a:gd name="T54" fmla="*/ 1811793 w 1644"/>
                <a:gd name="T55" fmla="*/ 457291 h 212"/>
                <a:gd name="T56" fmla="*/ 1879415 w 1644"/>
                <a:gd name="T57" fmla="*/ 427652 h 212"/>
                <a:gd name="T58" fmla="*/ 1947037 w 1644"/>
                <a:gd name="T59" fmla="*/ 427652 h 212"/>
                <a:gd name="T60" fmla="*/ 2014658 w 1644"/>
                <a:gd name="T61" fmla="*/ 440354 h 212"/>
                <a:gd name="T62" fmla="*/ 2079948 w 1644"/>
                <a:gd name="T63" fmla="*/ 351437 h 212"/>
                <a:gd name="T64" fmla="*/ 2140574 w 1644"/>
                <a:gd name="T65" fmla="*/ 258285 h 212"/>
                <a:gd name="T66" fmla="*/ 2205864 w 1644"/>
                <a:gd name="T67" fmla="*/ 245582 h 212"/>
                <a:gd name="T68" fmla="*/ 2273486 w 1644"/>
                <a:gd name="T69" fmla="*/ 199006 h 212"/>
                <a:gd name="T70" fmla="*/ 2331780 w 1644"/>
                <a:gd name="T71" fmla="*/ 135494 h 212"/>
                <a:gd name="T72" fmla="*/ 2399402 w 1644"/>
                <a:gd name="T73" fmla="*/ 169367 h 212"/>
                <a:gd name="T74" fmla="*/ 2467024 w 1644"/>
                <a:gd name="T75" fmla="*/ 169367 h 212"/>
                <a:gd name="T76" fmla="*/ 2534646 w 1644"/>
                <a:gd name="T77" fmla="*/ 152430 h 212"/>
                <a:gd name="T78" fmla="*/ 2599936 w 1644"/>
                <a:gd name="T79" fmla="*/ 135494 h 212"/>
                <a:gd name="T80" fmla="*/ 2667557 w 1644"/>
                <a:gd name="T81" fmla="*/ 93152 h 212"/>
                <a:gd name="T82" fmla="*/ 2735179 w 1644"/>
                <a:gd name="T83" fmla="*/ 29639 h 212"/>
                <a:gd name="T84" fmla="*/ 2802800 w 1644"/>
                <a:gd name="T85" fmla="*/ 29639 h 212"/>
                <a:gd name="T86" fmla="*/ 2870422 w 1644"/>
                <a:gd name="T87" fmla="*/ 76215 h 212"/>
                <a:gd name="T88" fmla="*/ 2935712 w 1644"/>
                <a:gd name="T89" fmla="*/ 76215 h 212"/>
                <a:gd name="T90" fmla="*/ 3003333 w 1644"/>
                <a:gd name="T91" fmla="*/ 16937 h 212"/>
                <a:gd name="T92" fmla="*/ 3070955 w 1644"/>
                <a:gd name="T93" fmla="*/ 46576 h 212"/>
                <a:gd name="T94" fmla="*/ 3138577 w 1644"/>
                <a:gd name="T95" fmla="*/ 122791 h 212"/>
                <a:gd name="T96" fmla="*/ 3206198 w 1644"/>
                <a:gd name="T97" fmla="*/ 135494 h 212"/>
                <a:gd name="T98" fmla="*/ 3271488 w 1644"/>
                <a:gd name="T99" fmla="*/ 76215 h 212"/>
                <a:gd name="T100" fmla="*/ 3339110 w 1644"/>
                <a:gd name="T101" fmla="*/ 29639 h 212"/>
                <a:gd name="T102" fmla="*/ 3406731 w 1644"/>
                <a:gd name="T103" fmla="*/ 29639 h 212"/>
                <a:gd name="T104" fmla="*/ 3465026 w 1644"/>
                <a:gd name="T105" fmla="*/ 135494 h 212"/>
                <a:gd name="T106" fmla="*/ 3523320 w 1644"/>
                <a:gd name="T107" fmla="*/ 258285 h 212"/>
                <a:gd name="T108" fmla="*/ 3590942 w 1644"/>
                <a:gd name="T109" fmla="*/ 287924 h 212"/>
                <a:gd name="T110" fmla="*/ 3658564 w 1644"/>
                <a:gd name="T111" fmla="*/ 275221 h 212"/>
                <a:gd name="T112" fmla="*/ 3726185 w 1644"/>
                <a:gd name="T113" fmla="*/ 321797 h 212"/>
                <a:gd name="T114" fmla="*/ 3791475 w 1644"/>
                <a:gd name="T115" fmla="*/ 398012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44"/>
                <a:gd name="T175" fmla="*/ 0 h 212"/>
                <a:gd name="T176" fmla="*/ 1644 w 1644"/>
                <a:gd name="T177" fmla="*/ 212 h 2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44" h="212">
                  <a:moveTo>
                    <a:pt x="0" y="205"/>
                  </a:moveTo>
                  <a:lnTo>
                    <a:pt x="0" y="205"/>
                  </a:lnTo>
                  <a:lnTo>
                    <a:pt x="4" y="205"/>
                  </a:lnTo>
                  <a:lnTo>
                    <a:pt x="7" y="205"/>
                  </a:lnTo>
                  <a:lnTo>
                    <a:pt x="11" y="205"/>
                  </a:lnTo>
                  <a:lnTo>
                    <a:pt x="14" y="205"/>
                  </a:lnTo>
                  <a:lnTo>
                    <a:pt x="18" y="205"/>
                  </a:lnTo>
                  <a:lnTo>
                    <a:pt x="22" y="205"/>
                  </a:lnTo>
                  <a:lnTo>
                    <a:pt x="25" y="205"/>
                  </a:lnTo>
                  <a:lnTo>
                    <a:pt x="29" y="205"/>
                  </a:lnTo>
                  <a:lnTo>
                    <a:pt x="32" y="209"/>
                  </a:lnTo>
                  <a:lnTo>
                    <a:pt x="36" y="209"/>
                  </a:lnTo>
                  <a:lnTo>
                    <a:pt x="40" y="209"/>
                  </a:lnTo>
                  <a:lnTo>
                    <a:pt x="43" y="209"/>
                  </a:lnTo>
                  <a:lnTo>
                    <a:pt x="47" y="209"/>
                  </a:lnTo>
                  <a:lnTo>
                    <a:pt x="50" y="209"/>
                  </a:lnTo>
                  <a:lnTo>
                    <a:pt x="54" y="212"/>
                  </a:lnTo>
                  <a:lnTo>
                    <a:pt x="58" y="212"/>
                  </a:lnTo>
                  <a:lnTo>
                    <a:pt x="61" y="212"/>
                  </a:lnTo>
                  <a:lnTo>
                    <a:pt x="65" y="209"/>
                  </a:lnTo>
                  <a:lnTo>
                    <a:pt x="68" y="209"/>
                  </a:lnTo>
                  <a:lnTo>
                    <a:pt x="72" y="209"/>
                  </a:lnTo>
                  <a:lnTo>
                    <a:pt x="76" y="209"/>
                  </a:lnTo>
                  <a:lnTo>
                    <a:pt x="79" y="209"/>
                  </a:lnTo>
                  <a:lnTo>
                    <a:pt x="83" y="212"/>
                  </a:lnTo>
                  <a:lnTo>
                    <a:pt x="86" y="209"/>
                  </a:lnTo>
                  <a:lnTo>
                    <a:pt x="90" y="209"/>
                  </a:lnTo>
                  <a:lnTo>
                    <a:pt x="94" y="209"/>
                  </a:lnTo>
                  <a:lnTo>
                    <a:pt x="97" y="209"/>
                  </a:lnTo>
                  <a:lnTo>
                    <a:pt x="101" y="209"/>
                  </a:lnTo>
                  <a:lnTo>
                    <a:pt x="104" y="209"/>
                  </a:lnTo>
                  <a:lnTo>
                    <a:pt x="108" y="209"/>
                  </a:lnTo>
                  <a:lnTo>
                    <a:pt x="111" y="209"/>
                  </a:lnTo>
                  <a:lnTo>
                    <a:pt x="115" y="205"/>
                  </a:lnTo>
                  <a:lnTo>
                    <a:pt x="119" y="209"/>
                  </a:lnTo>
                  <a:lnTo>
                    <a:pt x="122" y="205"/>
                  </a:lnTo>
                  <a:lnTo>
                    <a:pt x="126" y="205"/>
                  </a:lnTo>
                  <a:lnTo>
                    <a:pt x="129" y="205"/>
                  </a:lnTo>
                  <a:lnTo>
                    <a:pt x="133" y="201"/>
                  </a:lnTo>
                  <a:lnTo>
                    <a:pt x="137" y="198"/>
                  </a:lnTo>
                  <a:lnTo>
                    <a:pt x="140" y="198"/>
                  </a:lnTo>
                  <a:lnTo>
                    <a:pt x="144" y="194"/>
                  </a:lnTo>
                  <a:lnTo>
                    <a:pt x="147" y="191"/>
                  </a:lnTo>
                  <a:lnTo>
                    <a:pt x="151" y="191"/>
                  </a:lnTo>
                  <a:lnTo>
                    <a:pt x="155" y="187"/>
                  </a:lnTo>
                  <a:lnTo>
                    <a:pt x="158" y="191"/>
                  </a:lnTo>
                  <a:lnTo>
                    <a:pt x="162" y="191"/>
                  </a:lnTo>
                  <a:lnTo>
                    <a:pt x="165" y="194"/>
                  </a:lnTo>
                  <a:lnTo>
                    <a:pt x="169" y="198"/>
                  </a:lnTo>
                  <a:lnTo>
                    <a:pt x="173" y="201"/>
                  </a:lnTo>
                  <a:lnTo>
                    <a:pt x="173" y="205"/>
                  </a:lnTo>
                  <a:lnTo>
                    <a:pt x="176" y="209"/>
                  </a:lnTo>
                  <a:lnTo>
                    <a:pt x="180" y="209"/>
                  </a:lnTo>
                  <a:lnTo>
                    <a:pt x="183" y="212"/>
                  </a:lnTo>
                  <a:lnTo>
                    <a:pt x="187" y="209"/>
                  </a:lnTo>
                  <a:lnTo>
                    <a:pt x="191" y="205"/>
                  </a:lnTo>
                  <a:lnTo>
                    <a:pt x="194" y="201"/>
                  </a:lnTo>
                  <a:lnTo>
                    <a:pt x="198" y="201"/>
                  </a:lnTo>
                  <a:lnTo>
                    <a:pt x="201" y="198"/>
                  </a:lnTo>
                  <a:lnTo>
                    <a:pt x="205" y="198"/>
                  </a:lnTo>
                  <a:lnTo>
                    <a:pt x="209" y="201"/>
                  </a:lnTo>
                  <a:lnTo>
                    <a:pt x="212" y="201"/>
                  </a:lnTo>
                  <a:lnTo>
                    <a:pt x="216" y="205"/>
                  </a:lnTo>
                  <a:lnTo>
                    <a:pt x="219" y="205"/>
                  </a:lnTo>
                  <a:lnTo>
                    <a:pt x="223" y="205"/>
                  </a:lnTo>
                  <a:lnTo>
                    <a:pt x="227" y="205"/>
                  </a:lnTo>
                  <a:lnTo>
                    <a:pt x="230" y="201"/>
                  </a:lnTo>
                  <a:lnTo>
                    <a:pt x="234" y="201"/>
                  </a:lnTo>
                  <a:lnTo>
                    <a:pt x="237" y="201"/>
                  </a:lnTo>
                  <a:lnTo>
                    <a:pt x="241" y="201"/>
                  </a:lnTo>
                  <a:lnTo>
                    <a:pt x="245" y="201"/>
                  </a:lnTo>
                  <a:lnTo>
                    <a:pt x="248" y="205"/>
                  </a:lnTo>
                  <a:lnTo>
                    <a:pt x="252" y="205"/>
                  </a:lnTo>
                  <a:lnTo>
                    <a:pt x="255" y="205"/>
                  </a:lnTo>
                  <a:lnTo>
                    <a:pt x="259" y="209"/>
                  </a:lnTo>
                  <a:lnTo>
                    <a:pt x="263" y="209"/>
                  </a:lnTo>
                  <a:lnTo>
                    <a:pt x="266" y="212"/>
                  </a:lnTo>
                  <a:lnTo>
                    <a:pt x="270" y="209"/>
                  </a:lnTo>
                  <a:lnTo>
                    <a:pt x="273" y="209"/>
                  </a:lnTo>
                  <a:lnTo>
                    <a:pt x="277" y="209"/>
                  </a:lnTo>
                  <a:lnTo>
                    <a:pt x="281" y="209"/>
                  </a:lnTo>
                  <a:lnTo>
                    <a:pt x="284" y="209"/>
                  </a:lnTo>
                  <a:lnTo>
                    <a:pt x="288" y="205"/>
                  </a:lnTo>
                  <a:lnTo>
                    <a:pt x="291" y="205"/>
                  </a:lnTo>
                  <a:lnTo>
                    <a:pt x="295" y="201"/>
                  </a:lnTo>
                  <a:lnTo>
                    <a:pt x="299" y="201"/>
                  </a:lnTo>
                  <a:lnTo>
                    <a:pt x="302" y="201"/>
                  </a:lnTo>
                  <a:lnTo>
                    <a:pt x="306" y="201"/>
                  </a:lnTo>
                  <a:lnTo>
                    <a:pt x="309" y="198"/>
                  </a:lnTo>
                  <a:lnTo>
                    <a:pt x="313" y="198"/>
                  </a:lnTo>
                  <a:lnTo>
                    <a:pt x="317" y="198"/>
                  </a:lnTo>
                  <a:lnTo>
                    <a:pt x="320" y="198"/>
                  </a:lnTo>
                  <a:lnTo>
                    <a:pt x="324" y="201"/>
                  </a:lnTo>
                  <a:lnTo>
                    <a:pt x="327" y="201"/>
                  </a:lnTo>
                  <a:lnTo>
                    <a:pt x="331" y="205"/>
                  </a:lnTo>
                  <a:lnTo>
                    <a:pt x="335" y="205"/>
                  </a:lnTo>
                  <a:lnTo>
                    <a:pt x="338" y="205"/>
                  </a:lnTo>
                  <a:lnTo>
                    <a:pt x="342" y="205"/>
                  </a:lnTo>
                  <a:lnTo>
                    <a:pt x="345" y="205"/>
                  </a:lnTo>
                  <a:lnTo>
                    <a:pt x="349" y="209"/>
                  </a:lnTo>
                  <a:lnTo>
                    <a:pt x="353" y="209"/>
                  </a:lnTo>
                  <a:lnTo>
                    <a:pt x="356" y="209"/>
                  </a:lnTo>
                  <a:lnTo>
                    <a:pt x="360" y="209"/>
                  </a:lnTo>
                  <a:lnTo>
                    <a:pt x="363" y="209"/>
                  </a:lnTo>
                  <a:lnTo>
                    <a:pt x="367" y="209"/>
                  </a:lnTo>
                  <a:lnTo>
                    <a:pt x="371" y="209"/>
                  </a:lnTo>
                  <a:lnTo>
                    <a:pt x="374" y="209"/>
                  </a:lnTo>
                  <a:lnTo>
                    <a:pt x="378" y="205"/>
                  </a:lnTo>
                  <a:lnTo>
                    <a:pt x="381" y="205"/>
                  </a:lnTo>
                  <a:lnTo>
                    <a:pt x="385" y="205"/>
                  </a:lnTo>
                  <a:lnTo>
                    <a:pt x="389" y="201"/>
                  </a:lnTo>
                  <a:lnTo>
                    <a:pt x="392" y="201"/>
                  </a:lnTo>
                  <a:lnTo>
                    <a:pt x="396" y="198"/>
                  </a:lnTo>
                  <a:lnTo>
                    <a:pt x="399" y="198"/>
                  </a:lnTo>
                  <a:lnTo>
                    <a:pt x="403" y="198"/>
                  </a:lnTo>
                  <a:lnTo>
                    <a:pt x="407" y="198"/>
                  </a:lnTo>
                  <a:lnTo>
                    <a:pt x="410" y="198"/>
                  </a:lnTo>
                  <a:lnTo>
                    <a:pt x="414" y="198"/>
                  </a:lnTo>
                  <a:lnTo>
                    <a:pt x="417" y="198"/>
                  </a:lnTo>
                  <a:lnTo>
                    <a:pt x="421" y="201"/>
                  </a:lnTo>
                  <a:lnTo>
                    <a:pt x="425" y="201"/>
                  </a:lnTo>
                  <a:lnTo>
                    <a:pt x="428" y="205"/>
                  </a:lnTo>
                  <a:lnTo>
                    <a:pt x="432" y="205"/>
                  </a:lnTo>
                  <a:lnTo>
                    <a:pt x="435" y="205"/>
                  </a:lnTo>
                  <a:lnTo>
                    <a:pt x="439" y="205"/>
                  </a:lnTo>
                  <a:lnTo>
                    <a:pt x="443" y="205"/>
                  </a:lnTo>
                  <a:lnTo>
                    <a:pt x="446" y="209"/>
                  </a:lnTo>
                  <a:lnTo>
                    <a:pt x="450" y="209"/>
                  </a:lnTo>
                  <a:lnTo>
                    <a:pt x="453" y="209"/>
                  </a:lnTo>
                  <a:lnTo>
                    <a:pt x="457" y="209"/>
                  </a:lnTo>
                  <a:lnTo>
                    <a:pt x="461" y="209"/>
                  </a:lnTo>
                  <a:lnTo>
                    <a:pt x="464" y="205"/>
                  </a:lnTo>
                  <a:lnTo>
                    <a:pt x="468" y="205"/>
                  </a:lnTo>
                  <a:lnTo>
                    <a:pt x="471" y="201"/>
                  </a:lnTo>
                  <a:lnTo>
                    <a:pt x="475" y="201"/>
                  </a:lnTo>
                  <a:lnTo>
                    <a:pt x="479" y="198"/>
                  </a:lnTo>
                  <a:lnTo>
                    <a:pt x="482" y="198"/>
                  </a:lnTo>
                  <a:lnTo>
                    <a:pt x="486" y="198"/>
                  </a:lnTo>
                  <a:lnTo>
                    <a:pt x="489" y="198"/>
                  </a:lnTo>
                  <a:lnTo>
                    <a:pt x="493" y="194"/>
                  </a:lnTo>
                  <a:lnTo>
                    <a:pt x="497" y="194"/>
                  </a:lnTo>
                  <a:lnTo>
                    <a:pt x="500" y="191"/>
                  </a:lnTo>
                  <a:lnTo>
                    <a:pt x="504" y="191"/>
                  </a:lnTo>
                  <a:lnTo>
                    <a:pt x="507" y="187"/>
                  </a:lnTo>
                  <a:lnTo>
                    <a:pt x="511" y="183"/>
                  </a:lnTo>
                  <a:lnTo>
                    <a:pt x="515" y="180"/>
                  </a:lnTo>
                  <a:lnTo>
                    <a:pt x="515" y="176"/>
                  </a:lnTo>
                  <a:lnTo>
                    <a:pt x="518" y="173"/>
                  </a:lnTo>
                  <a:lnTo>
                    <a:pt x="522" y="169"/>
                  </a:lnTo>
                  <a:lnTo>
                    <a:pt x="525" y="165"/>
                  </a:lnTo>
                  <a:lnTo>
                    <a:pt x="529" y="162"/>
                  </a:lnTo>
                  <a:lnTo>
                    <a:pt x="533" y="162"/>
                  </a:lnTo>
                  <a:lnTo>
                    <a:pt x="536" y="158"/>
                  </a:lnTo>
                  <a:lnTo>
                    <a:pt x="540" y="158"/>
                  </a:lnTo>
                  <a:lnTo>
                    <a:pt x="543" y="158"/>
                  </a:lnTo>
                  <a:lnTo>
                    <a:pt x="547" y="158"/>
                  </a:lnTo>
                  <a:lnTo>
                    <a:pt x="551" y="158"/>
                  </a:lnTo>
                  <a:lnTo>
                    <a:pt x="554" y="155"/>
                  </a:lnTo>
                  <a:lnTo>
                    <a:pt x="558" y="155"/>
                  </a:lnTo>
                  <a:lnTo>
                    <a:pt x="561" y="155"/>
                  </a:lnTo>
                  <a:lnTo>
                    <a:pt x="565" y="155"/>
                  </a:lnTo>
                  <a:lnTo>
                    <a:pt x="569" y="158"/>
                  </a:lnTo>
                  <a:lnTo>
                    <a:pt x="572" y="158"/>
                  </a:lnTo>
                  <a:lnTo>
                    <a:pt x="576" y="158"/>
                  </a:lnTo>
                  <a:lnTo>
                    <a:pt x="579" y="162"/>
                  </a:lnTo>
                  <a:lnTo>
                    <a:pt x="583" y="162"/>
                  </a:lnTo>
                  <a:lnTo>
                    <a:pt x="587" y="158"/>
                  </a:lnTo>
                  <a:lnTo>
                    <a:pt x="590" y="151"/>
                  </a:lnTo>
                  <a:lnTo>
                    <a:pt x="594" y="147"/>
                  </a:lnTo>
                  <a:lnTo>
                    <a:pt x="594" y="140"/>
                  </a:lnTo>
                  <a:lnTo>
                    <a:pt x="597" y="137"/>
                  </a:lnTo>
                  <a:lnTo>
                    <a:pt x="601" y="133"/>
                  </a:lnTo>
                  <a:lnTo>
                    <a:pt x="605" y="133"/>
                  </a:lnTo>
                  <a:lnTo>
                    <a:pt x="608" y="133"/>
                  </a:lnTo>
                  <a:lnTo>
                    <a:pt x="612" y="133"/>
                  </a:lnTo>
                  <a:lnTo>
                    <a:pt x="615" y="133"/>
                  </a:lnTo>
                  <a:lnTo>
                    <a:pt x="619" y="129"/>
                  </a:lnTo>
                  <a:lnTo>
                    <a:pt x="622" y="126"/>
                  </a:lnTo>
                  <a:lnTo>
                    <a:pt x="626" y="122"/>
                  </a:lnTo>
                  <a:lnTo>
                    <a:pt x="630" y="119"/>
                  </a:lnTo>
                  <a:lnTo>
                    <a:pt x="630" y="112"/>
                  </a:lnTo>
                  <a:lnTo>
                    <a:pt x="633" y="108"/>
                  </a:lnTo>
                  <a:lnTo>
                    <a:pt x="637" y="104"/>
                  </a:lnTo>
                  <a:lnTo>
                    <a:pt x="640" y="104"/>
                  </a:lnTo>
                  <a:lnTo>
                    <a:pt x="644" y="97"/>
                  </a:lnTo>
                  <a:lnTo>
                    <a:pt x="648" y="90"/>
                  </a:lnTo>
                  <a:lnTo>
                    <a:pt x="651" y="86"/>
                  </a:lnTo>
                  <a:lnTo>
                    <a:pt x="655" y="79"/>
                  </a:lnTo>
                  <a:lnTo>
                    <a:pt x="658" y="76"/>
                  </a:lnTo>
                  <a:lnTo>
                    <a:pt x="662" y="68"/>
                  </a:lnTo>
                  <a:lnTo>
                    <a:pt x="666" y="61"/>
                  </a:lnTo>
                  <a:lnTo>
                    <a:pt x="669" y="54"/>
                  </a:lnTo>
                  <a:lnTo>
                    <a:pt x="669" y="50"/>
                  </a:lnTo>
                  <a:lnTo>
                    <a:pt x="673" y="43"/>
                  </a:lnTo>
                  <a:lnTo>
                    <a:pt x="676" y="40"/>
                  </a:lnTo>
                  <a:lnTo>
                    <a:pt x="680" y="36"/>
                  </a:lnTo>
                  <a:lnTo>
                    <a:pt x="684" y="36"/>
                  </a:lnTo>
                  <a:lnTo>
                    <a:pt x="687" y="32"/>
                  </a:lnTo>
                  <a:lnTo>
                    <a:pt x="691" y="32"/>
                  </a:lnTo>
                  <a:lnTo>
                    <a:pt x="694" y="29"/>
                  </a:lnTo>
                  <a:lnTo>
                    <a:pt x="698" y="29"/>
                  </a:lnTo>
                  <a:lnTo>
                    <a:pt x="702" y="29"/>
                  </a:lnTo>
                  <a:lnTo>
                    <a:pt x="705" y="32"/>
                  </a:lnTo>
                  <a:lnTo>
                    <a:pt x="709" y="32"/>
                  </a:lnTo>
                  <a:lnTo>
                    <a:pt x="712" y="32"/>
                  </a:lnTo>
                  <a:lnTo>
                    <a:pt x="716" y="32"/>
                  </a:lnTo>
                  <a:lnTo>
                    <a:pt x="720" y="36"/>
                  </a:lnTo>
                  <a:lnTo>
                    <a:pt x="723" y="36"/>
                  </a:lnTo>
                  <a:lnTo>
                    <a:pt x="727" y="40"/>
                  </a:lnTo>
                  <a:lnTo>
                    <a:pt x="730" y="43"/>
                  </a:lnTo>
                  <a:lnTo>
                    <a:pt x="734" y="47"/>
                  </a:lnTo>
                  <a:lnTo>
                    <a:pt x="738" y="50"/>
                  </a:lnTo>
                  <a:lnTo>
                    <a:pt x="741" y="54"/>
                  </a:lnTo>
                  <a:lnTo>
                    <a:pt x="745" y="61"/>
                  </a:lnTo>
                  <a:lnTo>
                    <a:pt x="745" y="65"/>
                  </a:lnTo>
                  <a:lnTo>
                    <a:pt x="748" y="72"/>
                  </a:lnTo>
                  <a:lnTo>
                    <a:pt x="752" y="76"/>
                  </a:lnTo>
                  <a:lnTo>
                    <a:pt x="756" y="83"/>
                  </a:lnTo>
                  <a:lnTo>
                    <a:pt x="759" y="86"/>
                  </a:lnTo>
                  <a:lnTo>
                    <a:pt x="763" y="94"/>
                  </a:lnTo>
                  <a:lnTo>
                    <a:pt x="766" y="97"/>
                  </a:lnTo>
                  <a:lnTo>
                    <a:pt x="770" y="101"/>
                  </a:lnTo>
                  <a:lnTo>
                    <a:pt x="774" y="108"/>
                  </a:lnTo>
                  <a:lnTo>
                    <a:pt x="777" y="108"/>
                  </a:lnTo>
                  <a:lnTo>
                    <a:pt x="781" y="108"/>
                  </a:lnTo>
                  <a:lnTo>
                    <a:pt x="784" y="108"/>
                  </a:lnTo>
                  <a:lnTo>
                    <a:pt x="788" y="108"/>
                  </a:lnTo>
                  <a:lnTo>
                    <a:pt x="792" y="104"/>
                  </a:lnTo>
                  <a:lnTo>
                    <a:pt x="795" y="104"/>
                  </a:lnTo>
                  <a:lnTo>
                    <a:pt x="799" y="104"/>
                  </a:lnTo>
                  <a:lnTo>
                    <a:pt x="802" y="104"/>
                  </a:lnTo>
                  <a:lnTo>
                    <a:pt x="806" y="101"/>
                  </a:lnTo>
                  <a:lnTo>
                    <a:pt x="810" y="97"/>
                  </a:lnTo>
                  <a:lnTo>
                    <a:pt x="813" y="97"/>
                  </a:lnTo>
                  <a:lnTo>
                    <a:pt x="817" y="94"/>
                  </a:lnTo>
                  <a:lnTo>
                    <a:pt x="820" y="94"/>
                  </a:lnTo>
                  <a:lnTo>
                    <a:pt x="824" y="97"/>
                  </a:lnTo>
                  <a:lnTo>
                    <a:pt x="828" y="97"/>
                  </a:lnTo>
                  <a:lnTo>
                    <a:pt x="831" y="101"/>
                  </a:lnTo>
                  <a:lnTo>
                    <a:pt x="835" y="101"/>
                  </a:lnTo>
                  <a:lnTo>
                    <a:pt x="838" y="104"/>
                  </a:lnTo>
                  <a:lnTo>
                    <a:pt x="842" y="108"/>
                  </a:lnTo>
                  <a:lnTo>
                    <a:pt x="846" y="112"/>
                  </a:lnTo>
                  <a:lnTo>
                    <a:pt x="849" y="112"/>
                  </a:lnTo>
                  <a:lnTo>
                    <a:pt x="853" y="112"/>
                  </a:lnTo>
                  <a:lnTo>
                    <a:pt x="856" y="108"/>
                  </a:lnTo>
                  <a:lnTo>
                    <a:pt x="860" y="104"/>
                  </a:lnTo>
                  <a:lnTo>
                    <a:pt x="864" y="104"/>
                  </a:lnTo>
                  <a:lnTo>
                    <a:pt x="867" y="101"/>
                  </a:lnTo>
                  <a:lnTo>
                    <a:pt x="871" y="97"/>
                  </a:lnTo>
                  <a:lnTo>
                    <a:pt x="874" y="97"/>
                  </a:lnTo>
                  <a:lnTo>
                    <a:pt x="878" y="94"/>
                  </a:lnTo>
                  <a:lnTo>
                    <a:pt x="882" y="90"/>
                  </a:lnTo>
                  <a:lnTo>
                    <a:pt x="885" y="90"/>
                  </a:lnTo>
                  <a:lnTo>
                    <a:pt x="889" y="86"/>
                  </a:lnTo>
                  <a:lnTo>
                    <a:pt x="892" y="83"/>
                  </a:lnTo>
                  <a:lnTo>
                    <a:pt x="896" y="83"/>
                  </a:lnTo>
                  <a:lnTo>
                    <a:pt x="900" y="76"/>
                  </a:lnTo>
                  <a:lnTo>
                    <a:pt x="900" y="72"/>
                  </a:lnTo>
                  <a:lnTo>
                    <a:pt x="903" y="68"/>
                  </a:lnTo>
                  <a:lnTo>
                    <a:pt x="907" y="65"/>
                  </a:lnTo>
                  <a:lnTo>
                    <a:pt x="910" y="65"/>
                  </a:lnTo>
                  <a:lnTo>
                    <a:pt x="914" y="61"/>
                  </a:lnTo>
                  <a:lnTo>
                    <a:pt x="918" y="61"/>
                  </a:lnTo>
                  <a:lnTo>
                    <a:pt x="921" y="58"/>
                  </a:lnTo>
                  <a:lnTo>
                    <a:pt x="925" y="58"/>
                  </a:lnTo>
                  <a:lnTo>
                    <a:pt x="928" y="58"/>
                  </a:lnTo>
                  <a:lnTo>
                    <a:pt x="932" y="58"/>
                  </a:lnTo>
                  <a:lnTo>
                    <a:pt x="936" y="58"/>
                  </a:lnTo>
                  <a:lnTo>
                    <a:pt x="939" y="58"/>
                  </a:lnTo>
                  <a:lnTo>
                    <a:pt x="943" y="58"/>
                  </a:lnTo>
                  <a:lnTo>
                    <a:pt x="946" y="58"/>
                  </a:lnTo>
                  <a:lnTo>
                    <a:pt x="950" y="58"/>
                  </a:lnTo>
                  <a:lnTo>
                    <a:pt x="954" y="58"/>
                  </a:lnTo>
                  <a:lnTo>
                    <a:pt x="957" y="58"/>
                  </a:lnTo>
                  <a:lnTo>
                    <a:pt x="961" y="58"/>
                  </a:lnTo>
                  <a:lnTo>
                    <a:pt x="964" y="58"/>
                  </a:lnTo>
                  <a:lnTo>
                    <a:pt x="968" y="54"/>
                  </a:lnTo>
                  <a:lnTo>
                    <a:pt x="972" y="50"/>
                  </a:lnTo>
                  <a:lnTo>
                    <a:pt x="975" y="47"/>
                  </a:lnTo>
                  <a:lnTo>
                    <a:pt x="975" y="43"/>
                  </a:lnTo>
                  <a:lnTo>
                    <a:pt x="979" y="40"/>
                  </a:lnTo>
                  <a:lnTo>
                    <a:pt x="982" y="40"/>
                  </a:lnTo>
                  <a:lnTo>
                    <a:pt x="986" y="36"/>
                  </a:lnTo>
                  <a:lnTo>
                    <a:pt x="990" y="36"/>
                  </a:lnTo>
                  <a:lnTo>
                    <a:pt x="993" y="36"/>
                  </a:lnTo>
                  <a:lnTo>
                    <a:pt x="997" y="32"/>
                  </a:lnTo>
                  <a:lnTo>
                    <a:pt x="1000" y="32"/>
                  </a:lnTo>
                  <a:lnTo>
                    <a:pt x="1004" y="32"/>
                  </a:lnTo>
                  <a:lnTo>
                    <a:pt x="1008" y="36"/>
                  </a:lnTo>
                  <a:lnTo>
                    <a:pt x="1011" y="36"/>
                  </a:lnTo>
                  <a:lnTo>
                    <a:pt x="1015" y="36"/>
                  </a:lnTo>
                  <a:lnTo>
                    <a:pt x="1018" y="36"/>
                  </a:lnTo>
                  <a:lnTo>
                    <a:pt x="1022" y="36"/>
                  </a:lnTo>
                  <a:lnTo>
                    <a:pt x="1026" y="40"/>
                  </a:lnTo>
                  <a:lnTo>
                    <a:pt x="1029" y="40"/>
                  </a:lnTo>
                  <a:lnTo>
                    <a:pt x="1033" y="40"/>
                  </a:lnTo>
                  <a:lnTo>
                    <a:pt x="1036" y="40"/>
                  </a:lnTo>
                  <a:lnTo>
                    <a:pt x="1040" y="43"/>
                  </a:lnTo>
                  <a:lnTo>
                    <a:pt x="1044" y="43"/>
                  </a:lnTo>
                  <a:lnTo>
                    <a:pt x="1047" y="43"/>
                  </a:lnTo>
                  <a:lnTo>
                    <a:pt x="1051" y="43"/>
                  </a:lnTo>
                  <a:lnTo>
                    <a:pt x="1054" y="40"/>
                  </a:lnTo>
                  <a:lnTo>
                    <a:pt x="1058" y="40"/>
                  </a:lnTo>
                  <a:lnTo>
                    <a:pt x="1062" y="40"/>
                  </a:lnTo>
                  <a:lnTo>
                    <a:pt x="1065" y="40"/>
                  </a:lnTo>
                  <a:lnTo>
                    <a:pt x="1069" y="40"/>
                  </a:lnTo>
                  <a:lnTo>
                    <a:pt x="1072" y="36"/>
                  </a:lnTo>
                  <a:lnTo>
                    <a:pt x="1076" y="36"/>
                  </a:lnTo>
                  <a:lnTo>
                    <a:pt x="1080" y="36"/>
                  </a:lnTo>
                  <a:lnTo>
                    <a:pt x="1083" y="36"/>
                  </a:lnTo>
                  <a:lnTo>
                    <a:pt x="1087" y="36"/>
                  </a:lnTo>
                  <a:lnTo>
                    <a:pt x="1090" y="36"/>
                  </a:lnTo>
                  <a:lnTo>
                    <a:pt x="1094" y="36"/>
                  </a:lnTo>
                  <a:lnTo>
                    <a:pt x="1098" y="36"/>
                  </a:lnTo>
                  <a:lnTo>
                    <a:pt x="1101" y="32"/>
                  </a:lnTo>
                  <a:lnTo>
                    <a:pt x="1105" y="32"/>
                  </a:lnTo>
                  <a:lnTo>
                    <a:pt x="1108" y="32"/>
                  </a:lnTo>
                  <a:lnTo>
                    <a:pt x="1112" y="32"/>
                  </a:lnTo>
                  <a:lnTo>
                    <a:pt x="1115" y="32"/>
                  </a:lnTo>
                  <a:lnTo>
                    <a:pt x="1119" y="32"/>
                  </a:lnTo>
                  <a:lnTo>
                    <a:pt x="1123" y="29"/>
                  </a:lnTo>
                  <a:lnTo>
                    <a:pt x="1126" y="29"/>
                  </a:lnTo>
                  <a:lnTo>
                    <a:pt x="1130" y="25"/>
                  </a:lnTo>
                  <a:lnTo>
                    <a:pt x="1133" y="25"/>
                  </a:lnTo>
                  <a:lnTo>
                    <a:pt x="1137" y="25"/>
                  </a:lnTo>
                  <a:lnTo>
                    <a:pt x="1141" y="22"/>
                  </a:lnTo>
                  <a:lnTo>
                    <a:pt x="1144" y="22"/>
                  </a:lnTo>
                  <a:lnTo>
                    <a:pt x="1148" y="18"/>
                  </a:lnTo>
                  <a:lnTo>
                    <a:pt x="1151" y="18"/>
                  </a:lnTo>
                  <a:lnTo>
                    <a:pt x="1155" y="14"/>
                  </a:lnTo>
                  <a:lnTo>
                    <a:pt x="1159" y="14"/>
                  </a:lnTo>
                  <a:lnTo>
                    <a:pt x="1162" y="11"/>
                  </a:lnTo>
                  <a:lnTo>
                    <a:pt x="1166" y="11"/>
                  </a:lnTo>
                  <a:lnTo>
                    <a:pt x="1169" y="7"/>
                  </a:lnTo>
                  <a:lnTo>
                    <a:pt x="1173" y="7"/>
                  </a:lnTo>
                  <a:lnTo>
                    <a:pt x="1177" y="7"/>
                  </a:lnTo>
                  <a:lnTo>
                    <a:pt x="1180" y="7"/>
                  </a:lnTo>
                  <a:lnTo>
                    <a:pt x="1184" y="7"/>
                  </a:lnTo>
                  <a:lnTo>
                    <a:pt x="1187" y="7"/>
                  </a:lnTo>
                  <a:lnTo>
                    <a:pt x="1191" y="7"/>
                  </a:lnTo>
                  <a:lnTo>
                    <a:pt x="1195" y="7"/>
                  </a:lnTo>
                  <a:lnTo>
                    <a:pt x="1198" y="7"/>
                  </a:lnTo>
                  <a:lnTo>
                    <a:pt x="1202" y="7"/>
                  </a:lnTo>
                  <a:lnTo>
                    <a:pt x="1205" y="11"/>
                  </a:lnTo>
                  <a:lnTo>
                    <a:pt x="1209" y="11"/>
                  </a:lnTo>
                  <a:lnTo>
                    <a:pt x="1213" y="11"/>
                  </a:lnTo>
                  <a:lnTo>
                    <a:pt x="1216" y="14"/>
                  </a:lnTo>
                  <a:lnTo>
                    <a:pt x="1220" y="14"/>
                  </a:lnTo>
                  <a:lnTo>
                    <a:pt x="1223" y="14"/>
                  </a:lnTo>
                  <a:lnTo>
                    <a:pt x="1227" y="18"/>
                  </a:lnTo>
                  <a:lnTo>
                    <a:pt x="1231" y="18"/>
                  </a:lnTo>
                  <a:lnTo>
                    <a:pt x="1234" y="18"/>
                  </a:lnTo>
                  <a:lnTo>
                    <a:pt x="1238" y="18"/>
                  </a:lnTo>
                  <a:lnTo>
                    <a:pt x="1241" y="18"/>
                  </a:lnTo>
                  <a:lnTo>
                    <a:pt x="1245" y="22"/>
                  </a:lnTo>
                  <a:lnTo>
                    <a:pt x="1249" y="22"/>
                  </a:lnTo>
                  <a:lnTo>
                    <a:pt x="1252" y="22"/>
                  </a:lnTo>
                  <a:lnTo>
                    <a:pt x="1256" y="18"/>
                  </a:lnTo>
                  <a:lnTo>
                    <a:pt x="1259" y="18"/>
                  </a:lnTo>
                  <a:lnTo>
                    <a:pt x="1263" y="18"/>
                  </a:lnTo>
                  <a:lnTo>
                    <a:pt x="1267" y="18"/>
                  </a:lnTo>
                  <a:lnTo>
                    <a:pt x="1270" y="14"/>
                  </a:lnTo>
                  <a:lnTo>
                    <a:pt x="1274" y="14"/>
                  </a:lnTo>
                  <a:lnTo>
                    <a:pt x="1277" y="11"/>
                  </a:lnTo>
                  <a:lnTo>
                    <a:pt x="1281" y="7"/>
                  </a:lnTo>
                  <a:lnTo>
                    <a:pt x="1285" y="4"/>
                  </a:lnTo>
                  <a:lnTo>
                    <a:pt x="1288" y="4"/>
                  </a:lnTo>
                  <a:lnTo>
                    <a:pt x="1292" y="0"/>
                  </a:lnTo>
                  <a:lnTo>
                    <a:pt x="1295" y="0"/>
                  </a:lnTo>
                  <a:lnTo>
                    <a:pt x="1299" y="0"/>
                  </a:lnTo>
                  <a:lnTo>
                    <a:pt x="1303" y="0"/>
                  </a:lnTo>
                  <a:lnTo>
                    <a:pt x="1306" y="4"/>
                  </a:lnTo>
                  <a:lnTo>
                    <a:pt x="1310" y="4"/>
                  </a:lnTo>
                  <a:lnTo>
                    <a:pt x="1313" y="7"/>
                  </a:lnTo>
                  <a:lnTo>
                    <a:pt x="1317" y="11"/>
                  </a:lnTo>
                  <a:lnTo>
                    <a:pt x="1321" y="14"/>
                  </a:lnTo>
                  <a:lnTo>
                    <a:pt x="1324" y="18"/>
                  </a:lnTo>
                  <a:lnTo>
                    <a:pt x="1328" y="22"/>
                  </a:lnTo>
                  <a:lnTo>
                    <a:pt x="1331" y="22"/>
                  </a:lnTo>
                  <a:lnTo>
                    <a:pt x="1335" y="25"/>
                  </a:lnTo>
                  <a:lnTo>
                    <a:pt x="1339" y="25"/>
                  </a:lnTo>
                  <a:lnTo>
                    <a:pt x="1342" y="29"/>
                  </a:lnTo>
                  <a:lnTo>
                    <a:pt x="1346" y="29"/>
                  </a:lnTo>
                  <a:lnTo>
                    <a:pt x="1349" y="32"/>
                  </a:lnTo>
                  <a:lnTo>
                    <a:pt x="1353" y="32"/>
                  </a:lnTo>
                  <a:lnTo>
                    <a:pt x="1357" y="32"/>
                  </a:lnTo>
                  <a:lnTo>
                    <a:pt x="1360" y="32"/>
                  </a:lnTo>
                  <a:lnTo>
                    <a:pt x="1364" y="32"/>
                  </a:lnTo>
                  <a:lnTo>
                    <a:pt x="1367" y="32"/>
                  </a:lnTo>
                  <a:lnTo>
                    <a:pt x="1371" y="32"/>
                  </a:lnTo>
                  <a:lnTo>
                    <a:pt x="1375" y="32"/>
                  </a:lnTo>
                  <a:lnTo>
                    <a:pt x="1378" y="32"/>
                  </a:lnTo>
                  <a:lnTo>
                    <a:pt x="1382" y="29"/>
                  </a:lnTo>
                  <a:lnTo>
                    <a:pt x="1385" y="29"/>
                  </a:lnTo>
                  <a:lnTo>
                    <a:pt x="1389" y="29"/>
                  </a:lnTo>
                  <a:lnTo>
                    <a:pt x="1393" y="25"/>
                  </a:lnTo>
                  <a:lnTo>
                    <a:pt x="1396" y="22"/>
                  </a:lnTo>
                  <a:lnTo>
                    <a:pt x="1400" y="22"/>
                  </a:lnTo>
                  <a:lnTo>
                    <a:pt x="1403" y="18"/>
                  </a:lnTo>
                  <a:lnTo>
                    <a:pt x="1407" y="18"/>
                  </a:lnTo>
                  <a:lnTo>
                    <a:pt x="1411" y="14"/>
                  </a:lnTo>
                  <a:lnTo>
                    <a:pt x="1414" y="14"/>
                  </a:lnTo>
                  <a:lnTo>
                    <a:pt x="1418" y="11"/>
                  </a:lnTo>
                  <a:lnTo>
                    <a:pt x="1421" y="11"/>
                  </a:lnTo>
                  <a:lnTo>
                    <a:pt x="1425" y="11"/>
                  </a:lnTo>
                  <a:lnTo>
                    <a:pt x="1429" y="7"/>
                  </a:lnTo>
                  <a:lnTo>
                    <a:pt x="1432" y="7"/>
                  </a:lnTo>
                  <a:lnTo>
                    <a:pt x="1436" y="4"/>
                  </a:lnTo>
                  <a:lnTo>
                    <a:pt x="1439" y="4"/>
                  </a:lnTo>
                  <a:lnTo>
                    <a:pt x="1443" y="4"/>
                  </a:lnTo>
                  <a:lnTo>
                    <a:pt x="1447" y="4"/>
                  </a:lnTo>
                  <a:lnTo>
                    <a:pt x="1450" y="4"/>
                  </a:lnTo>
                  <a:lnTo>
                    <a:pt x="1454" y="7"/>
                  </a:lnTo>
                  <a:lnTo>
                    <a:pt x="1457" y="7"/>
                  </a:lnTo>
                  <a:lnTo>
                    <a:pt x="1461" y="7"/>
                  </a:lnTo>
                  <a:lnTo>
                    <a:pt x="1465" y="11"/>
                  </a:lnTo>
                  <a:lnTo>
                    <a:pt x="1468" y="11"/>
                  </a:lnTo>
                  <a:lnTo>
                    <a:pt x="1472" y="14"/>
                  </a:lnTo>
                  <a:lnTo>
                    <a:pt x="1472" y="18"/>
                  </a:lnTo>
                  <a:lnTo>
                    <a:pt x="1475" y="22"/>
                  </a:lnTo>
                  <a:lnTo>
                    <a:pt x="1479" y="25"/>
                  </a:lnTo>
                  <a:lnTo>
                    <a:pt x="1483" y="29"/>
                  </a:lnTo>
                  <a:lnTo>
                    <a:pt x="1486" y="32"/>
                  </a:lnTo>
                  <a:lnTo>
                    <a:pt x="1490" y="36"/>
                  </a:lnTo>
                  <a:lnTo>
                    <a:pt x="1493" y="40"/>
                  </a:lnTo>
                  <a:lnTo>
                    <a:pt x="1497" y="43"/>
                  </a:lnTo>
                  <a:lnTo>
                    <a:pt x="1501" y="47"/>
                  </a:lnTo>
                  <a:lnTo>
                    <a:pt x="1504" y="50"/>
                  </a:lnTo>
                  <a:lnTo>
                    <a:pt x="1508" y="54"/>
                  </a:lnTo>
                  <a:lnTo>
                    <a:pt x="1511" y="58"/>
                  </a:lnTo>
                  <a:lnTo>
                    <a:pt x="1511" y="61"/>
                  </a:lnTo>
                  <a:lnTo>
                    <a:pt x="1515" y="65"/>
                  </a:lnTo>
                  <a:lnTo>
                    <a:pt x="1519" y="65"/>
                  </a:lnTo>
                  <a:lnTo>
                    <a:pt x="1522" y="68"/>
                  </a:lnTo>
                  <a:lnTo>
                    <a:pt x="1526" y="68"/>
                  </a:lnTo>
                  <a:lnTo>
                    <a:pt x="1529" y="68"/>
                  </a:lnTo>
                  <a:lnTo>
                    <a:pt x="1533" y="68"/>
                  </a:lnTo>
                  <a:lnTo>
                    <a:pt x="1537" y="68"/>
                  </a:lnTo>
                  <a:lnTo>
                    <a:pt x="1540" y="68"/>
                  </a:lnTo>
                  <a:lnTo>
                    <a:pt x="1544" y="68"/>
                  </a:lnTo>
                  <a:lnTo>
                    <a:pt x="1547" y="68"/>
                  </a:lnTo>
                  <a:lnTo>
                    <a:pt x="1551" y="68"/>
                  </a:lnTo>
                  <a:lnTo>
                    <a:pt x="1555" y="68"/>
                  </a:lnTo>
                  <a:lnTo>
                    <a:pt x="1558" y="65"/>
                  </a:lnTo>
                  <a:lnTo>
                    <a:pt x="1562" y="65"/>
                  </a:lnTo>
                  <a:lnTo>
                    <a:pt x="1565" y="65"/>
                  </a:lnTo>
                  <a:lnTo>
                    <a:pt x="1569" y="65"/>
                  </a:lnTo>
                  <a:lnTo>
                    <a:pt x="1573" y="65"/>
                  </a:lnTo>
                  <a:lnTo>
                    <a:pt x="1576" y="65"/>
                  </a:lnTo>
                  <a:lnTo>
                    <a:pt x="1580" y="65"/>
                  </a:lnTo>
                  <a:lnTo>
                    <a:pt x="1583" y="68"/>
                  </a:lnTo>
                  <a:lnTo>
                    <a:pt x="1587" y="68"/>
                  </a:lnTo>
                  <a:lnTo>
                    <a:pt x="1591" y="72"/>
                  </a:lnTo>
                  <a:lnTo>
                    <a:pt x="1594" y="72"/>
                  </a:lnTo>
                  <a:lnTo>
                    <a:pt x="1598" y="76"/>
                  </a:lnTo>
                  <a:lnTo>
                    <a:pt x="1601" y="76"/>
                  </a:lnTo>
                  <a:lnTo>
                    <a:pt x="1605" y="79"/>
                  </a:lnTo>
                  <a:lnTo>
                    <a:pt x="1609" y="79"/>
                  </a:lnTo>
                  <a:lnTo>
                    <a:pt x="1612" y="83"/>
                  </a:lnTo>
                  <a:lnTo>
                    <a:pt x="1616" y="86"/>
                  </a:lnTo>
                  <a:lnTo>
                    <a:pt x="1619" y="86"/>
                  </a:lnTo>
                  <a:lnTo>
                    <a:pt x="1623" y="90"/>
                  </a:lnTo>
                  <a:lnTo>
                    <a:pt x="1626" y="94"/>
                  </a:lnTo>
                  <a:lnTo>
                    <a:pt x="1630" y="97"/>
                  </a:lnTo>
                  <a:lnTo>
                    <a:pt x="1634" y="97"/>
                  </a:lnTo>
                  <a:lnTo>
                    <a:pt x="1637" y="101"/>
                  </a:lnTo>
                  <a:lnTo>
                    <a:pt x="1641" y="101"/>
                  </a:lnTo>
                  <a:lnTo>
                    <a:pt x="1644" y="101"/>
                  </a:ln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CA"/>
            </a:p>
          </p:txBody>
        </p:sp>
        <p:sp>
          <p:nvSpPr>
            <p:cNvPr id="79898" name="Freeform 83"/>
            <p:cNvSpPr>
              <a:spLocks noChangeAspect="1"/>
            </p:cNvSpPr>
            <p:nvPr/>
          </p:nvSpPr>
          <p:spPr bwMode="auto">
            <a:xfrm>
              <a:off x="3786182" y="5643578"/>
              <a:ext cx="3929090" cy="442913"/>
            </a:xfrm>
            <a:custGeom>
              <a:avLst/>
              <a:gdLst>
                <a:gd name="T0" fmla="*/ 52579 w 1644"/>
                <a:gd name="T1" fmla="*/ 399413 h 112"/>
                <a:gd name="T2" fmla="*/ 119498 w 1644"/>
                <a:gd name="T3" fmla="*/ 383594 h 112"/>
                <a:gd name="T4" fmla="*/ 188807 w 1644"/>
                <a:gd name="T5" fmla="*/ 399413 h 112"/>
                <a:gd name="T6" fmla="*/ 258115 w 1644"/>
                <a:gd name="T7" fmla="*/ 340094 h 112"/>
                <a:gd name="T8" fmla="*/ 327424 w 1644"/>
                <a:gd name="T9" fmla="*/ 411276 h 112"/>
                <a:gd name="T10" fmla="*/ 394343 w 1644"/>
                <a:gd name="T11" fmla="*/ 383594 h 112"/>
                <a:gd name="T12" fmla="*/ 463652 w 1644"/>
                <a:gd name="T13" fmla="*/ 383594 h 112"/>
                <a:gd name="T14" fmla="*/ 532960 w 1644"/>
                <a:gd name="T15" fmla="*/ 427095 h 112"/>
                <a:gd name="T16" fmla="*/ 602269 w 1644"/>
                <a:gd name="T17" fmla="*/ 411276 h 112"/>
                <a:gd name="T18" fmla="*/ 671578 w 1644"/>
                <a:gd name="T19" fmla="*/ 371731 h 112"/>
                <a:gd name="T20" fmla="*/ 738497 w 1644"/>
                <a:gd name="T21" fmla="*/ 355912 h 112"/>
                <a:gd name="T22" fmla="*/ 807806 w 1644"/>
                <a:gd name="T23" fmla="*/ 312412 h 112"/>
                <a:gd name="T24" fmla="*/ 877114 w 1644"/>
                <a:gd name="T25" fmla="*/ 371731 h 112"/>
                <a:gd name="T26" fmla="*/ 946423 w 1644"/>
                <a:gd name="T27" fmla="*/ 340094 h 112"/>
                <a:gd name="T28" fmla="*/ 1015732 w 1644"/>
                <a:gd name="T29" fmla="*/ 300548 h 112"/>
                <a:gd name="T30" fmla="*/ 1082651 w 1644"/>
                <a:gd name="T31" fmla="*/ 340094 h 112"/>
                <a:gd name="T32" fmla="*/ 1151959 w 1644"/>
                <a:gd name="T33" fmla="*/ 355912 h 112"/>
                <a:gd name="T34" fmla="*/ 1221268 w 1644"/>
                <a:gd name="T35" fmla="*/ 383594 h 112"/>
                <a:gd name="T36" fmla="*/ 1290577 w 1644"/>
                <a:gd name="T37" fmla="*/ 257048 h 112"/>
                <a:gd name="T38" fmla="*/ 1359886 w 1644"/>
                <a:gd name="T39" fmla="*/ 241229 h 112"/>
                <a:gd name="T40" fmla="*/ 1426805 w 1644"/>
                <a:gd name="T41" fmla="*/ 197729 h 112"/>
                <a:gd name="T42" fmla="*/ 1496113 w 1644"/>
                <a:gd name="T43" fmla="*/ 185865 h 112"/>
                <a:gd name="T44" fmla="*/ 1565422 w 1644"/>
                <a:gd name="T45" fmla="*/ 229366 h 112"/>
                <a:gd name="T46" fmla="*/ 1625171 w 1644"/>
                <a:gd name="T47" fmla="*/ 142365 h 112"/>
                <a:gd name="T48" fmla="*/ 1694480 w 1644"/>
                <a:gd name="T49" fmla="*/ 43500 h 112"/>
                <a:gd name="T50" fmla="*/ 1754229 w 1644"/>
                <a:gd name="T51" fmla="*/ 27682 h 112"/>
                <a:gd name="T52" fmla="*/ 1813978 w 1644"/>
                <a:gd name="T53" fmla="*/ 158183 h 112"/>
                <a:gd name="T54" fmla="*/ 1883286 w 1644"/>
                <a:gd name="T55" fmla="*/ 98865 h 112"/>
                <a:gd name="T56" fmla="*/ 1952595 w 1644"/>
                <a:gd name="T57" fmla="*/ 71182 h 112"/>
                <a:gd name="T58" fmla="*/ 2021904 w 1644"/>
                <a:gd name="T59" fmla="*/ 27682 h 112"/>
                <a:gd name="T60" fmla="*/ 2088823 w 1644"/>
                <a:gd name="T61" fmla="*/ 0 h 112"/>
                <a:gd name="T62" fmla="*/ 2158131 w 1644"/>
                <a:gd name="T63" fmla="*/ 43500 h 112"/>
                <a:gd name="T64" fmla="*/ 2227440 w 1644"/>
                <a:gd name="T65" fmla="*/ 126547 h 112"/>
                <a:gd name="T66" fmla="*/ 2296749 w 1644"/>
                <a:gd name="T67" fmla="*/ 126547 h 112"/>
                <a:gd name="T68" fmla="*/ 2366058 w 1644"/>
                <a:gd name="T69" fmla="*/ 170047 h 112"/>
                <a:gd name="T70" fmla="*/ 2432977 w 1644"/>
                <a:gd name="T71" fmla="*/ 213547 h 112"/>
                <a:gd name="T72" fmla="*/ 2502286 w 1644"/>
                <a:gd name="T73" fmla="*/ 229366 h 112"/>
                <a:gd name="T74" fmla="*/ 2571595 w 1644"/>
                <a:gd name="T75" fmla="*/ 241229 h 112"/>
                <a:gd name="T76" fmla="*/ 2640903 w 1644"/>
                <a:gd name="T77" fmla="*/ 213547 h 112"/>
                <a:gd name="T78" fmla="*/ 2707822 w 1644"/>
                <a:gd name="T79" fmla="*/ 197729 h 112"/>
                <a:gd name="T80" fmla="*/ 2777131 w 1644"/>
                <a:gd name="T81" fmla="*/ 170047 h 112"/>
                <a:gd name="T82" fmla="*/ 2846440 w 1644"/>
                <a:gd name="T83" fmla="*/ 213547 h 112"/>
                <a:gd name="T84" fmla="*/ 2915748 w 1644"/>
                <a:gd name="T85" fmla="*/ 185865 h 112"/>
                <a:gd name="T86" fmla="*/ 2985057 w 1644"/>
                <a:gd name="T87" fmla="*/ 158183 h 112"/>
                <a:gd name="T88" fmla="*/ 3051976 w 1644"/>
                <a:gd name="T89" fmla="*/ 185865 h 112"/>
                <a:gd name="T90" fmla="*/ 3121285 w 1644"/>
                <a:gd name="T91" fmla="*/ 197729 h 112"/>
                <a:gd name="T92" fmla="*/ 3190593 w 1644"/>
                <a:gd name="T93" fmla="*/ 197729 h 112"/>
                <a:gd name="T94" fmla="*/ 3259902 w 1644"/>
                <a:gd name="T95" fmla="*/ 114683 h 112"/>
                <a:gd name="T96" fmla="*/ 3329211 w 1644"/>
                <a:gd name="T97" fmla="*/ 114683 h 112"/>
                <a:gd name="T98" fmla="*/ 3396130 w 1644"/>
                <a:gd name="T99" fmla="*/ 98865 h 112"/>
                <a:gd name="T100" fmla="*/ 3465438 w 1644"/>
                <a:gd name="T101" fmla="*/ 98865 h 112"/>
                <a:gd name="T102" fmla="*/ 3534747 w 1644"/>
                <a:gd name="T103" fmla="*/ 142365 h 112"/>
                <a:gd name="T104" fmla="*/ 3604056 w 1644"/>
                <a:gd name="T105" fmla="*/ 114683 h 112"/>
                <a:gd name="T106" fmla="*/ 3673365 w 1644"/>
                <a:gd name="T107" fmla="*/ 142365 h 112"/>
                <a:gd name="T108" fmla="*/ 3740283 w 1644"/>
                <a:gd name="T109" fmla="*/ 185865 h 112"/>
                <a:gd name="T110" fmla="*/ 3809592 w 1644"/>
                <a:gd name="T111" fmla="*/ 87001 h 112"/>
                <a:gd name="T112" fmla="*/ 3878901 w 1644"/>
                <a:gd name="T113" fmla="*/ 114683 h 1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4"/>
                <a:gd name="T172" fmla="*/ 0 h 112"/>
                <a:gd name="T173" fmla="*/ 1644 w 1644"/>
                <a:gd name="T174" fmla="*/ 112 h 1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4" h="112">
                  <a:moveTo>
                    <a:pt x="0" y="90"/>
                  </a:moveTo>
                  <a:lnTo>
                    <a:pt x="0" y="90"/>
                  </a:lnTo>
                  <a:lnTo>
                    <a:pt x="4" y="90"/>
                  </a:lnTo>
                  <a:lnTo>
                    <a:pt x="7" y="94"/>
                  </a:lnTo>
                  <a:lnTo>
                    <a:pt x="11" y="97"/>
                  </a:lnTo>
                  <a:lnTo>
                    <a:pt x="14" y="97"/>
                  </a:lnTo>
                  <a:lnTo>
                    <a:pt x="18" y="101"/>
                  </a:lnTo>
                  <a:lnTo>
                    <a:pt x="22" y="101"/>
                  </a:lnTo>
                  <a:lnTo>
                    <a:pt x="25" y="101"/>
                  </a:lnTo>
                  <a:lnTo>
                    <a:pt x="29" y="101"/>
                  </a:lnTo>
                  <a:lnTo>
                    <a:pt x="32" y="101"/>
                  </a:lnTo>
                  <a:lnTo>
                    <a:pt x="36" y="101"/>
                  </a:lnTo>
                  <a:lnTo>
                    <a:pt x="40" y="97"/>
                  </a:lnTo>
                  <a:lnTo>
                    <a:pt x="43" y="97"/>
                  </a:lnTo>
                  <a:lnTo>
                    <a:pt x="47" y="97"/>
                  </a:lnTo>
                  <a:lnTo>
                    <a:pt x="50" y="97"/>
                  </a:lnTo>
                  <a:lnTo>
                    <a:pt x="54" y="101"/>
                  </a:lnTo>
                  <a:lnTo>
                    <a:pt x="58" y="101"/>
                  </a:lnTo>
                  <a:lnTo>
                    <a:pt x="61" y="104"/>
                  </a:lnTo>
                  <a:lnTo>
                    <a:pt x="65" y="104"/>
                  </a:lnTo>
                  <a:lnTo>
                    <a:pt x="68" y="104"/>
                  </a:lnTo>
                  <a:lnTo>
                    <a:pt x="72" y="104"/>
                  </a:lnTo>
                  <a:lnTo>
                    <a:pt x="76" y="104"/>
                  </a:lnTo>
                  <a:lnTo>
                    <a:pt x="79" y="101"/>
                  </a:lnTo>
                  <a:lnTo>
                    <a:pt x="83" y="101"/>
                  </a:lnTo>
                  <a:lnTo>
                    <a:pt x="86" y="97"/>
                  </a:lnTo>
                  <a:lnTo>
                    <a:pt x="90" y="97"/>
                  </a:lnTo>
                  <a:lnTo>
                    <a:pt x="94" y="94"/>
                  </a:lnTo>
                  <a:lnTo>
                    <a:pt x="97" y="90"/>
                  </a:lnTo>
                  <a:lnTo>
                    <a:pt x="101" y="86"/>
                  </a:lnTo>
                  <a:lnTo>
                    <a:pt x="104" y="86"/>
                  </a:lnTo>
                  <a:lnTo>
                    <a:pt x="108" y="86"/>
                  </a:lnTo>
                  <a:lnTo>
                    <a:pt x="111" y="90"/>
                  </a:lnTo>
                  <a:lnTo>
                    <a:pt x="115" y="90"/>
                  </a:lnTo>
                  <a:lnTo>
                    <a:pt x="119" y="94"/>
                  </a:lnTo>
                  <a:lnTo>
                    <a:pt x="122" y="97"/>
                  </a:lnTo>
                  <a:lnTo>
                    <a:pt x="126" y="101"/>
                  </a:lnTo>
                  <a:lnTo>
                    <a:pt x="129" y="104"/>
                  </a:lnTo>
                  <a:lnTo>
                    <a:pt x="133" y="108"/>
                  </a:lnTo>
                  <a:lnTo>
                    <a:pt x="137" y="104"/>
                  </a:lnTo>
                  <a:lnTo>
                    <a:pt x="140" y="101"/>
                  </a:lnTo>
                  <a:lnTo>
                    <a:pt x="144" y="101"/>
                  </a:lnTo>
                  <a:lnTo>
                    <a:pt x="147" y="97"/>
                  </a:lnTo>
                  <a:lnTo>
                    <a:pt x="151" y="97"/>
                  </a:lnTo>
                  <a:lnTo>
                    <a:pt x="155" y="97"/>
                  </a:lnTo>
                  <a:lnTo>
                    <a:pt x="158" y="97"/>
                  </a:lnTo>
                  <a:lnTo>
                    <a:pt x="162" y="97"/>
                  </a:lnTo>
                  <a:lnTo>
                    <a:pt x="165" y="97"/>
                  </a:lnTo>
                  <a:lnTo>
                    <a:pt x="169" y="97"/>
                  </a:lnTo>
                  <a:lnTo>
                    <a:pt x="173" y="101"/>
                  </a:lnTo>
                  <a:lnTo>
                    <a:pt x="176" y="104"/>
                  </a:lnTo>
                  <a:lnTo>
                    <a:pt x="180" y="101"/>
                  </a:lnTo>
                  <a:lnTo>
                    <a:pt x="183" y="101"/>
                  </a:lnTo>
                  <a:lnTo>
                    <a:pt x="187" y="101"/>
                  </a:lnTo>
                  <a:lnTo>
                    <a:pt x="191" y="97"/>
                  </a:lnTo>
                  <a:lnTo>
                    <a:pt x="194" y="97"/>
                  </a:lnTo>
                  <a:lnTo>
                    <a:pt x="198" y="97"/>
                  </a:lnTo>
                  <a:lnTo>
                    <a:pt x="201" y="97"/>
                  </a:lnTo>
                  <a:lnTo>
                    <a:pt x="205" y="97"/>
                  </a:lnTo>
                  <a:lnTo>
                    <a:pt x="209" y="97"/>
                  </a:lnTo>
                  <a:lnTo>
                    <a:pt x="212" y="101"/>
                  </a:lnTo>
                  <a:lnTo>
                    <a:pt x="216" y="101"/>
                  </a:lnTo>
                  <a:lnTo>
                    <a:pt x="219" y="104"/>
                  </a:lnTo>
                  <a:lnTo>
                    <a:pt x="223" y="108"/>
                  </a:lnTo>
                  <a:lnTo>
                    <a:pt x="227" y="108"/>
                  </a:lnTo>
                  <a:lnTo>
                    <a:pt x="230" y="112"/>
                  </a:lnTo>
                  <a:lnTo>
                    <a:pt x="234" y="112"/>
                  </a:lnTo>
                  <a:lnTo>
                    <a:pt x="237" y="112"/>
                  </a:lnTo>
                  <a:lnTo>
                    <a:pt x="241" y="112"/>
                  </a:lnTo>
                  <a:lnTo>
                    <a:pt x="245" y="108"/>
                  </a:lnTo>
                  <a:lnTo>
                    <a:pt x="248" y="108"/>
                  </a:lnTo>
                  <a:lnTo>
                    <a:pt x="252" y="104"/>
                  </a:lnTo>
                  <a:lnTo>
                    <a:pt x="255" y="104"/>
                  </a:lnTo>
                  <a:lnTo>
                    <a:pt x="259" y="104"/>
                  </a:lnTo>
                  <a:lnTo>
                    <a:pt x="263" y="101"/>
                  </a:lnTo>
                  <a:lnTo>
                    <a:pt x="266" y="101"/>
                  </a:lnTo>
                  <a:lnTo>
                    <a:pt x="270" y="101"/>
                  </a:lnTo>
                  <a:lnTo>
                    <a:pt x="273" y="101"/>
                  </a:lnTo>
                  <a:lnTo>
                    <a:pt x="277" y="97"/>
                  </a:lnTo>
                  <a:lnTo>
                    <a:pt x="281" y="94"/>
                  </a:lnTo>
                  <a:lnTo>
                    <a:pt x="284" y="94"/>
                  </a:lnTo>
                  <a:lnTo>
                    <a:pt x="288" y="94"/>
                  </a:lnTo>
                  <a:lnTo>
                    <a:pt x="291" y="94"/>
                  </a:lnTo>
                  <a:lnTo>
                    <a:pt x="295" y="94"/>
                  </a:lnTo>
                  <a:lnTo>
                    <a:pt x="299" y="94"/>
                  </a:lnTo>
                  <a:lnTo>
                    <a:pt x="302" y="94"/>
                  </a:lnTo>
                  <a:lnTo>
                    <a:pt x="306" y="90"/>
                  </a:lnTo>
                  <a:lnTo>
                    <a:pt x="309" y="90"/>
                  </a:lnTo>
                  <a:lnTo>
                    <a:pt x="313" y="90"/>
                  </a:lnTo>
                  <a:lnTo>
                    <a:pt x="317" y="90"/>
                  </a:lnTo>
                  <a:lnTo>
                    <a:pt x="320" y="86"/>
                  </a:lnTo>
                  <a:lnTo>
                    <a:pt x="324" y="86"/>
                  </a:lnTo>
                  <a:lnTo>
                    <a:pt x="327" y="83"/>
                  </a:lnTo>
                  <a:lnTo>
                    <a:pt x="331" y="83"/>
                  </a:lnTo>
                  <a:lnTo>
                    <a:pt x="335" y="83"/>
                  </a:lnTo>
                  <a:lnTo>
                    <a:pt x="338" y="79"/>
                  </a:lnTo>
                  <a:lnTo>
                    <a:pt x="342" y="79"/>
                  </a:lnTo>
                  <a:lnTo>
                    <a:pt x="345" y="79"/>
                  </a:lnTo>
                  <a:lnTo>
                    <a:pt x="349" y="83"/>
                  </a:lnTo>
                  <a:lnTo>
                    <a:pt x="353" y="83"/>
                  </a:lnTo>
                  <a:lnTo>
                    <a:pt x="356" y="86"/>
                  </a:lnTo>
                  <a:lnTo>
                    <a:pt x="360" y="86"/>
                  </a:lnTo>
                  <a:lnTo>
                    <a:pt x="363" y="90"/>
                  </a:lnTo>
                  <a:lnTo>
                    <a:pt x="367" y="94"/>
                  </a:lnTo>
                  <a:lnTo>
                    <a:pt x="371" y="97"/>
                  </a:lnTo>
                  <a:lnTo>
                    <a:pt x="374" y="94"/>
                  </a:lnTo>
                  <a:lnTo>
                    <a:pt x="378" y="94"/>
                  </a:lnTo>
                  <a:lnTo>
                    <a:pt x="381" y="94"/>
                  </a:lnTo>
                  <a:lnTo>
                    <a:pt x="385" y="94"/>
                  </a:lnTo>
                  <a:lnTo>
                    <a:pt x="389" y="94"/>
                  </a:lnTo>
                  <a:lnTo>
                    <a:pt x="392" y="90"/>
                  </a:lnTo>
                  <a:lnTo>
                    <a:pt x="396" y="86"/>
                  </a:lnTo>
                  <a:lnTo>
                    <a:pt x="399" y="83"/>
                  </a:lnTo>
                  <a:lnTo>
                    <a:pt x="403" y="79"/>
                  </a:lnTo>
                  <a:lnTo>
                    <a:pt x="407" y="76"/>
                  </a:lnTo>
                  <a:lnTo>
                    <a:pt x="410" y="76"/>
                  </a:lnTo>
                  <a:lnTo>
                    <a:pt x="414" y="76"/>
                  </a:lnTo>
                  <a:lnTo>
                    <a:pt x="417" y="76"/>
                  </a:lnTo>
                  <a:lnTo>
                    <a:pt x="421" y="76"/>
                  </a:lnTo>
                  <a:lnTo>
                    <a:pt x="425" y="76"/>
                  </a:lnTo>
                  <a:lnTo>
                    <a:pt x="428" y="76"/>
                  </a:lnTo>
                  <a:lnTo>
                    <a:pt x="432" y="76"/>
                  </a:lnTo>
                  <a:lnTo>
                    <a:pt x="435" y="79"/>
                  </a:lnTo>
                  <a:lnTo>
                    <a:pt x="439" y="79"/>
                  </a:lnTo>
                  <a:lnTo>
                    <a:pt x="443" y="83"/>
                  </a:lnTo>
                  <a:lnTo>
                    <a:pt x="446" y="83"/>
                  </a:lnTo>
                  <a:lnTo>
                    <a:pt x="450" y="86"/>
                  </a:lnTo>
                  <a:lnTo>
                    <a:pt x="453" y="86"/>
                  </a:lnTo>
                  <a:lnTo>
                    <a:pt x="457" y="86"/>
                  </a:lnTo>
                  <a:lnTo>
                    <a:pt x="461" y="86"/>
                  </a:lnTo>
                  <a:lnTo>
                    <a:pt x="464" y="86"/>
                  </a:lnTo>
                  <a:lnTo>
                    <a:pt x="468" y="86"/>
                  </a:lnTo>
                  <a:lnTo>
                    <a:pt x="471" y="90"/>
                  </a:lnTo>
                  <a:lnTo>
                    <a:pt x="475" y="90"/>
                  </a:lnTo>
                  <a:lnTo>
                    <a:pt x="479" y="90"/>
                  </a:lnTo>
                  <a:lnTo>
                    <a:pt x="482" y="90"/>
                  </a:lnTo>
                  <a:lnTo>
                    <a:pt x="486" y="94"/>
                  </a:lnTo>
                  <a:lnTo>
                    <a:pt x="489" y="94"/>
                  </a:lnTo>
                  <a:lnTo>
                    <a:pt x="493" y="94"/>
                  </a:lnTo>
                  <a:lnTo>
                    <a:pt x="497" y="97"/>
                  </a:lnTo>
                  <a:lnTo>
                    <a:pt x="500" y="97"/>
                  </a:lnTo>
                  <a:lnTo>
                    <a:pt x="504" y="97"/>
                  </a:lnTo>
                  <a:lnTo>
                    <a:pt x="507" y="101"/>
                  </a:lnTo>
                  <a:lnTo>
                    <a:pt x="511" y="97"/>
                  </a:lnTo>
                  <a:lnTo>
                    <a:pt x="515" y="94"/>
                  </a:lnTo>
                  <a:lnTo>
                    <a:pt x="518" y="86"/>
                  </a:lnTo>
                  <a:lnTo>
                    <a:pt x="522" y="83"/>
                  </a:lnTo>
                  <a:lnTo>
                    <a:pt x="525" y="79"/>
                  </a:lnTo>
                  <a:lnTo>
                    <a:pt x="529" y="76"/>
                  </a:lnTo>
                  <a:lnTo>
                    <a:pt x="533" y="72"/>
                  </a:lnTo>
                  <a:lnTo>
                    <a:pt x="536" y="68"/>
                  </a:lnTo>
                  <a:lnTo>
                    <a:pt x="540" y="65"/>
                  </a:lnTo>
                  <a:lnTo>
                    <a:pt x="543" y="61"/>
                  </a:lnTo>
                  <a:lnTo>
                    <a:pt x="547" y="61"/>
                  </a:lnTo>
                  <a:lnTo>
                    <a:pt x="551" y="58"/>
                  </a:lnTo>
                  <a:lnTo>
                    <a:pt x="554" y="54"/>
                  </a:lnTo>
                  <a:lnTo>
                    <a:pt x="558" y="54"/>
                  </a:lnTo>
                  <a:lnTo>
                    <a:pt x="561" y="58"/>
                  </a:lnTo>
                  <a:lnTo>
                    <a:pt x="565" y="58"/>
                  </a:lnTo>
                  <a:lnTo>
                    <a:pt x="569" y="61"/>
                  </a:lnTo>
                  <a:lnTo>
                    <a:pt x="572" y="61"/>
                  </a:lnTo>
                  <a:lnTo>
                    <a:pt x="576" y="65"/>
                  </a:lnTo>
                  <a:lnTo>
                    <a:pt x="579" y="65"/>
                  </a:lnTo>
                  <a:lnTo>
                    <a:pt x="583" y="65"/>
                  </a:lnTo>
                  <a:lnTo>
                    <a:pt x="587" y="61"/>
                  </a:lnTo>
                  <a:lnTo>
                    <a:pt x="590" y="61"/>
                  </a:lnTo>
                  <a:lnTo>
                    <a:pt x="594" y="58"/>
                  </a:lnTo>
                  <a:lnTo>
                    <a:pt x="597" y="50"/>
                  </a:lnTo>
                  <a:lnTo>
                    <a:pt x="601" y="47"/>
                  </a:lnTo>
                  <a:lnTo>
                    <a:pt x="605" y="43"/>
                  </a:lnTo>
                  <a:lnTo>
                    <a:pt x="608" y="40"/>
                  </a:lnTo>
                  <a:lnTo>
                    <a:pt x="612" y="40"/>
                  </a:lnTo>
                  <a:lnTo>
                    <a:pt x="615" y="43"/>
                  </a:lnTo>
                  <a:lnTo>
                    <a:pt x="619" y="43"/>
                  </a:lnTo>
                  <a:lnTo>
                    <a:pt x="622" y="43"/>
                  </a:lnTo>
                  <a:lnTo>
                    <a:pt x="626" y="47"/>
                  </a:lnTo>
                  <a:lnTo>
                    <a:pt x="630" y="50"/>
                  </a:lnTo>
                  <a:lnTo>
                    <a:pt x="633" y="54"/>
                  </a:lnTo>
                  <a:lnTo>
                    <a:pt x="637" y="58"/>
                  </a:lnTo>
                  <a:lnTo>
                    <a:pt x="640" y="61"/>
                  </a:lnTo>
                  <a:lnTo>
                    <a:pt x="644" y="61"/>
                  </a:lnTo>
                  <a:lnTo>
                    <a:pt x="648" y="61"/>
                  </a:lnTo>
                  <a:lnTo>
                    <a:pt x="651" y="61"/>
                  </a:lnTo>
                  <a:lnTo>
                    <a:pt x="655" y="58"/>
                  </a:lnTo>
                  <a:lnTo>
                    <a:pt x="658" y="58"/>
                  </a:lnTo>
                  <a:lnTo>
                    <a:pt x="662" y="58"/>
                  </a:lnTo>
                  <a:lnTo>
                    <a:pt x="666" y="58"/>
                  </a:lnTo>
                  <a:lnTo>
                    <a:pt x="669" y="54"/>
                  </a:lnTo>
                  <a:lnTo>
                    <a:pt x="669" y="47"/>
                  </a:lnTo>
                  <a:lnTo>
                    <a:pt x="673" y="43"/>
                  </a:lnTo>
                  <a:lnTo>
                    <a:pt x="676" y="40"/>
                  </a:lnTo>
                  <a:lnTo>
                    <a:pt x="680" y="36"/>
                  </a:lnTo>
                  <a:lnTo>
                    <a:pt x="684" y="32"/>
                  </a:lnTo>
                  <a:lnTo>
                    <a:pt x="687" y="29"/>
                  </a:lnTo>
                  <a:lnTo>
                    <a:pt x="691" y="25"/>
                  </a:lnTo>
                  <a:lnTo>
                    <a:pt x="694" y="25"/>
                  </a:lnTo>
                  <a:lnTo>
                    <a:pt x="698" y="22"/>
                  </a:lnTo>
                  <a:lnTo>
                    <a:pt x="702" y="22"/>
                  </a:lnTo>
                  <a:lnTo>
                    <a:pt x="705" y="18"/>
                  </a:lnTo>
                  <a:lnTo>
                    <a:pt x="709" y="11"/>
                  </a:lnTo>
                  <a:lnTo>
                    <a:pt x="709" y="7"/>
                  </a:lnTo>
                  <a:lnTo>
                    <a:pt x="712" y="4"/>
                  </a:lnTo>
                  <a:lnTo>
                    <a:pt x="716" y="0"/>
                  </a:lnTo>
                  <a:lnTo>
                    <a:pt x="720" y="0"/>
                  </a:lnTo>
                  <a:lnTo>
                    <a:pt x="723" y="0"/>
                  </a:lnTo>
                  <a:lnTo>
                    <a:pt x="727" y="0"/>
                  </a:lnTo>
                  <a:lnTo>
                    <a:pt x="730" y="4"/>
                  </a:lnTo>
                  <a:lnTo>
                    <a:pt x="734" y="7"/>
                  </a:lnTo>
                  <a:lnTo>
                    <a:pt x="738" y="11"/>
                  </a:lnTo>
                  <a:lnTo>
                    <a:pt x="741" y="14"/>
                  </a:lnTo>
                  <a:lnTo>
                    <a:pt x="745" y="22"/>
                  </a:lnTo>
                  <a:lnTo>
                    <a:pt x="745" y="25"/>
                  </a:lnTo>
                  <a:lnTo>
                    <a:pt x="748" y="32"/>
                  </a:lnTo>
                  <a:lnTo>
                    <a:pt x="752" y="36"/>
                  </a:lnTo>
                  <a:lnTo>
                    <a:pt x="756" y="40"/>
                  </a:lnTo>
                  <a:lnTo>
                    <a:pt x="759" y="40"/>
                  </a:lnTo>
                  <a:lnTo>
                    <a:pt x="763" y="43"/>
                  </a:lnTo>
                  <a:lnTo>
                    <a:pt x="766" y="43"/>
                  </a:lnTo>
                  <a:lnTo>
                    <a:pt x="770" y="40"/>
                  </a:lnTo>
                  <a:lnTo>
                    <a:pt x="774" y="36"/>
                  </a:lnTo>
                  <a:lnTo>
                    <a:pt x="777" y="36"/>
                  </a:lnTo>
                  <a:lnTo>
                    <a:pt x="781" y="32"/>
                  </a:lnTo>
                  <a:lnTo>
                    <a:pt x="784" y="29"/>
                  </a:lnTo>
                  <a:lnTo>
                    <a:pt x="788" y="25"/>
                  </a:lnTo>
                  <a:lnTo>
                    <a:pt x="792" y="25"/>
                  </a:lnTo>
                  <a:lnTo>
                    <a:pt x="795" y="22"/>
                  </a:lnTo>
                  <a:lnTo>
                    <a:pt x="799" y="22"/>
                  </a:lnTo>
                  <a:lnTo>
                    <a:pt x="802" y="22"/>
                  </a:lnTo>
                  <a:lnTo>
                    <a:pt x="806" y="22"/>
                  </a:lnTo>
                  <a:lnTo>
                    <a:pt x="810" y="22"/>
                  </a:lnTo>
                  <a:lnTo>
                    <a:pt x="813" y="18"/>
                  </a:lnTo>
                  <a:lnTo>
                    <a:pt x="817" y="18"/>
                  </a:lnTo>
                  <a:lnTo>
                    <a:pt x="820" y="14"/>
                  </a:lnTo>
                  <a:lnTo>
                    <a:pt x="824" y="14"/>
                  </a:lnTo>
                  <a:lnTo>
                    <a:pt x="828" y="11"/>
                  </a:lnTo>
                  <a:lnTo>
                    <a:pt x="831" y="11"/>
                  </a:lnTo>
                  <a:lnTo>
                    <a:pt x="835" y="7"/>
                  </a:lnTo>
                  <a:lnTo>
                    <a:pt x="838" y="7"/>
                  </a:lnTo>
                  <a:lnTo>
                    <a:pt x="842" y="7"/>
                  </a:lnTo>
                  <a:lnTo>
                    <a:pt x="846" y="7"/>
                  </a:lnTo>
                  <a:lnTo>
                    <a:pt x="849" y="4"/>
                  </a:lnTo>
                  <a:lnTo>
                    <a:pt x="853" y="4"/>
                  </a:lnTo>
                  <a:lnTo>
                    <a:pt x="856" y="4"/>
                  </a:lnTo>
                  <a:lnTo>
                    <a:pt x="860" y="7"/>
                  </a:lnTo>
                  <a:lnTo>
                    <a:pt x="864" y="4"/>
                  </a:lnTo>
                  <a:lnTo>
                    <a:pt x="867" y="4"/>
                  </a:lnTo>
                  <a:lnTo>
                    <a:pt x="871" y="4"/>
                  </a:lnTo>
                  <a:lnTo>
                    <a:pt x="874" y="0"/>
                  </a:lnTo>
                  <a:lnTo>
                    <a:pt x="878" y="0"/>
                  </a:lnTo>
                  <a:lnTo>
                    <a:pt x="882" y="0"/>
                  </a:lnTo>
                  <a:lnTo>
                    <a:pt x="885" y="0"/>
                  </a:lnTo>
                  <a:lnTo>
                    <a:pt x="889" y="0"/>
                  </a:lnTo>
                  <a:lnTo>
                    <a:pt x="892" y="0"/>
                  </a:lnTo>
                  <a:lnTo>
                    <a:pt x="896" y="4"/>
                  </a:lnTo>
                  <a:lnTo>
                    <a:pt x="900" y="7"/>
                  </a:lnTo>
                  <a:lnTo>
                    <a:pt x="903" y="11"/>
                  </a:lnTo>
                  <a:lnTo>
                    <a:pt x="907" y="14"/>
                  </a:lnTo>
                  <a:lnTo>
                    <a:pt x="910" y="14"/>
                  </a:lnTo>
                  <a:lnTo>
                    <a:pt x="914" y="18"/>
                  </a:lnTo>
                  <a:lnTo>
                    <a:pt x="918" y="25"/>
                  </a:lnTo>
                  <a:lnTo>
                    <a:pt x="921" y="29"/>
                  </a:lnTo>
                  <a:lnTo>
                    <a:pt x="925" y="29"/>
                  </a:lnTo>
                  <a:lnTo>
                    <a:pt x="928" y="32"/>
                  </a:lnTo>
                  <a:lnTo>
                    <a:pt x="932" y="32"/>
                  </a:lnTo>
                  <a:lnTo>
                    <a:pt x="936" y="32"/>
                  </a:lnTo>
                  <a:lnTo>
                    <a:pt x="939" y="32"/>
                  </a:lnTo>
                  <a:lnTo>
                    <a:pt x="943" y="32"/>
                  </a:lnTo>
                  <a:lnTo>
                    <a:pt x="946" y="32"/>
                  </a:lnTo>
                  <a:lnTo>
                    <a:pt x="950" y="32"/>
                  </a:lnTo>
                  <a:lnTo>
                    <a:pt x="954" y="32"/>
                  </a:lnTo>
                  <a:lnTo>
                    <a:pt x="957" y="32"/>
                  </a:lnTo>
                  <a:lnTo>
                    <a:pt x="961" y="32"/>
                  </a:lnTo>
                  <a:lnTo>
                    <a:pt x="964" y="36"/>
                  </a:lnTo>
                  <a:lnTo>
                    <a:pt x="968" y="36"/>
                  </a:lnTo>
                  <a:lnTo>
                    <a:pt x="972" y="40"/>
                  </a:lnTo>
                  <a:lnTo>
                    <a:pt x="975" y="40"/>
                  </a:lnTo>
                  <a:lnTo>
                    <a:pt x="979" y="40"/>
                  </a:lnTo>
                  <a:lnTo>
                    <a:pt x="982" y="43"/>
                  </a:lnTo>
                  <a:lnTo>
                    <a:pt x="986" y="43"/>
                  </a:lnTo>
                  <a:lnTo>
                    <a:pt x="990" y="43"/>
                  </a:lnTo>
                  <a:lnTo>
                    <a:pt x="993" y="47"/>
                  </a:lnTo>
                  <a:lnTo>
                    <a:pt x="997" y="47"/>
                  </a:lnTo>
                  <a:lnTo>
                    <a:pt x="1000" y="50"/>
                  </a:lnTo>
                  <a:lnTo>
                    <a:pt x="1004" y="50"/>
                  </a:lnTo>
                  <a:lnTo>
                    <a:pt x="1008" y="50"/>
                  </a:lnTo>
                  <a:lnTo>
                    <a:pt x="1011" y="54"/>
                  </a:lnTo>
                  <a:lnTo>
                    <a:pt x="1015" y="54"/>
                  </a:lnTo>
                  <a:lnTo>
                    <a:pt x="1018" y="54"/>
                  </a:lnTo>
                  <a:lnTo>
                    <a:pt x="1022" y="54"/>
                  </a:lnTo>
                  <a:lnTo>
                    <a:pt x="1026" y="54"/>
                  </a:lnTo>
                  <a:lnTo>
                    <a:pt x="1029" y="54"/>
                  </a:lnTo>
                  <a:lnTo>
                    <a:pt x="1033" y="54"/>
                  </a:lnTo>
                  <a:lnTo>
                    <a:pt x="1036" y="54"/>
                  </a:lnTo>
                  <a:lnTo>
                    <a:pt x="1040" y="58"/>
                  </a:lnTo>
                  <a:lnTo>
                    <a:pt x="1044" y="58"/>
                  </a:lnTo>
                  <a:lnTo>
                    <a:pt x="1047" y="58"/>
                  </a:lnTo>
                  <a:lnTo>
                    <a:pt x="1051" y="58"/>
                  </a:lnTo>
                  <a:lnTo>
                    <a:pt x="1054" y="61"/>
                  </a:lnTo>
                  <a:lnTo>
                    <a:pt x="1058" y="61"/>
                  </a:lnTo>
                  <a:lnTo>
                    <a:pt x="1062" y="61"/>
                  </a:lnTo>
                  <a:lnTo>
                    <a:pt x="1065" y="65"/>
                  </a:lnTo>
                  <a:lnTo>
                    <a:pt x="1069" y="65"/>
                  </a:lnTo>
                  <a:lnTo>
                    <a:pt x="1072" y="65"/>
                  </a:lnTo>
                  <a:lnTo>
                    <a:pt x="1076" y="61"/>
                  </a:lnTo>
                  <a:lnTo>
                    <a:pt x="1080" y="61"/>
                  </a:lnTo>
                  <a:lnTo>
                    <a:pt x="1083" y="61"/>
                  </a:lnTo>
                  <a:lnTo>
                    <a:pt x="1087" y="61"/>
                  </a:lnTo>
                  <a:lnTo>
                    <a:pt x="1090" y="58"/>
                  </a:lnTo>
                  <a:lnTo>
                    <a:pt x="1094" y="54"/>
                  </a:lnTo>
                  <a:lnTo>
                    <a:pt x="1098" y="54"/>
                  </a:lnTo>
                  <a:lnTo>
                    <a:pt x="1101" y="54"/>
                  </a:lnTo>
                  <a:lnTo>
                    <a:pt x="1105" y="54"/>
                  </a:lnTo>
                  <a:lnTo>
                    <a:pt x="1108" y="54"/>
                  </a:lnTo>
                  <a:lnTo>
                    <a:pt x="1112" y="54"/>
                  </a:lnTo>
                  <a:lnTo>
                    <a:pt x="1115" y="54"/>
                  </a:lnTo>
                  <a:lnTo>
                    <a:pt x="1119" y="54"/>
                  </a:lnTo>
                  <a:lnTo>
                    <a:pt x="1123" y="54"/>
                  </a:lnTo>
                  <a:lnTo>
                    <a:pt x="1126" y="54"/>
                  </a:lnTo>
                  <a:lnTo>
                    <a:pt x="1130" y="50"/>
                  </a:lnTo>
                  <a:lnTo>
                    <a:pt x="1133" y="50"/>
                  </a:lnTo>
                  <a:lnTo>
                    <a:pt x="1137" y="50"/>
                  </a:lnTo>
                  <a:lnTo>
                    <a:pt x="1141" y="47"/>
                  </a:lnTo>
                  <a:lnTo>
                    <a:pt x="1144" y="47"/>
                  </a:lnTo>
                  <a:lnTo>
                    <a:pt x="1148" y="47"/>
                  </a:lnTo>
                  <a:lnTo>
                    <a:pt x="1151" y="43"/>
                  </a:lnTo>
                  <a:lnTo>
                    <a:pt x="1155" y="43"/>
                  </a:lnTo>
                  <a:lnTo>
                    <a:pt x="1159" y="43"/>
                  </a:lnTo>
                  <a:lnTo>
                    <a:pt x="1162" y="43"/>
                  </a:lnTo>
                  <a:lnTo>
                    <a:pt x="1166" y="47"/>
                  </a:lnTo>
                  <a:lnTo>
                    <a:pt x="1169" y="47"/>
                  </a:lnTo>
                  <a:lnTo>
                    <a:pt x="1173" y="47"/>
                  </a:lnTo>
                  <a:lnTo>
                    <a:pt x="1177" y="50"/>
                  </a:lnTo>
                  <a:lnTo>
                    <a:pt x="1180" y="50"/>
                  </a:lnTo>
                  <a:lnTo>
                    <a:pt x="1184" y="54"/>
                  </a:lnTo>
                  <a:lnTo>
                    <a:pt x="1187" y="54"/>
                  </a:lnTo>
                  <a:lnTo>
                    <a:pt x="1191" y="54"/>
                  </a:lnTo>
                  <a:lnTo>
                    <a:pt x="1195" y="54"/>
                  </a:lnTo>
                  <a:lnTo>
                    <a:pt x="1198" y="50"/>
                  </a:lnTo>
                  <a:lnTo>
                    <a:pt x="1202" y="50"/>
                  </a:lnTo>
                  <a:lnTo>
                    <a:pt x="1205" y="50"/>
                  </a:lnTo>
                  <a:lnTo>
                    <a:pt x="1209" y="47"/>
                  </a:lnTo>
                  <a:lnTo>
                    <a:pt x="1213" y="47"/>
                  </a:lnTo>
                  <a:lnTo>
                    <a:pt x="1216" y="47"/>
                  </a:lnTo>
                  <a:lnTo>
                    <a:pt x="1220" y="47"/>
                  </a:lnTo>
                  <a:lnTo>
                    <a:pt x="1223" y="43"/>
                  </a:lnTo>
                  <a:lnTo>
                    <a:pt x="1227" y="43"/>
                  </a:lnTo>
                  <a:lnTo>
                    <a:pt x="1231" y="43"/>
                  </a:lnTo>
                  <a:lnTo>
                    <a:pt x="1234" y="40"/>
                  </a:lnTo>
                  <a:lnTo>
                    <a:pt x="1238" y="40"/>
                  </a:lnTo>
                  <a:lnTo>
                    <a:pt x="1241" y="40"/>
                  </a:lnTo>
                  <a:lnTo>
                    <a:pt x="1245" y="40"/>
                  </a:lnTo>
                  <a:lnTo>
                    <a:pt x="1249" y="40"/>
                  </a:lnTo>
                  <a:lnTo>
                    <a:pt x="1252" y="40"/>
                  </a:lnTo>
                  <a:lnTo>
                    <a:pt x="1256" y="40"/>
                  </a:lnTo>
                  <a:lnTo>
                    <a:pt x="1259" y="40"/>
                  </a:lnTo>
                  <a:lnTo>
                    <a:pt x="1263" y="40"/>
                  </a:lnTo>
                  <a:lnTo>
                    <a:pt x="1267" y="43"/>
                  </a:lnTo>
                  <a:lnTo>
                    <a:pt x="1270" y="43"/>
                  </a:lnTo>
                  <a:lnTo>
                    <a:pt x="1274" y="43"/>
                  </a:lnTo>
                  <a:lnTo>
                    <a:pt x="1277" y="47"/>
                  </a:lnTo>
                  <a:lnTo>
                    <a:pt x="1281" y="50"/>
                  </a:lnTo>
                  <a:lnTo>
                    <a:pt x="1285" y="50"/>
                  </a:lnTo>
                  <a:lnTo>
                    <a:pt x="1288" y="54"/>
                  </a:lnTo>
                  <a:lnTo>
                    <a:pt x="1292" y="54"/>
                  </a:lnTo>
                  <a:lnTo>
                    <a:pt x="1295" y="54"/>
                  </a:lnTo>
                  <a:lnTo>
                    <a:pt x="1299" y="54"/>
                  </a:lnTo>
                  <a:lnTo>
                    <a:pt x="1303" y="50"/>
                  </a:lnTo>
                  <a:lnTo>
                    <a:pt x="1306" y="50"/>
                  </a:lnTo>
                  <a:lnTo>
                    <a:pt x="1310" y="50"/>
                  </a:lnTo>
                  <a:lnTo>
                    <a:pt x="1313" y="50"/>
                  </a:lnTo>
                  <a:lnTo>
                    <a:pt x="1317" y="50"/>
                  </a:lnTo>
                  <a:lnTo>
                    <a:pt x="1321" y="54"/>
                  </a:lnTo>
                  <a:lnTo>
                    <a:pt x="1324" y="54"/>
                  </a:lnTo>
                  <a:lnTo>
                    <a:pt x="1328" y="54"/>
                  </a:lnTo>
                  <a:lnTo>
                    <a:pt x="1331" y="50"/>
                  </a:lnTo>
                  <a:lnTo>
                    <a:pt x="1335" y="50"/>
                  </a:lnTo>
                  <a:lnTo>
                    <a:pt x="1339" y="47"/>
                  </a:lnTo>
                  <a:lnTo>
                    <a:pt x="1342" y="47"/>
                  </a:lnTo>
                  <a:lnTo>
                    <a:pt x="1346" y="43"/>
                  </a:lnTo>
                  <a:lnTo>
                    <a:pt x="1349" y="40"/>
                  </a:lnTo>
                  <a:lnTo>
                    <a:pt x="1353" y="36"/>
                  </a:lnTo>
                  <a:lnTo>
                    <a:pt x="1357" y="32"/>
                  </a:lnTo>
                  <a:lnTo>
                    <a:pt x="1360" y="32"/>
                  </a:lnTo>
                  <a:lnTo>
                    <a:pt x="1364" y="29"/>
                  </a:lnTo>
                  <a:lnTo>
                    <a:pt x="1367" y="29"/>
                  </a:lnTo>
                  <a:lnTo>
                    <a:pt x="1371" y="29"/>
                  </a:lnTo>
                  <a:lnTo>
                    <a:pt x="1375" y="29"/>
                  </a:lnTo>
                  <a:lnTo>
                    <a:pt x="1378" y="25"/>
                  </a:lnTo>
                  <a:lnTo>
                    <a:pt x="1382" y="29"/>
                  </a:lnTo>
                  <a:lnTo>
                    <a:pt x="1385" y="29"/>
                  </a:lnTo>
                  <a:lnTo>
                    <a:pt x="1389" y="29"/>
                  </a:lnTo>
                  <a:lnTo>
                    <a:pt x="1393" y="29"/>
                  </a:lnTo>
                  <a:lnTo>
                    <a:pt x="1396" y="29"/>
                  </a:lnTo>
                  <a:lnTo>
                    <a:pt x="1400" y="29"/>
                  </a:lnTo>
                  <a:lnTo>
                    <a:pt x="1403" y="29"/>
                  </a:lnTo>
                  <a:lnTo>
                    <a:pt x="1407" y="29"/>
                  </a:lnTo>
                  <a:lnTo>
                    <a:pt x="1411" y="29"/>
                  </a:lnTo>
                  <a:lnTo>
                    <a:pt x="1414" y="29"/>
                  </a:lnTo>
                  <a:lnTo>
                    <a:pt x="1418" y="25"/>
                  </a:lnTo>
                  <a:lnTo>
                    <a:pt x="1421" y="25"/>
                  </a:lnTo>
                  <a:lnTo>
                    <a:pt x="1425" y="25"/>
                  </a:lnTo>
                  <a:lnTo>
                    <a:pt x="1429" y="25"/>
                  </a:lnTo>
                  <a:lnTo>
                    <a:pt x="1432" y="25"/>
                  </a:lnTo>
                  <a:lnTo>
                    <a:pt x="1436" y="25"/>
                  </a:lnTo>
                  <a:lnTo>
                    <a:pt x="1439" y="25"/>
                  </a:lnTo>
                  <a:lnTo>
                    <a:pt x="1443" y="25"/>
                  </a:lnTo>
                  <a:lnTo>
                    <a:pt x="1447" y="25"/>
                  </a:lnTo>
                  <a:lnTo>
                    <a:pt x="1450" y="25"/>
                  </a:lnTo>
                  <a:lnTo>
                    <a:pt x="1454" y="29"/>
                  </a:lnTo>
                  <a:lnTo>
                    <a:pt x="1457" y="29"/>
                  </a:lnTo>
                  <a:lnTo>
                    <a:pt x="1461" y="29"/>
                  </a:lnTo>
                  <a:lnTo>
                    <a:pt x="1465" y="32"/>
                  </a:lnTo>
                  <a:lnTo>
                    <a:pt x="1468" y="32"/>
                  </a:lnTo>
                  <a:lnTo>
                    <a:pt x="1472" y="36"/>
                  </a:lnTo>
                  <a:lnTo>
                    <a:pt x="1475" y="36"/>
                  </a:lnTo>
                  <a:lnTo>
                    <a:pt x="1479" y="36"/>
                  </a:lnTo>
                  <a:lnTo>
                    <a:pt x="1483" y="36"/>
                  </a:lnTo>
                  <a:lnTo>
                    <a:pt x="1486" y="36"/>
                  </a:lnTo>
                  <a:lnTo>
                    <a:pt x="1490" y="36"/>
                  </a:lnTo>
                  <a:lnTo>
                    <a:pt x="1493" y="32"/>
                  </a:lnTo>
                  <a:lnTo>
                    <a:pt x="1497" y="32"/>
                  </a:lnTo>
                  <a:lnTo>
                    <a:pt x="1501" y="32"/>
                  </a:lnTo>
                  <a:lnTo>
                    <a:pt x="1504" y="29"/>
                  </a:lnTo>
                  <a:lnTo>
                    <a:pt x="1508" y="29"/>
                  </a:lnTo>
                  <a:lnTo>
                    <a:pt x="1511" y="29"/>
                  </a:lnTo>
                  <a:lnTo>
                    <a:pt x="1515" y="29"/>
                  </a:lnTo>
                  <a:lnTo>
                    <a:pt x="1519" y="29"/>
                  </a:lnTo>
                  <a:lnTo>
                    <a:pt x="1522" y="29"/>
                  </a:lnTo>
                  <a:lnTo>
                    <a:pt x="1526" y="32"/>
                  </a:lnTo>
                  <a:lnTo>
                    <a:pt x="1529" y="32"/>
                  </a:lnTo>
                  <a:lnTo>
                    <a:pt x="1533" y="36"/>
                  </a:lnTo>
                  <a:lnTo>
                    <a:pt x="1537" y="36"/>
                  </a:lnTo>
                  <a:lnTo>
                    <a:pt x="1540" y="40"/>
                  </a:lnTo>
                  <a:lnTo>
                    <a:pt x="1544" y="43"/>
                  </a:lnTo>
                  <a:lnTo>
                    <a:pt x="1547" y="47"/>
                  </a:lnTo>
                  <a:lnTo>
                    <a:pt x="1551" y="47"/>
                  </a:lnTo>
                  <a:lnTo>
                    <a:pt x="1555" y="50"/>
                  </a:lnTo>
                  <a:lnTo>
                    <a:pt x="1558" y="50"/>
                  </a:lnTo>
                  <a:lnTo>
                    <a:pt x="1562" y="50"/>
                  </a:lnTo>
                  <a:lnTo>
                    <a:pt x="1565" y="47"/>
                  </a:lnTo>
                  <a:lnTo>
                    <a:pt x="1569" y="47"/>
                  </a:lnTo>
                  <a:lnTo>
                    <a:pt x="1573" y="43"/>
                  </a:lnTo>
                  <a:lnTo>
                    <a:pt x="1576" y="40"/>
                  </a:lnTo>
                  <a:lnTo>
                    <a:pt x="1580" y="36"/>
                  </a:lnTo>
                  <a:lnTo>
                    <a:pt x="1583" y="32"/>
                  </a:lnTo>
                  <a:lnTo>
                    <a:pt x="1587" y="29"/>
                  </a:lnTo>
                  <a:lnTo>
                    <a:pt x="1591" y="25"/>
                  </a:lnTo>
                  <a:lnTo>
                    <a:pt x="1594" y="22"/>
                  </a:lnTo>
                  <a:lnTo>
                    <a:pt x="1598" y="22"/>
                  </a:lnTo>
                  <a:lnTo>
                    <a:pt x="1601" y="22"/>
                  </a:lnTo>
                  <a:lnTo>
                    <a:pt x="1605" y="22"/>
                  </a:lnTo>
                  <a:lnTo>
                    <a:pt x="1609" y="22"/>
                  </a:lnTo>
                  <a:lnTo>
                    <a:pt x="1612" y="22"/>
                  </a:lnTo>
                  <a:lnTo>
                    <a:pt x="1616" y="25"/>
                  </a:lnTo>
                  <a:lnTo>
                    <a:pt x="1619" y="25"/>
                  </a:lnTo>
                  <a:lnTo>
                    <a:pt x="1623" y="29"/>
                  </a:lnTo>
                  <a:lnTo>
                    <a:pt x="1626" y="32"/>
                  </a:lnTo>
                  <a:lnTo>
                    <a:pt x="1630" y="32"/>
                  </a:lnTo>
                  <a:lnTo>
                    <a:pt x="1634" y="36"/>
                  </a:lnTo>
                  <a:lnTo>
                    <a:pt x="1637" y="36"/>
                  </a:lnTo>
                  <a:lnTo>
                    <a:pt x="1641" y="36"/>
                  </a:lnTo>
                  <a:lnTo>
                    <a:pt x="1644" y="36"/>
                  </a:ln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CA"/>
            </a:p>
          </p:txBody>
        </p:sp>
      </p:grp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143500" y="2928938"/>
            <a:ext cx="998538" cy="3324225"/>
            <a:chOff x="5143504" y="2928934"/>
            <a:chExt cx="998540" cy="3324243"/>
          </a:xfrm>
        </p:grpSpPr>
        <p:sp>
          <p:nvSpPr>
            <p:cNvPr id="79894" name="Oval 36"/>
            <p:cNvSpPr>
              <a:spLocks noChangeArrowheads="1"/>
            </p:cNvSpPr>
            <p:nvPr/>
          </p:nvSpPr>
          <p:spPr bwMode="auto">
            <a:xfrm>
              <a:off x="5143504" y="2928934"/>
              <a:ext cx="641350" cy="1463675"/>
            </a:xfrm>
            <a:prstGeom prst="ellipse">
              <a:avLst/>
            </a:prstGeom>
            <a:noFill/>
            <a:ln w="38100">
              <a:solidFill>
                <a:srgbClr val="FFCC00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sp>
          <p:nvSpPr>
            <p:cNvPr id="79895" name="Oval 37"/>
            <p:cNvSpPr>
              <a:spLocks noChangeArrowheads="1"/>
            </p:cNvSpPr>
            <p:nvPr/>
          </p:nvSpPr>
          <p:spPr bwMode="auto">
            <a:xfrm>
              <a:off x="5500694" y="5429264"/>
              <a:ext cx="641350" cy="823913"/>
            </a:xfrm>
            <a:prstGeom prst="ellipse">
              <a:avLst/>
            </a:prstGeom>
            <a:noFill/>
            <a:ln w="38100">
              <a:solidFill>
                <a:srgbClr val="FFCC00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</p:grpSp>
      <p:sp>
        <p:nvSpPr>
          <p:cNvPr id="79892" name="TextBox 44"/>
          <p:cNvSpPr txBox="1">
            <a:spLocks noChangeArrowheads="1"/>
          </p:cNvSpPr>
          <p:nvPr/>
        </p:nvSpPr>
        <p:spPr bwMode="auto">
          <a:xfrm>
            <a:off x="6072188" y="6286500"/>
            <a:ext cx="28892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>
                <a:solidFill>
                  <a:schemeClr val="bg1"/>
                </a:solidFill>
              </a:rPr>
              <a:t>(Herdman et al., Cerebral Cortex, 2007)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25" y="2428875"/>
            <a:ext cx="9906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latin typeface="+mn-lt"/>
              </a:rPr>
              <a:t>MEG</a:t>
            </a:r>
            <a:endParaRPr lang="en-GB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7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9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9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86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5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5600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5600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5600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5600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5600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6053</TotalTime>
  <Words>345</Words>
  <Application>Microsoft Office PowerPoint</Application>
  <PresentationFormat>On-screen Show (4:3)</PresentationFormat>
  <Paragraphs>165</Paragraphs>
  <Slides>29</Slides>
  <Notes>0</Notes>
  <HiddenSlides>0</HiddenSlides>
  <MMClips>15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Times New Roman</vt:lpstr>
      <vt:lpstr>Tekton Pro</vt:lpstr>
      <vt:lpstr>Kristen ITC</vt:lpstr>
      <vt:lpstr>Hobo Std</vt:lpstr>
      <vt:lpstr>Office Theme</vt:lpstr>
      <vt:lpstr>Office Theme</vt:lpstr>
      <vt:lpstr>Office Theme</vt:lpstr>
      <vt:lpstr>Office Theme</vt:lpstr>
      <vt:lpstr>Image</vt:lpstr>
      <vt:lpstr>Neuroimaging of Reading</vt:lpstr>
      <vt:lpstr>Slide 2</vt:lpstr>
      <vt:lpstr>Slide 3</vt:lpstr>
      <vt:lpstr>Slide 4</vt:lpstr>
      <vt:lpstr>Slide 5</vt:lpstr>
      <vt:lpstr>MEG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love affair with MEG?</dc:title>
  <dc:creator>ath</dc:creator>
  <cp:lastModifiedBy>Scilearn User</cp:lastModifiedBy>
  <cp:revision>524</cp:revision>
  <dcterms:created xsi:type="dcterms:W3CDTF">2008-10-15T19:19:35Z</dcterms:created>
  <dcterms:modified xsi:type="dcterms:W3CDTF">2009-10-25T22:12:21Z</dcterms:modified>
</cp:coreProperties>
</file>