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5"/>
  </p:notesMasterIdLst>
  <p:sldIdLst>
    <p:sldId id="275" r:id="rId5"/>
    <p:sldId id="259" r:id="rId6"/>
    <p:sldId id="258" r:id="rId7"/>
    <p:sldId id="276" r:id="rId8"/>
    <p:sldId id="278" r:id="rId9"/>
    <p:sldId id="260" r:id="rId10"/>
    <p:sldId id="277" r:id="rId11"/>
    <p:sldId id="279" r:id="rId12"/>
    <p:sldId id="280" r:id="rId13"/>
    <p:sldId id="281" r:id="rId14"/>
    <p:sldId id="286" r:id="rId15"/>
    <p:sldId id="282" r:id="rId16"/>
    <p:sldId id="287" r:id="rId17"/>
    <p:sldId id="283" r:id="rId18"/>
    <p:sldId id="288" r:id="rId19"/>
    <p:sldId id="284" r:id="rId20"/>
    <p:sldId id="289" r:id="rId21"/>
    <p:sldId id="285" r:id="rId22"/>
    <p:sldId id="290"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7C08C-F593-4E61-846D-B372E9028685}" type="datetimeFigureOut">
              <a:rPr lang="en-CA" smtClean="0"/>
              <a:t>2021-04-12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1008F-7B31-4E4D-A7F2-A1081AF73D84}" type="slidenum">
              <a:rPr lang="en-CA" smtClean="0"/>
              <a:t>‹#›</a:t>
            </a:fld>
            <a:endParaRPr lang="en-CA"/>
          </a:p>
        </p:txBody>
      </p:sp>
    </p:spTree>
    <p:extLst>
      <p:ext uri="{BB962C8B-B14F-4D97-AF65-F5344CB8AC3E}">
        <p14:creationId xmlns:p14="http://schemas.microsoft.com/office/powerpoint/2010/main" val="194637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4/12/2021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4/12/2021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4/12/2021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4/12/2021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4/12/2021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ink0.deviantart.com/art/India-Grunge-Flag-115787690"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GJ4YGhAHfLo?feature=oembed"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BE02620-2119-4D99-AC2A-DD88C99F4E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1978" cy="6858000"/>
          </a:xfrm>
          <a:prstGeom prst="rect">
            <a:avLst/>
          </a:prstGeom>
        </p:spPr>
      </p:pic>
      <p:sp>
        <p:nvSpPr>
          <p:cNvPr id="6" name="Title 1">
            <a:extLst>
              <a:ext uri="{FF2B5EF4-FFF2-40B4-BE49-F238E27FC236}">
                <a16:creationId xmlns:a16="http://schemas.microsoft.com/office/drawing/2014/main" id="{31E7FC4A-61AC-40E3-9B4B-B572357B350C}"/>
              </a:ext>
            </a:extLst>
          </p:cNvPr>
          <p:cNvSpPr txBox="1">
            <a:spLocks/>
          </p:cNvSpPr>
          <p:nvPr/>
        </p:nvSpPr>
        <p:spPr>
          <a:xfrm>
            <a:off x="265041" y="2743200"/>
            <a:ext cx="3684104" cy="13716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CA" dirty="0">
                <a:solidFill>
                  <a:schemeClr val="tx1"/>
                </a:solidFill>
                <a:latin typeface="Copperplate Gothic Bold" panose="020E0705020206020404" pitchFamily="34" charset="0"/>
              </a:rPr>
              <a:t>Vaisakhi celebration</a:t>
            </a:r>
            <a:endParaRPr lang="en-CA" dirty="0">
              <a:latin typeface="Copperplate Gothic Bold" panose="020E0705020206020404" pitchFamily="34" charset="0"/>
            </a:endParaRPr>
          </a:p>
        </p:txBody>
      </p:sp>
      <p:sp>
        <p:nvSpPr>
          <p:cNvPr id="8" name="TextBox 7">
            <a:extLst>
              <a:ext uri="{FF2B5EF4-FFF2-40B4-BE49-F238E27FC236}">
                <a16:creationId xmlns:a16="http://schemas.microsoft.com/office/drawing/2014/main" id="{99A611FD-E1B1-4EE8-A80F-865786567D53}"/>
              </a:ext>
            </a:extLst>
          </p:cNvPr>
          <p:cNvSpPr txBox="1"/>
          <p:nvPr/>
        </p:nvSpPr>
        <p:spPr>
          <a:xfrm>
            <a:off x="7553739" y="2883694"/>
            <a:ext cx="4638261" cy="1231106"/>
          </a:xfrm>
          <a:prstGeom prst="rect">
            <a:avLst/>
          </a:prstGeom>
          <a:noFill/>
        </p:spPr>
        <p:txBody>
          <a:bodyPr wrap="square">
            <a:spAutoFit/>
          </a:bodyPr>
          <a:lstStyle/>
          <a:p>
            <a:pPr algn="ctr"/>
            <a:r>
              <a:rPr lang="en-US" sz="3700" dirty="0" err="1">
                <a:solidFill>
                  <a:schemeClr val="tx1"/>
                </a:solidFill>
                <a:latin typeface="Copperplate Gothic Bold" panose="020E0705020206020404" pitchFamily="34" charset="0"/>
              </a:rPr>
              <a:t>Visākhī</a:t>
            </a:r>
            <a:endParaRPr lang="en-US" sz="3700" dirty="0">
              <a:solidFill>
                <a:schemeClr val="tx1"/>
              </a:solidFill>
              <a:latin typeface="Copperplate Gothic Bold" panose="020E0705020206020404" pitchFamily="34" charset="0"/>
            </a:endParaRPr>
          </a:p>
          <a:p>
            <a:pPr algn="ctr"/>
            <a:r>
              <a:rPr lang="en-US" sz="3700" dirty="0">
                <a:solidFill>
                  <a:schemeClr val="tx1"/>
                </a:solidFill>
                <a:latin typeface="Copperplate Gothic Bold" panose="020E0705020206020404" pitchFamily="34" charset="0"/>
              </a:rPr>
              <a:t> </a:t>
            </a:r>
            <a:r>
              <a:rPr lang="en-US" sz="3700" dirty="0" err="1">
                <a:solidFill>
                  <a:schemeClr val="tx1"/>
                </a:solidFill>
                <a:latin typeface="Copperplate Gothic Bold" panose="020E0705020206020404" pitchFamily="34" charset="0"/>
              </a:rPr>
              <a:t>dā</a:t>
            </a:r>
            <a:r>
              <a:rPr lang="en-US" sz="3700" dirty="0">
                <a:solidFill>
                  <a:schemeClr val="tx1"/>
                </a:solidFill>
                <a:latin typeface="Copperplate Gothic Bold" panose="020E0705020206020404" pitchFamily="34" charset="0"/>
              </a:rPr>
              <a:t> </a:t>
            </a:r>
            <a:r>
              <a:rPr lang="en-US" sz="3700" dirty="0" err="1">
                <a:solidFill>
                  <a:schemeClr val="tx1"/>
                </a:solidFill>
                <a:latin typeface="Copperplate Gothic Bold" panose="020E0705020206020404" pitchFamily="34" charset="0"/>
              </a:rPr>
              <a:t>jaśana</a:t>
            </a:r>
            <a:endParaRPr lang="en-CA" sz="3700" dirty="0"/>
          </a:p>
        </p:txBody>
      </p:sp>
    </p:spTree>
    <p:extLst>
      <p:ext uri="{BB962C8B-B14F-4D97-AF65-F5344CB8AC3E}">
        <p14:creationId xmlns:p14="http://schemas.microsoft.com/office/powerpoint/2010/main" val="33914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C27721FD-8C10-4767-A2C6-FB2C94D8A7A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 name="Title 1">
            <a:extLst>
              <a:ext uri="{FF2B5EF4-FFF2-40B4-BE49-F238E27FC236}">
                <a16:creationId xmlns:a16="http://schemas.microsoft.com/office/drawing/2014/main" id="{E03C88C6-2ADF-498B-8CFA-2515B327E793}"/>
              </a:ext>
            </a:extLst>
          </p:cNvPr>
          <p:cNvSpPr>
            <a:spLocks noGrp="1"/>
          </p:cNvSpPr>
          <p:nvPr>
            <p:ph type="title"/>
          </p:nvPr>
        </p:nvSpPr>
        <p:spPr/>
        <p:txBody>
          <a:bodyPr/>
          <a:lstStyle/>
          <a:p>
            <a:r>
              <a:rPr lang="en-CA" b="1" dirty="0">
                <a:solidFill>
                  <a:schemeClr val="bg1"/>
                </a:solidFill>
              </a:rPr>
              <a:t>1. </a:t>
            </a:r>
            <a:r>
              <a:rPr lang="en-CA" sz="4400" b="1" dirty="0">
                <a:solidFill>
                  <a:schemeClr val="bg1"/>
                </a:solidFill>
              </a:rPr>
              <a:t>Are Sikhs the only people who celebrate Vaisakhi?</a:t>
            </a:r>
          </a:p>
        </p:txBody>
      </p:sp>
      <p:sp>
        <p:nvSpPr>
          <p:cNvPr id="3" name="Content Placeholder 2">
            <a:extLst>
              <a:ext uri="{FF2B5EF4-FFF2-40B4-BE49-F238E27FC236}">
                <a16:creationId xmlns:a16="http://schemas.microsoft.com/office/drawing/2014/main" id="{FE52D40D-D10B-4210-B3DD-20DA41FC350B}"/>
              </a:ext>
            </a:extLst>
          </p:cNvPr>
          <p:cNvSpPr>
            <a:spLocks noGrp="1"/>
          </p:cNvSpPr>
          <p:nvPr>
            <p:ph sz="half" idx="1"/>
          </p:nvPr>
        </p:nvSpPr>
        <p:spPr/>
        <p:txBody>
          <a:bodyPr vert="horz" lIns="91440" tIns="45720" rIns="91440" bIns="45720" rtlCol="0" anchor="t">
            <a:normAutofit/>
          </a:bodyPr>
          <a:lstStyle/>
          <a:p>
            <a:pPr marL="0" indent="0" algn="ctr">
              <a:buNone/>
            </a:pPr>
            <a:endParaRPr lang="en-CA" sz="5400" dirty="0"/>
          </a:p>
          <a:p>
            <a:pPr marL="0" indent="0" algn="ctr">
              <a:buNone/>
            </a:pPr>
            <a:r>
              <a:rPr lang="en-CA" sz="9600" b="1" dirty="0">
                <a:solidFill>
                  <a:schemeClr val="bg1"/>
                </a:solidFill>
              </a:rPr>
              <a:t>Yes</a:t>
            </a:r>
          </a:p>
        </p:txBody>
      </p:sp>
      <p:sp>
        <p:nvSpPr>
          <p:cNvPr id="4" name="Content Placeholder 3">
            <a:extLst>
              <a:ext uri="{FF2B5EF4-FFF2-40B4-BE49-F238E27FC236}">
                <a16:creationId xmlns:a16="http://schemas.microsoft.com/office/drawing/2014/main" id="{CC0024D3-A5BB-4945-8902-19A7A148B5EF}"/>
              </a:ext>
            </a:extLst>
          </p:cNvPr>
          <p:cNvSpPr>
            <a:spLocks noGrp="1"/>
          </p:cNvSpPr>
          <p:nvPr>
            <p:ph sz="half" idx="2"/>
          </p:nvPr>
        </p:nvSpPr>
        <p:spPr/>
        <p:txBody>
          <a:bodyPr vert="horz" lIns="91440" tIns="45720" rIns="91440" bIns="45720" rtlCol="0" anchor="t">
            <a:normAutofit/>
          </a:bodyPr>
          <a:lstStyle/>
          <a:p>
            <a:pPr marL="0" indent="0" algn="ctr">
              <a:buNone/>
            </a:pPr>
            <a:endParaRPr lang="en-CA" sz="5400" dirty="0"/>
          </a:p>
          <a:p>
            <a:pPr marL="0" indent="0" algn="ctr">
              <a:buNone/>
            </a:pPr>
            <a:r>
              <a:rPr lang="en-CA" sz="9600" b="1" dirty="0">
                <a:solidFill>
                  <a:schemeClr val="bg1"/>
                </a:solidFill>
              </a:rPr>
              <a:t>No</a:t>
            </a:r>
            <a:r>
              <a:rPr lang="en-CA" sz="5400" b="1" dirty="0">
                <a:solidFill>
                  <a:schemeClr val="bg1"/>
                </a:solidFill>
              </a:rPr>
              <a:t> </a:t>
            </a:r>
          </a:p>
        </p:txBody>
      </p:sp>
    </p:spTree>
    <p:extLst>
      <p:ext uri="{BB962C8B-B14F-4D97-AF65-F5344CB8AC3E}">
        <p14:creationId xmlns:p14="http://schemas.microsoft.com/office/powerpoint/2010/main" val="284677155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DC944A73-3086-436C-875C-C810C98D3B7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 name="Title 1">
            <a:extLst>
              <a:ext uri="{FF2B5EF4-FFF2-40B4-BE49-F238E27FC236}">
                <a16:creationId xmlns:a16="http://schemas.microsoft.com/office/drawing/2014/main" id="{E47004CC-EDC4-423F-BC4A-1D56E636C279}"/>
              </a:ext>
            </a:extLst>
          </p:cNvPr>
          <p:cNvSpPr>
            <a:spLocks noGrp="1"/>
          </p:cNvSpPr>
          <p:nvPr>
            <p:ph type="title"/>
          </p:nvPr>
        </p:nvSpPr>
        <p:spPr/>
        <p:txBody>
          <a:bodyPr/>
          <a:lstStyle/>
          <a:p>
            <a:r>
              <a:rPr lang="en-US" sz="8800" b="1" u="sng" dirty="0">
                <a:solidFill>
                  <a:schemeClr val="bg1"/>
                </a:solidFill>
              </a:rPr>
              <a:t>Answer: NO</a:t>
            </a:r>
            <a:r>
              <a:rPr lang="en-US" dirty="0">
                <a:solidFill>
                  <a:schemeClr val="bg1"/>
                </a:solidFill>
              </a:rPr>
              <a:t> </a:t>
            </a:r>
          </a:p>
        </p:txBody>
      </p:sp>
      <p:sp>
        <p:nvSpPr>
          <p:cNvPr id="3" name="Content Placeholder 2">
            <a:extLst>
              <a:ext uri="{FF2B5EF4-FFF2-40B4-BE49-F238E27FC236}">
                <a16:creationId xmlns:a16="http://schemas.microsoft.com/office/drawing/2014/main" id="{4852B3D4-FB0D-4190-8610-7565DD72A785}"/>
              </a:ext>
            </a:extLst>
          </p:cNvPr>
          <p:cNvSpPr>
            <a:spLocks noGrp="1"/>
          </p:cNvSpPr>
          <p:nvPr>
            <p:ph idx="1"/>
          </p:nvPr>
        </p:nvSpPr>
        <p:spPr/>
        <p:txBody>
          <a:bodyPr vert="horz" lIns="91440" tIns="45720" rIns="91440" bIns="45720" rtlCol="0" anchor="t">
            <a:normAutofit/>
          </a:bodyPr>
          <a:lstStyle/>
          <a:p>
            <a:pPr marL="0" indent="0">
              <a:buNone/>
            </a:pPr>
            <a:r>
              <a:rPr lang="en-US" sz="3200" dirty="0">
                <a:solidFill>
                  <a:schemeClr val="bg1"/>
                </a:solidFill>
              </a:rPr>
              <a:t>- </a:t>
            </a:r>
            <a:r>
              <a:rPr lang="en-US" sz="3200" b="1" dirty="0">
                <a:solidFill>
                  <a:schemeClr val="bg1"/>
                </a:solidFill>
              </a:rPr>
              <a:t>Hindus and </a:t>
            </a:r>
            <a:r>
              <a:rPr lang="en-US" sz="3200" b="1" dirty="0">
                <a:solidFill>
                  <a:schemeClr val="bg1"/>
                </a:solidFill>
                <a:ea typeface="+mn-lt"/>
                <a:cs typeface="+mn-lt"/>
              </a:rPr>
              <a:t>Buddhists</a:t>
            </a:r>
            <a:r>
              <a:rPr lang="en-US" sz="3200" b="1" dirty="0">
                <a:solidFill>
                  <a:schemeClr val="bg1"/>
                </a:solidFill>
              </a:rPr>
              <a:t> also celebrate Vaishaki. </a:t>
            </a:r>
          </a:p>
          <a:p>
            <a:pPr marL="0" indent="0">
              <a:buNone/>
            </a:pPr>
            <a:r>
              <a:rPr lang="en-US" sz="3200" b="1" dirty="0">
                <a:solidFill>
                  <a:schemeClr val="bg1"/>
                </a:solidFill>
              </a:rPr>
              <a:t>- Hindus celebrate it quite similarly and for them Vaishaki is </a:t>
            </a:r>
            <a:r>
              <a:rPr lang="en-US" sz="3200" b="1" dirty="0">
                <a:solidFill>
                  <a:schemeClr val="bg1"/>
                </a:solidFill>
                <a:ea typeface="+mn-lt"/>
                <a:cs typeface="+mn-lt"/>
              </a:rPr>
              <a:t>Hindu Solar New Year Harvest festival.</a:t>
            </a:r>
          </a:p>
          <a:p>
            <a:pPr marL="0" indent="0">
              <a:buNone/>
            </a:pPr>
            <a:r>
              <a:rPr lang="en-US" sz="3200" b="1" dirty="0">
                <a:solidFill>
                  <a:schemeClr val="bg1"/>
                </a:solidFill>
                <a:ea typeface="+mn-lt"/>
                <a:cs typeface="+mn-lt"/>
              </a:rPr>
              <a:t>- Buddhists celebrate Vaishaki by going to a local temple and staying there through-out the day and doing many good deeds.</a:t>
            </a:r>
          </a:p>
        </p:txBody>
      </p:sp>
    </p:spTree>
    <p:extLst>
      <p:ext uri="{BB962C8B-B14F-4D97-AF65-F5344CB8AC3E}">
        <p14:creationId xmlns:p14="http://schemas.microsoft.com/office/powerpoint/2010/main" val="249711805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C27721FD-8C10-4767-A2C6-FB2C94D8A7A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 name="Title 1">
            <a:extLst>
              <a:ext uri="{FF2B5EF4-FFF2-40B4-BE49-F238E27FC236}">
                <a16:creationId xmlns:a16="http://schemas.microsoft.com/office/drawing/2014/main" id="{E03C88C6-2ADF-498B-8CFA-2515B327E793}"/>
              </a:ext>
            </a:extLst>
          </p:cNvPr>
          <p:cNvSpPr>
            <a:spLocks noGrp="1"/>
          </p:cNvSpPr>
          <p:nvPr>
            <p:ph type="title"/>
          </p:nvPr>
        </p:nvSpPr>
        <p:spPr/>
        <p:txBody>
          <a:bodyPr/>
          <a:lstStyle/>
          <a:p>
            <a:r>
              <a:rPr lang="en-CA" b="1" dirty="0">
                <a:solidFill>
                  <a:schemeClr val="bg1"/>
                </a:solidFill>
              </a:rPr>
              <a:t>2.  Are India and Canada the only countries to celebrate Vaisakhi?</a:t>
            </a:r>
          </a:p>
        </p:txBody>
      </p:sp>
      <p:sp>
        <p:nvSpPr>
          <p:cNvPr id="3" name="Content Placeholder 2">
            <a:extLst>
              <a:ext uri="{FF2B5EF4-FFF2-40B4-BE49-F238E27FC236}">
                <a16:creationId xmlns:a16="http://schemas.microsoft.com/office/drawing/2014/main" id="{FE52D40D-D10B-4210-B3DD-20DA41FC350B}"/>
              </a:ext>
            </a:extLst>
          </p:cNvPr>
          <p:cNvSpPr>
            <a:spLocks noGrp="1"/>
          </p:cNvSpPr>
          <p:nvPr>
            <p:ph sz="half" idx="1"/>
          </p:nvPr>
        </p:nvSpPr>
        <p:spPr/>
        <p:txBody>
          <a:bodyPr vert="horz" lIns="91440" tIns="45720" rIns="91440" bIns="45720" rtlCol="0" anchor="t">
            <a:normAutofit/>
          </a:bodyPr>
          <a:lstStyle/>
          <a:p>
            <a:pPr marL="0" indent="0" algn="ctr">
              <a:buNone/>
            </a:pPr>
            <a:endParaRPr lang="en-CA" sz="5400" dirty="0"/>
          </a:p>
          <a:p>
            <a:pPr marL="0" indent="0" algn="ctr">
              <a:buNone/>
            </a:pPr>
            <a:r>
              <a:rPr lang="en-CA" sz="9600" b="1" dirty="0">
                <a:solidFill>
                  <a:schemeClr val="bg1"/>
                </a:solidFill>
              </a:rPr>
              <a:t>Yes</a:t>
            </a:r>
          </a:p>
        </p:txBody>
      </p:sp>
      <p:sp>
        <p:nvSpPr>
          <p:cNvPr id="4" name="Content Placeholder 3">
            <a:extLst>
              <a:ext uri="{FF2B5EF4-FFF2-40B4-BE49-F238E27FC236}">
                <a16:creationId xmlns:a16="http://schemas.microsoft.com/office/drawing/2014/main" id="{CC0024D3-A5BB-4945-8902-19A7A148B5EF}"/>
              </a:ext>
            </a:extLst>
          </p:cNvPr>
          <p:cNvSpPr>
            <a:spLocks noGrp="1"/>
          </p:cNvSpPr>
          <p:nvPr>
            <p:ph sz="half" idx="2"/>
          </p:nvPr>
        </p:nvSpPr>
        <p:spPr/>
        <p:txBody>
          <a:bodyPr vert="horz" lIns="91440" tIns="45720" rIns="91440" bIns="45720" rtlCol="0" anchor="t">
            <a:normAutofit/>
          </a:bodyPr>
          <a:lstStyle/>
          <a:p>
            <a:pPr marL="0" indent="0" algn="ctr">
              <a:buNone/>
            </a:pPr>
            <a:endParaRPr lang="en-CA" sz="5400" dirty="0"/>
          </a:p>
          <a:p>
            <a:pPr marL="0" indent="0" algn="ctr">
              <a:buNone/>
            </a:pPr>
            <a:r>
              <a:rPr lang="en-CA" sz="9600" b="1" dirty="0">
                <a:solidFill>
                  <a:schemeClr val="bg1"/>
                </a:solidFill>
              </a:rPr>
              <a:t>No</a:t>
            </a:r>
            <a:r>
              <a:rPr lang="en-CA" sz="5400" dirty="0">
                <a:solidFill>
                  <a:schemeClr val="bg1"/>
                </a:solidFill>
              </a:rPr>
              <a:t> </a:t>
            </a:r>
          </a:p>
        </p:txBody>
      </p:sp>
    </p:spTree>
    <p:extLst>
      <p:ext uri="{BB962C8B-B14F-4D97-AF65-F5344CB8AC3E}">
        <p14:creationId xmlns:p14="http://schemas.microsoft.com/office/powerpoint/2010/main" val="13346627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DC944A73-3086-436C-875C-C810C98D3B7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 name="Title 1">
            <a:extLst>
              <a:ext uri="{FF2B5EF4-FFF2-40B4-BE49-F238E27FC236}">
                <a16:creationId xmlns:a16="http://schemas.microsoft.com/office/drawing/2014/main" id="{E47004CC-EDC4-423F-BC4A-1D56E636C279}"/>
              </a:ext>
            </a:extLst>
          </p:cNvPr>
          <p:cNvSpPr>
            <a:spLocks noGrp="1"/>
          </p:cNvSpPr>
          <p:nvPr>
            <p:ph type="title"/>
          </p:nvPr>
        </p:nvSpPr>
        <p:spPr/>
        <p:txBody>
          <a:bodyPr/>
          <a:lstStyle/>
          <a:p>
            <a:r>
              <a:rPr lang="en-US" sz="8800" u="sng" dirty="0">
                <a:solidFill>
                  <a:schemeClr val="bg1"/>
                </a:solidFill>
              </a:rPr>
              <a:t>Answer: NO</a:t>
            </a:r>
            <a:r>
              <a:rPr lang="en-US" dirty="0">
                <a:solidFill>
                  <a:schemeClr val="bg1"/>
                </a:solidFill>
              </a:rPr>
              <a:t> </a:t>
            </a:r>
          </a:p>
        </p:txBody>
      </p:sp>
      <p:sp>
        <p:nvSpPr>
          <p:cNvPr id="3" name="Content Placeholder 2">
            <a:extLst>
              <a:ext uri="{FF2B5EF4-FFF2-40B4-BE49-F238E27FC236}">
                <a16:creationId xmlns:a16="http://schemas.microsoft.com/office/drawing/2014/main" id="{4852B3D4-FB0D-4190-8610-7565DD72A785}"/>
              </a:ext>
            </a:extLst>
          </p:cNvPr>
          <p:cNvSpPr>
            <a:spLocks noGrp="1"/>
          </p:cNvSpPr>
          <p:nvPr>
            <p:ph idx="1"/>
          </p:nvPr>
        </p:nvSpPr>
        <p:spPr/>
        <p:txBody>
          <a:bodyPr vert="horz" lIns="91440" tIns="45720" rIns="91440" bIns="45720" rtlCol="0" anchor="t">
            <a:normAutofit/>
          </a:bodyPr>
          <a:lstStyle/>
          <a:p>
            <a:pPr marL="0" indent="0">
              <a:buNone/>
            </a:pPr>
            <a:r>
              <a:rPr lang="en-US" sz="3200" dirty="0">
                <a:solidFill>
                  <a:schemeClr val="bg1"/>
                </a:solidFill>
              </a:rPr>
              <a:t>- </a:t>
            </a:r>
            <a:r>
              <a:rPr lang="en-US" sz="3200" b="1" dirty="0">
                <a:solidFill>
                  <a:schemeClr val="bg1"/>
                </a:solidFill>
              </a:rPr>
              <a:t>Many other countries also celebrate Vaishaki </a:t>
            </a:r>
          </a:p>
          <a:p>
            <a:pPr marL="0" indent="0">
              <a:buNone/>
            </a:pPr>
            <a:r>
              <a:rPr lang="en-US" sz="3200" b="1" dirty="0">
                <a:solidFill>
                  <a:schemeClr val="bg1"/>
                </a:solidFill>
                <a:ea typeface="+mn-lt"/>
                <a:cs typeface="+mn-lt"/>
              </a:rPr>
              <a:t>- Pakistan, Malaysia, Afghanistan, Africa, United States, and United Kingdom </a:t>
            </a:r>
          </a:p>
        </p:txBody>
      </p:sp>
    </p:spTree>
    <p:extLst>
      <p:ext uri="{BB962C8B-B14F-4D97-AF65-F5344CB8AC3E}">
        <p14:creationId xmlns:p14="http://schemas.microsoft.com/office/powerpoint/2010/main" val="98252925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C27721FD-8C10-4767-A2C6-FB2C94D8A7A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 name="Title 1">
            <a:extLst>
              <a:ext uri="{FF2B5EF4-FFF2-40B4-BE49-F238E27FC236}">
                <a16:creationId xmlns:a16="http://schemas.microsoft.com/office/drawing/2014/main" id="{E03C88C6-2ADF-498B-8CFA-2515B327E793}"/>
              </a:ext>
            </a:extLst>
          </p:cNvPr>
          <p:cNvSpPr>
            <a:spLocks noGrp="1"/>
          </p:cNvSpPr>
          <p:nvPr>
            <p:ph type="title"/>
          </p:nvPr>
        </p:nvSpPr>
        <p:spPr/>
        <p:txBody>
          <a:bodyPr/>
          <a:lstStyle/>
          <a:p>
            <a:r>
              <a:rPr lang="en-CA" b="1" dirty="0">
                <a:solidFill>
                  <a:schemeClr val="bg1"/>
                </a:solidFill>
              </a:rPr>
              <a:t>3. Is Vaisakhi inclusive to all different people from all different cultures?</a:t>
            </a:r>
          </a:p>
        </p:txBody>
      </p:sp>
      <p:sp>
        <p:nvSpPr>
          <p:cNvPr id="3" name="Content Placeholder 2">
            <a:extLst>
              <a:ext uri="{FF2B5EF4-FFF2-40B4-BE49-F238E27FC236}">
                <a16:creationId xmlns:a16="http://schemas.microsoft.com/office/drawing/2014/main" id="{FE52D40D-D10B-4210-B3DD-20DA41FC350B}"/>
              </a:ext>
            </a:extLst>
          </p:cNvPr>
          <p:cNvSpPr>
            <a:spLocks noGrp="1"/>
          </p:cNvSpPr>
          <p:nvPr>
            <p:ph sz="half" idx="1"/>
          </p:nvPr>
        </p:nvSpPr>
        <p:spPr/>
        <p:txBody>
          <a:bodyPr vert="horz" lIns="91440" tIns="45720" rIns="91440" bIns="45720" rtlCol="0" anchor="t">
            <a:normAutofit/>
          </a:bodyPr>
          <a:lstStyle/>
          <a:p>
            <a:pPr marL="0" indent="0" algn="ctr">
              <a:buNone/>
            </a:pPr>
            <a:endParaRPr lang="en-CA" sz="5400" dirty="0"/>
          </a:p>
          <a:p>
            <a:pPr marL="0" indent="0" algn="ctr">
              <a:buNone/>
            </a:pPr>
            <a:r>
              <a:rPr lang="en-CA" sz="9600" b="1" dirty="0">
                <a:solidFill>
                  <a:schemeClr val="bg1"/>
                </a:solidFill>
              </a:rPr>
              <a:t>Yes</a:t>
            </a:r>
          </a:p>
        </p:txBody>
      </p:sp>
      <p:sp>
        <p:nvSpPr>
          <p:cNvPr id="4" name="Content Placeholder 3">
            <a:extLst>
              <a:ext uri="{FF2B5EF4-FFF2-40B4-BE49-F238E27FC236}">
                <a16:creationId xmlns:a16="http://schemas.microsoft.com/office/drawing/2014/main" id="{CC0024D3-A5BB-4945-8902-19A7A148B5EF}"/>
              </a:ext>
            </a:extLst>
          </p:cNvPr>
          <p:cNvSpPr>
            <a:spLocks noGrp="1"/>
          </p:cNvSpPr>
          <p:nvPr>
            <p:ph sz="half" idx="2"/>
          </p:nvPr>
        </p:nvSpPr>
        <p:spPr/>
        <p:txBody>
          <a:bodyPr vert="horz" lIns="91440" tIns="45720" rIns="91440" bIns="45720" rtlCol="0" anchor="t">
            <a:normAutofit/>
          </a:bodyPr>
          <a:lstStyle/>
          <a:p>
            <a:pPr marL="0" indent="0" algn="ctr">
              <a:buNone/>
            </a:pPr>
            <a:endParaRPr lang="en-CA" sz="5400" dirty="0"/>
          </a:p>
          <a:p>
            <a:pPr marL="0" indent="0" algn="ctr">
              <a:buNone/>
            </a:pPr>
            <a:r>
              <a:rPr lang="en-CA" sz="9600" b="1" dirty="0">
                <a:solidFill>
                  <a:schemeClr val="bg1"/>
                </a:solidFill>
              </a:rPr>
              <a:t>No</a:t>
            </a:r>
            <a:r>
              <a:rPr lang="en-CA" sz="5400" b="1" dirty="0">
                <a:solidFill>
                  <a:schemeClr val="bg1"/>
                </a:solidFill>
              </a:rPr>
              <a:t> </a:t>
            </a:r>
          </a:p>
        </p:txBody>
      </p:sp>
    </p:spTree>
    <p:extLst>
      <p:ext uri="{BB962C8B-B14F-4D97-AF65-F5344CB8AC3E}">
        <p14:creationId xmlns:p14="http://schemas.microsoft.com/office/powerpoint/2010/main" val="239410479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DC944A73-3086-436C-875C-C810C98D3B7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 name="Title 1">
            <a:extLst>
              <a:ext uri="{FF2B5EF4-FFF2-40B4-BE49-F238E27FC236}">
                <a16:creationId xmlns:a16="http://schemas.microsoft.com/office/drawing/2014/main" id="{E47004CC-EDC4-423F-BC4A-1D56E636C279}"/>
              </a:ext>
            </a:extLst>
          </p:cNvPr>
          <p:cNvSpPr>
            <a:spLocks noGrp="1"/>
          </p:cNvSpPr>
          <p:nvPr>
            <p:ph type="title"/>
          </p:nvPr>
        </p:nvSpPr>
        <p:spPr/>
        <p:txBody>
          <a:bodyPr>
            <a:normAutofit/>
          </a:bodyPr>
          <a:lstStyle/>
          <a:p>
            <a:r>
              <a:rPr lang="en-US" sz="8800" b="1" u="sng" dirty="0">
                <a:solidFill>
                  <a:schemeClr val="bg1"/>
                </a:solidFill>
              </a:rPr>
              <a:t>Answer: YE</a:t>
            </a:r>
            <a:r>
              <a:rPr lang="en-US" sz="8800" b="1" dirty="0">
                <a:solidFill>
                  <a:schemeClr val="bg1"/>
                </a:solidFill>
              </a:rPr>
              <a:t>S</a:t>
            </a:r>
          </a:p>
        </p:txBody>
      </p:sp>
      <p:sp>
        <p:nvSpPr>
          <p:cNvPr id="3" name="Content Placeholder 2">
            <a:extLst>
              <a:ext uri="{FF2B5EF4-FFF2-40B4-BE49-F238E27FC236}">
                <a16:creationId xmlns:a16="http://schemas.microsoft.com/office/drawing/2014/main" id="{4852B3D4-FB0D-4190-8610-7565DD72A785}"/>
              </a:ext>
            </a:extLst>
          </p:cNvPr>
          <p:cNvSpPr>
            <a:spLocks noGrp="1"/>
          </p:cNvSpPr>
          <p:nvPr>
            <p:ph idx="1"/>
          </p:nvPr>
        </p:nvSpPr>
        <p:spPr/>
        <p:txBody>
          <a:bodyPr vert="horz" lIns="91440" tIns="45720" rIns="91440" bIns="45720" rtlCol="0" anchor="t">
            <a:normAutofit/>
          </a:bodyPr>
          <a:lstStyle/>
          <a:p>
            <a:pPr marL="0" indent="0">
              <a:buNone/>
            </a:pPr>
            <a:r>
              <a:rPr lang="en-US" sz="3200" dirty="0">
                <a:solidFill>
                  <a:schemeClr val="bg1"/>
                </a:solidFill>
              </a:rPr>
              <a:t>- </a:t>
            </a:r>
            <a:r>
              <a:rPr lang="en-US" sz="3200" b="1" dirty="0">
                <a:solidFill>
                  <a:schemeClr val="bg1"/>
                </a:solidFill>
              </a:rPr>
              <a:t>Vaisakhi although celebrated by primarily Sikhs does not discriminate if people from other cultures take part in the activities. It is encouraged to do so.</a:t>
            </a:r>
            <a:r>
              <a:rPr lang="en-US" sz="3200" dirty="0">
                <a:solidFill>
                  <a:schemeClr val="bg1"/>
                </a:solidFill>
              </a:rPr>
              <a:t> </a:t>
            </a:r>
            <a:endParaRPr lang="en-US" sz="3200" dirty="0">
              <a:solidFill>
                <a:schemeClr val="bg1"/>
              </a:solidFill>
              <a:ea typeface="+mn-lt"/>
              <a:cs typeface="+mn-lt"/>
            </a:endParaRPr>
          </a:p>
        </p:txBody>
      </p:sp>
    </p:spTree>
    <p:extLst>
      <p:ext uri="{BB962C8B-B14F-4D97-AF65-F5344CB8AC3E}">
        <p14:creationId xmlns:p14="http://schemas.microsoft.com/office/powerpoint/2010/main" val="269101920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C27721FD-8C10-4767-A2C6-FB2C94D8A7A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 name="Title 1">
            <a:extLst>
              <a:ext uri="{FF2B5EF4-FFF2-40B4-BE49-F238E27FC236}">
                <a16:creationId xmlns:a16="http://schemas.microsoft.com/office/drawing/2014/main" id="{E03C88C6-2ADF-498B-8CFA-2515B327E793}"/>
              </a:ext>
            </a:extLst>
          </p:cNvPr>
          <p:cNvSpPr>
            <a:spLocks noGrp="1"/>
          </p:cNvSpPr>
          <p:nvPr>
            <p:ph type="title"/>
          </p:nvPr>
        </p:nvSpPr>
        <p:spPr/>
        <p:txBody>
          <a:bodyPr>
            <a:normAutofit fontScale="90000"/>
          </a:bodyPr>
          <a:lstStyle/>
          <a:p>
            <a:r>
              <a:rPr lang="en-CA" b="1" dirty="0">
                <a:solidFill>
                  <a:schemeClr val="bg1"/>
                </a:solidFill>
              </a:rPr>
              <a:t>4</a:t>
            </a:r>
            <a:r>
              <a:rPr lang="en-CA" sz="4400" b="1" dirty="0">
                <a:solidFill>
                  <a:schemeClr val="bg1"/>
                </a:solidFill>
              </a:rPr>
              <a:t>. Is Vaisakhi </a:t>
            </a:r>
            <a:r>
              <a:rPr lang="en-CA" sz="4400" b="1" dirty="0">
                <a:solidFill>
                  <a:schemeClr val="bg1"/>
                </a:solidFill>
                <a:ea typeface="+mj-lt"/>
                <a:cs typeface="+mj-lt"/>
              </a:rPr>
              <a:t>observed by farmers who pay their tribute by thanking God for abundant harvest</a:t>
            </a:r>
            <a:r>
              <a:rPr lang="en-CA" sz="4400" b="1" dirty="0">
                <a:solidFill>
                  <a:schemeClr val="bg1"/>
                </a:solidFill>
              </a:rPr>
              <a:t>?</a:t>
            </a:r>
          </a:p>
        </p:txBody>
      </p:sp>
      <p:sp>
        <p:nvSpPr>
          <p:cNvPr id="3" name="Content Placeholder 2">
            <a:extLst>
              <a:ext uri="{FF2B5EF4-FFF2-40B4-BE49-F238E27FC236}">
                <a16:creationId xmlns:a16="http://schemas.microsoft.com/office/drawing/2014/main" id="{FE52D40D-D10B-4210-B3DD-20DA41FC350B}"/>
              </a:ext>
            </a:extLst>
          </p:cNvPr>
          <p:cNvSpPr>
            <a:spLocks noGrp="1"/>
          </p:cNvSpPr>
          <p:nvPr>
            <p:ph sz="half" idx="1"/>
          </p:nvPr>
        </p:nvSpPr>
        <p:spPr/>
        <p:txBody>
          <a:bodyPr vert="horz" lIns="91440" tIns="45720" rIns="91440" bIns="45720" rtlCol="0" anchor="t">
            <a:normAutofit/>
          </a:bodyPr>
          <a:lstStyle/>
          <a:p>
            <a:pPr marL="0" indent="0" algn="ctr">
              <a:buNone/>
            </a:pPr>
            <a:endParaRPr lang="en-CA" sz="5400" dirty="0"/>
          </a:p>
          <a:p>
            <a:pPr marL="0" indent="0" algn="ctr">
              <a:buNone/>
            </a:pPr>
            <a:r>
              <a:rPr lang="en-CA" sz="9600" dirty="0">
                <a:solidFill>
                  <a:schemeClr val="bg1"/>
                </a:solidFill>
              </a:rPr>
              <a:t>True</a:t>
            </a:r>
          </a:p>
        </p:txBody>
      </p:sp>
      <p:sp>
        <p:nvSpPr>
          <p:cNvPr id="4" name="Content Placeholder 3">
            <a:extLst>
              <a:ext uri="{FF2B5EF4-FFF2-40B4-BE49-F238E27FC236}">
                <a16:creationId xmlns:a16="http://schemas.microsoft.com/office/drawing/2014/main" id="{CC0024D3-A5BB-4945-8902-19A7A148B5EF}"/>
              </a:ext>
            </a:extLst>
          </p:cNvPr>
          <p:cNvSpPr>
            <a:spLocks noGrp="1"/>
          </p:cNvSpPr>
          <p:nvPr>
            <p:ph sz="half" idx="2"/>
          </p:nvPr>
        </p:nvSpPr>
        <p:spPr/>
        <p:txBody>
          <a:bodyPr vert="horz" lIns="91440" tIns="45720" rIns="91440" bIns="45720" rtlCol="0" anchor="t">
            <a:normAutofit/>
          </a:bodyPr>
          <a:lstStyle/>
          <a:p>
            <a:pPr marL="0" indent="0" algn="ctr">
              <a:buNone/>
            </a:pPr>
            <a:endParaRPr lang="en-CA" sz="5400" dirty="0"/>
          </a:p>
          <a:p>
            <a:pPr marL="0" indent="0" algn="ctr">
              <a:buNone/>
            </a:pPr>
            <a:r>
              <a:rPr lang="en-CA" sz="9600" dirty="0">
                <a:solidFill>
                  <a:schemeClr val="bg1"/>
                </a:solidFill>
              </a:rPr>
              <a:t>False</a:t>
            </a:r>
            <a:r>
              <a:rPr lang="en-CA" sz="5400" dirty="0">
                <a:solidFill>
                  <a:schemeClr val="bg1"/>
                </a:solidFill>
              </a:rPr>
              <a:t>  </a:t>
            </a:r>
          </a:p>
        </p:txBody>
      </p:sp>
    </p:spTree>
    <p:extLst>
      <p:ext uri="{BB962C8B-B14F-4D97-AF65-F5344CB8AC3E}">
        <p14:creationId xmlns:p14="http://schemas.microsoft.com/office/powerpoint/2010/main" val="333559427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DC944A73-3086-436C-875C-C810C98D3B7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 name="Title 1">
            <a:extLst>
              <a:ext uri="{FF2B5EF4-FFF2-40B4-BE49-F238E27FC236}">
                <a16:creationId xmlns:a16="http://schemas.microsoft.com/office/drawing/2014/main" id="{E47004CC-EDC4-423F-BC4A-1D56E636C279}"/>
              </a:ext>
            </a:extLst>
          </p:cNvPr>
          <p:cNvSpPr>
            <a:spLocks noGrp="1"/>
          </p:cNvSpPr>
          <p:nvPr>
            <p:ph type="title"/>
          </p:nvPr>
        </p:nvSpPr>
        <p:spPr/>
        <p:txBody>
          <a:bodyPr/>
          <a:lstStyle/>
          <a:p>
            <a:r>
              <a:rPr lang="en-US" sz="8800" u="sng" dirty="0">
                <a:solidFill>
                  <a:schemeClr val="bg1"/>
                </a:solidFill>
              </a:rPr>
              <a:t>Answer: TRUE</a:t>
            </a:r>
            <a:r>
              <a:rPr lang="en-US" dirty="0">
                <a:solidFill>
                  <a:schemeClr val="bg1"/>
                </a:solidFill>
              </a:rPr>
              <a:t>  </a:t>
            </a:r>
          </a:p>
        </p:txBody>
      </p:sp>
      <p:sp>
        <p:nvSpPr>
          <p:cNvPr id="3" name="Content Placeholder 2">
            <a:extLst>
              <a:ext uri="{FF2B5EF4-FFF2-40B4-BE49-F238E27FC236}">
                <a16:creationId xmlns:a16="http://schemas.microsoft.com/office/drawing/2014/main" id="{4852B3D4-FB0D-4190-8610-7565DD72A785}"/>
              </a:ext>
            </a:extLst>
          </p:cNvPr>
          <p:cNvSpPr>
            <a:spLocks noGrp="1"/>
          </p:cNvSpPr>
          <p:nvPr>
            <p:ph idx="1"/>
          </p:nvPr>
        </p:nvSpPr>
        <p:spPr/>
        <p:txBody>
          <a:bodyPr vert="horz" lIns="91440" tIns="45720" rIns="91440" bIns="45720" rtlCol="0" anchor="t">
            <a:normAutofit/>
          </a:bodyPr>
          <a:lstStyle/>
          <a:p>
            <a:pPr marL="0" indent="0">
              <a:buNone/>
            </a:pPr>
            <a:r>
              <a:rPr lang="en-US" sz="3200" dirty="0">
                <a:solidFill>
                  <a:schemeClr val="bg1"/>
                </a:solidFill>
              </a:rPr>
              <a:t>- </a:t>
            </a:r>
            <a:r>
              <a:rPr lang="en-US" sz="3200" b="1" dirty="0">
                <a:solidFill>
                  <a:schemeClr val="bg1"/>
                </a:solidFill>
              </a:rPr>
              <a:t>F</a:t>
            </a:r>
            <a:r>
              <a:rPr lang="en-US" sz="3600" b="1" dirty="0">
                <a:solidFill>
                  <a:schemeClr val="bg1"/>
                </a:solidFill>
              </a:rPr>
              <a:t>armers see Vaisakhi as a thanksgiving day in which they do indeed pay tribute to the gods and pray.  </a:t>
            </a:r>
            <a:endParaRPr lang="en-US" sz="3600" b="1" dirty="0">
              <a:solidFill>
                <a:schemeClr val="bg1"/>
              </a:solidFill>
              <a:ea typeface="+mn-lt"/>
              <a:cs typeface="+mn-lt"/>
            </a:endParaRPr>
          </a:p>
        </p:txBody>
      </p:sp>
    </p:spTree>
    <p:extLst>
      <p:ext uri="{BB962C8B-B14F-4D97-AF65-F5344CB8AC3E}">
        <p14:creationId xmlns:p14="http://schemas.microsoft.com/office/powerpoint/2010/main" val="28832628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C27721FD-8C10-4767-A2C6-FB2C94D8A7A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 name="Title 1">
            <a:extLst>
              <a:ext uri="{FF2B5EF4-FFF2-40B4-BE49-F238E27FC236}">
                <a16:creationId xmlns:a16="http://schemas.microsoft.com/office/drawing/2014/main" id="{E03C88C6-2ADF-498B-8CFA-2515B327E793}"/>
              </a:ext>
            </a:extLst>
          </p:cNvPr>
          <p:cNvSpPr>
            <a:spLocks noGrp="1"/>
          </p:cNvSpPr>
          <p:nvPr>
            <p:ph type="title"/>
          </p:nvPr>
        </p:nvSpPr>
        <p:spPr/>
        <p:txBody>
          <a:bodyPr>
            <a:normAutofit/>
          </a:bodyPr>
          <a:lstStyle/>
          <a:p>
            <a:r>
              <a:rPr lang="en-CA" sz="4400" b="1" dirty="0">
                <a:solidFill>
                  <a:schemeClr val="bg1"/>
                </a:solidFill>
              </a:rPr>
              <a:t>5. Were Sikhs given the middle names Singh (for men) and Kaur (for women)?</a:t>
            </a:r>
          </a:p>
        </p:txBody>
      </p:sp>
      <p:sp>
        <p:nvSpPr>
          <p:cNvPr id="3" name="Content Placeholder 2">
            <a:extLst>
              <a:ext uri="{FF2B5EF4-FFF2-40B4-BE49-F238E27FC236}">
                <a16:creationId xmlns:a16="http://schemas.microsoft.com/office/drawing/2014/main" id="{FE52D40D-D10B-4210-B3DD-20DA41FC350B}"/>
              </a:ext>
            </a:extLst>
          </p:cNvPr>
          <p:cNvSpPr>
            <a:spLocks noGrp="1"/>
          </p:cNvSpPr>
          <p:nvPr>
            <p:ph sz="half" idx="1"/>
          </p:nvPr>
        </p:nvSpPr>
        <p:spPr/>
        <p:txBody>
          <a:bodyPr vert="horz" lIns="91440" tIns="45720" rIns="91440" bIns="45720" rtlCol="0" anchor="t">
            <a:normAutofit/>
          </a:bodyPr>
          <a:lstStyle/>
          <a:p>
            <a:pPr marL="0" indent="0" algn="ctr">
              <a:buNone/>
            </a:pPr>
            <a:endParaRPr lang="en-CA" sz="5400" dirty="0"/>
          </a:p>
          <a:p>
            <a:pPr marL="0" indent="0" algn="ctr">
              <a:buNone/>
            </a:pPr>
            <a:r>
              <a:rPr lang="en-CA" sz="9600" dirty="0">
                <a:solidFill>
                  <a:schemeClr val="bg1"/>
                </a:solidFill>
              </a:rPr>
              <a:t>True</a:t>
            </a:r>
          </a:p>
        </p:txBody>
      </p:sp>
      <p:sp>
        <p:nvSpPr>
          <p:cNvPr id="4" name="Content Placeholder 3">
            <a:extLst>
              <a:ext uri="{FF2B5EF4-FFF2-40B4-BE49-F238E27FC236}">
                <a16:creationId xmlns:a16="http://schemas.microsoft.com/office/drawing/2014/main" id="{CC0024D3-A5BB-4945-8902-19A7A148B5EF}"/>
              </a:ext>
            </a:extLst>
          </p:cNvPr>
          <p:cNvSpPr>
            <a:spLocks noGrp="1"/>
          </p:cNvSpPr>
          <p:nvPr>
            <p:ph sz="half" idx="2"/>
          </p:nvPr>
        </p:nvSpPr>
        <p:spPr/>
        <p:txBody>
          <a:bodyPr vert="horz" lIns="91440" tIns="45720" rIns="91440" bIns="45720" rtlCol="0" anchor="t">
            <a:normAutofit/>
          </a:bodyPr>
          <a:lstStyle/>
          <a:p>
            <a:pPr marL="0" indent="0" algn="ctr">
              <a:buNone/>
            </a:pPr>
            <a:endParaRPr lang="en-CA" sz="5400" dirty="0"/>
          </a:p>
          <a:p>
            <a:pPr marL="0" indent="0" algn="ctr">
              <a:buNone/>
            </a:pPr>
            <a:r>
              <a:rPr lang="en-CA" sz="9600" dirty="0">
                <a:solidFill>
                  <a:schemeClr val="bg1"/>
                </a:solidFill>
              </a:rPr>
              <a:t>False</a:t>
            </a:r>
            <a:r>
              <a:rPr lang="en-CA" sz="5400" dirty="0">
                <a:solidFill>
                  <a:schemeClr val="bg1"/>
                </a:solidFill>
              </a:rPr>
              <a:t> </a:t>
            </a:r>
          </a:p>
        </p:txBody>
      </p:sp>
    </p:spTree>
    <p:extLst>
      <p:ext uri="{BB962C8B-B14F-4D97-AF65-F5344CB8AC3E}">
        <p14:creationId xmlns:p14="http://schemas.microsoft.com/office/powerpoint/2010/main" val="143147602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DC944A73-3086-436C-875C-C810C98D3B7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 name="Title 1">
            <a:extLst>
              <a:ext uri="{FF2B5EF4-FFF2-40B4-BE49-F238E27FC236}">
                <a16:creationId xmlns:a16="http://schemas.microsoft.com/office/drawing/2014/main" id="{E47004CC-EDC4-423F-BC4A-1D56E636C279}"/>
              </a:ext>
            </a:extLst>
          </p:cNvPr>
          <p:cNvSpPr>
            <a:spLocks noGrp="1"/>
          </p:cNvSpPr>
          <p:nvPr>
            <p:ph type="title"/>
          </p:nvPr>
        </p:nvSpPr>
        <p:spPr/>
        <p:txBody>
          <a:bodyPr>
            <a:normAutofit/>
          </a:bodyPr>
          <a:lstStyle/>
          <a:p>
            <a:r>
              <a:rPr lang="en-US" sz="8800" u="sng" dirty="0">
                <a:solidFill>
                  <a:schemeClr val="bg1"/>
                </a:solidFill>
              </a:rPr>
              <a:t>Answer: TRUE</a:t>
            </a:r>
            <a:r>
              <a:rPr lang="en-US" sz="8800" dirty="0">
                <a:solidFill>
                  <a:schemeClr val="bg1"/>
                </a:solidFill>
              </a:rPr>
              <a:t> </a:t>
            </a:r>
          </a:p>
        </p:txBody>
      </p:sp>
      <p:sp>
        <p:nvSpPr>
          <p:cNvPr id="3" name="Content Placeholder 2">
            <a:extLst>
              <a:ext uri="{FF2B5EF4-FFF2-40B4-BE49-F238E27FC236}">
                <a16:creationId xmlns:a16="http://schemas.microsoft.com/office/drawing/2014/main" id="{4852B3D4-FB0D-4190-8610-7565DD72A785}"/>
              </a:ext>
            </a:extLst>
          </p:cNvPr>
          <p:cNvSpPr>
            <a:spLocks noGrp="1"/>
          </p:cNvSpPr>
          <p:nvPr>
            <p:ph idx="1"/>
          </p:nvPr>
        </p:nvSpPr>
        <p:spPr/>
        <p:txBody>
          <a:bodyPr vert="horz" lIns="91440" tIns="45720" rIns="91440" bIns="45720" rtlCol="0" anchor="t">
            <a:normAutofit/>
          </a:bodyPr>
          <a:lstStyle/>
          <a:p>
            <a:pPr marL="0" indent="0">
              <a:buNone/>
            </a:pPr>
            <a:r>
              <a:rPr lang="en-US" sz="3200" dirty="0">
                <a:solidFill>
                  <a:schemeClr val="bg1"/>
                </a:solidFill>
              </a:rPr>
              <a:t>- </a:t>
            </a:r>
            <a:r>
              <a:rPr lang="en-US" sz="3600" b="1" dirty="0">
                <a:solidFill>
                  <a:schemeClr val="bg1"/>
                </a:solidFill>
              </a:rPr>
              <a:t>Most if not all Sikhs either have Singh as a middle name if male and Kaur as a middle name if female.</a:t>
            </a:r>
            <a:endParaRPr lang="en-US" sz="3600" b="1" dirty="0">
              <a:solidFill>
                <a:schemeClr val="bg1"/>
              </a:solidFill>
              <a:ea typeface="+mn-lt"/>
              <a:cs typeface="+mn-lt"/>
            </a:endParaRPr>
          </a:p>
        </p:txBody>
      </p:sp>
    </p:spTree>
    <p:extLst>
      <p:ext uri="{BB962C8B-B14F-4D97-AF65-F5344CB8AC3E}">
        <p14:creationId xmlns:p14="http://schemas.microsoft.com/office/powerpoint/2010/main" val="322895286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B997ED-68FB-4E04-AB1D-CC62B4FF6C52}"/>
              </a:ext>
            </a:extLst>
          </p:cNvPr>
          <p:cNvPicPr>
            <a:picLocks noChangeAspect="1"/>
          </p:cNvPicPr>
          <p:nvPr/>
        </p:nvPicPr>
        <p:blipFill>
          <a:blip r:embed="rId2"/>
          <a:stretch>
            <a:fillRect/>
          </a:stretch>
        </p:blipFill>
        <p:spPr>
          <a:xfrm>
            <a:off x="-1" y="1"/>
            <a:ext cx="12192000" cy="6857999"/>
          </a:xfrm>
          <a:prstGeom prst="rect">
            <a:avLst/>
          </a:prstGeom>
        </p:spPr>
      </p:pic>
      <p:sp>
        <p:nvSpPr>
          <p:cNvPr id="2" name="Picture Placeholder 1">
            <a:extLst>
              <a:ext uri="{FF2B5EF4-FFF2-40B4-BE49-F238E27FC236}">
                <a16:creationId xmlns:a16="http://schemas.microsoft.com/office/drawing/2014/main" id="{0AA9DFFA-B39B-4684-92BA-CF41A0324156}"/>
              </a:ext>
            </a:extLst>
          </p:cNvPr>
          <p:cNvSpPr>
            <a:spLocks noGrp="1"/>
          </p:cNvSpPr>
          <p:nvPr>
            <p:ph type="pic" idx="1"/>
          </p:nvPr>
        </p:nvSpPr>
        <p:spPr>
          <a:xfrm>
            <a:off x="2088630" y="1398627"/>
            <a:ext cx="7932919" cy="3578882"/>
          </a:xfrm>
        </p:spPr>
      </p:sp>
      <p:sp>
        <p:nvSpPr>
          <p:cNvPr id="3" name="Title 2">
            <a:extLst>
              <a:ext uri="{FF2B5EF4-FFF2-40B4-BE49-F238E27FC236}">
                <a16:creationId xmlns:a16="http://schemas.microsoft.com/office/drawing/2014/main" id="{0A8A68A9-863B-474F-9C32-7A5C804DEE69}"/>
              </a:ext>
            </a:extLst>
          </p:cNvPr>
          <p:cNvSpPr>
            <a:spLocks noGrp="1"/>
          </p:cNvSpPr>
          <p:nvPr>
            <p:ph type="title"/>
          </p:nvPr>
        </p:nvSpPr>
        <p:spPr>
          <a:xfrm>
            <a:off x="2129540" y="1398627"/>
            <a:ext cx="7973830" cy="1238556"/>
          </a:xfrm>
        </p:spPr>
        <p:txBody>
          <a:bodyPr/>
          <a:lstStyle/>
          <a:p>
            <a:pPr algn="ctr"/>
            <a:r>
              <a:rPr lang="en-CA" sz="4800" dirty="0">
                <a:latin typeface="Copperplate Gothic Bold" panose="020E0705020206020404" pitchFamily="34" charset="0"/>
              </a:rPr>
              <a:t>Date of Celebration </a:t>
            </a:r>
          </a:p>
        </p:txBody>
      </p:sp>
      <p:sp>
        <p:nvSpPr>
          <p:cNvPr id="6" name="Rectangle 5">
            <a:extLst>
              <a:ext uri="{FF2B5EF4-FFF2-40B4-BE49-F238E27FC236}">
                <a16:creationId xmlns:a16="http://schemas.microsoft.com/office/drawing/2014/main" id="{6EB67D91-77C8-482D-907C-F80C4D6AFB1D}"/>
              </a:ext>
            </a:extLst>
          </p:cNvPr>
          <p:cNvSpPr/>
          <p:nvPr/>
        </p:nvSpPr>
        <p:spPr>
          <a:xfrm>
            <a:off x="2034785" y="3288824"/>
            <a:ext cx="8163339" cy="923330"/>
          </a:xfrm>
          <a:prstGeom prst="rect">
            <a:avLst/>
          </a:prstGeom>
          <a:noFill/>
        </p:spPr>
        <p:txBody>
          <a:bodyPr wrap="square" lIns="91440" tIns="45720" rIns="91440" bIns="45720" anchor="t">
            <a:spAutoFit/>
          </a:bodyPr>
          <a:lstStyle/>
          <a:p>
            <a:pPr algn="ctr"/>
            <a:r>
              <a:rPr lang="en-US" sz="5400" b="1" cap="none" spc="0" dirty="0">
                <a:ln w="13462">
                  <a:solidFill>
                    <a:schemeClr val="bg1"/>
                  </a:solidFill>
                  <a:prstDash val="solid"/>
                </a:ln>
                <a:solidFill>
                  <a:srgbClr val="FFC000"/>
                </a:solidFill>
                <a:effectLst>
                  <a:outerShdw dist="38100" dir="2700000" algn="bl" rotWithShape="0">
                    <a:schemeClr val="accent5"/>
                  </a:outerShdw>
                </a:effectLst>
              </a:rPr>
              <a:t>Tuesday</a:t>
            </a:r>
            <a:r>
              <a:rPr lang="en-US" sz="5400" b="1" cap="none" spc="0" dirty="0">
                <a:ln w="13462">
                  <a:solidFill>
                    <a:schemeClr val="bg1"/>
                  </a:solidFill>
                  <a:prstDash val="solid"/>
                </a:ln>
                <a:solidFill>
                  <a:schemeClr val="accent4"/>
                </a:solidFill>
                <a:effectLst>
                  <a:outerShdw dist="38100" dir="2700000" algn="bl" rotWithShape="0">
                    <a:schemeClr val="accent5"/>
                  </a:outerShdw>
                </a:effectLst>
              </a:rPr>
              <a:t>,</a:t>
            </a:r>
            <a:r>
              <a:rPr lang="en-US" sz="5400" b="1" cap="none" spc="0" dirty="0">
                <a:ln w="13462">
                  <a:solidFill>
                    <a:schemeClr val="bg1"/>
                  </a:solidFill>
                  <a:prstDash val="solid"/>
                </a:ln>
                <a:solidFill>
                  <a:schemeClr val="bg1"/>
                </a:solidFill>
                <a:effectLst>
                  <a:outerShdw dist="38100" dir="2700000" algn="bl" rotWithShape="0">
                    <a:schemeClr val="accent5"/>
                  </a:outerShdw>
                </a:effectLst>
              </a:rPr>
              <a:t> April 13,</a:t>
            </a:r>
            <a:r>
              <a:rPr lang="en-US" sz="5400" b="1" cap="none" spc="0" dirty="0">
                <a:ln w="13462">
                  <a:solidFill>
                    <a:schemeClr val="bg1"/>
                  </a:solidFill>
                  <a:prstDash val="solid"/>
                </a:ln>
                <a:solidFill>
                  <a:srgbClr val="FFC000"/>
                </a:solidFill>
                <a:effectLst>
                  <a:outerShdw dist="38100" dir="2700000" algn="bl" rotWithShape="0">
                    <a:schemeClr val="accent5"/>
                  </a:outerShdw>
                </a:effectLst>
              </a:rPr>
              <a:t> </a:t>
            </a:r>
            <a:r>
              <a:rPr lang="en-US" sz="5400" b="1" cap="none" spc="0" dirty="0">
                <a:ln w="13462">
                  <a:solidFill>
                    <a:schemeClr val="bg1"/>
                  </a:solidFill>
                  <a:prstDash val="solid"/>
                </a:ln>
                <a:solidFill>
                  <a:srgbClr val="92D050"/>
                </a:solidFill>
                <a:effectLst>
                  <a:outerShdw dist="38100" dir="2700000" algn="bl" rotWithShape="0">
                    <a:schemeClr val="accent5"/>
                  </a:outerShdw>
                </a:effectLst>
              </a:rPr>
              <a:t>2021</a:t>
            </a:r>
          </a:p>
        </p:txBody>
      </p:sp>
    </p:spTree>
    <p:extLst>
      <p:ext uri="{BB962C8B-B14F-4D97-AF65-F5344CB8AC3E}">
        <p14:creationId xmlns:p14="http://schemas.microsoft.com/office/powerpoint/2010/main" val="4130992772"/>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3" name="Title 2">
            <a:extLst>
              <a:ext uri="{FF2B5EF4-FFF2-40B4-BE49-F238E27FC236}">
                <a16:creationId xmlns:a16="http://schemas.microsoft.com/office/drawing/2014/main" id="{ECA9BD45-273F-46FA-BAC6-3BB4C33C7DB3}"/>
              </a:ext>
            </a:extLst>
          </p:cNvPr>
          <p:cNvSpPr>
            <a:spLocks noGrp="1"/>
          </p:cNvSpPr>
          <p:nvPr>
            <p:ph type="title"/>
          </p:nvPr>
        </p:nvSpPr>
        <p:spPr/>
        <p:txBody>
          <a:bodyPr>
            <a:normAutofit fontScale="90000"/>
          </a:bodyPr>
          <a:lstStyle/>
          <a:p>
            <a:pPr algn="ctr"/>
            <a:br>
              <a:rPr lang="en-US" sz="4400" b="1" dirty="0">
                <a:solidFill>
                  <a:schemeClr val="bg1"/>
                </a:solidFill>
              </a:rPr>
            </a:br>
            <a:br>
              <a:rPr lang="en-US" sz="4400" b="1" dirty="0">
                <a:solidFill>
                  <a:schemeClr val="bg1"/>
                </a:solidFill>
              </a:rPr>
            </a:br>
            <a:br>
              <a:rPr lang="en-US" sz="4400" b="1" dirty="0">
                <a:solidFill>
                  <a:schemeClr val="bg1"/>
                </a:solidFill>
              </a:rPr>
            </a:br>
            <a:br>
              <a:rPr lang="en-US" sz="4400" b="1" dirty="0">
                <a:solidFill>
                  <a:schemeClr val="bg1"/>
                </a:solidFill>
              </a:rPr>
            </a:br>
            <a:br>
              <a:rPr lang="en-US" sz="4400" b="1" dirty="0">
                <a:solidFill>
                  <a:schemeClr val="bg1"/>
                </a:solidFill>
              </a:rPr>
            </a:br>
            <a:br>
              <a:rPr lang="en-US" sz="4400" b="1" dirty="0">
                <a:solidFill>
                  <a:schemeClr val="bg1"/>
                </a:solidFill>
              </a:rPr>
            </a:br>
            <a:br>
              <a:rPr lang="en-US" sz="4400" b="1" dirty="0">
                <a:solidFill>
                  <a:schemeClr val="bg1"/>
                </a:solidFill>
              </a:rPr>
            </a:br>
            <a:r>
              <a:rPr lang="en-US" sz="4400" b="1" dirty="0">
                <a:solidFill>
                  <a:schemeClr val="bg1"/>
                </a:solidFill>
              </a:rPr>
              <a:t>Thank you Burnaby Central!!!</a:t>
            </a:r>
            <a:br>
              <a:rPr lang="en-US" sz="4400" b="1" dirty="0">
                <a:solidFill>
                  <a:schemeClr val="bg1"/>
                </a:solidFill>
              </a:rPr>
            </a:br>
            <a:br>
              <a:rPr lang="en-US" sz="4400" b="1" dirty="0">
                <a:solidFill>
                  <a:schemeClr val="bg1"/>
                </a:solidFill>
              </a:rPr>
            </a:br>
            <a:br>
              <a:rPr lang="en-US" sz="4400" b="1" dirty="0">
                <a:solidFill>
                  <a:schemeClr val="bg1"/>
                </a:solidFill>
              </a:rPr>
            </a:br>
            <a:r>
              <a:rPr lang="en-US" sz="4400" b="1" dirty="0">
                <a:solidFill>
                  <a:schemeClr val="bg1"/>
                </a:solidFill>
              </a:rPr>
              <a:t>Happy Vaisakhi!</a:t>
            </a:r>
          </a:p>
        </p:txBody>
      </p:sp>
    </p:spTree>
    <p:extLst>
      <p:ext uri="{BB962C8B-B14F-4D97-AF65-F5344CB8AC3E}">
        <p14:creationId xmlns:p14="http://schemas.microsoft.com/office/powerpoint/2010/main" val="93959792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417103" y="100584"/>
            <a:ext cx="7340156" cy="6382512"/>
          </a:xfrm>
        </p:spPr>
        <p:txBody>
          <a:bodyPr>
            <a:normAutofit fontScale="90000"/>
          </a:bodyPr>
          <a:lstStyle/>
          <a:p>
            <a:br>
              <a:rPr lang="en-US" sz="2400" dirty="0">
                <a:solidFill>
                  <a:schemeClr val="tx1">
                    <a:lumMod val="75000"/>
                    <a:lumOff val="25000"/>
                  </a:schemeClr>
                </a:solidFill>
              </a:rPr>
            </a:b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It is the Sikh New Year's Festival and is one of the most important dates in a Sikh calendar</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Vaisakhi, is also known and pronounced as Baisakhi </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Vaisakhi originated as a harvest festival, but it is so much more than that</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It serves as a reminder to the Sikh community of the Khalsa (Sikh faith) order, which promotes justice &amp; equality for the creation of a more equal and just society.</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It originated in the Punjab region (the northern part) of India, but celebrated in Sikh communities around the world.</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Celebrating is held on April 13</a:t>
            </a:r>
            <a:r>
              <a:rPr lang="en-US" sz="2400" baseline="30000" dirty="0">
                <a:solidFill>
                  <a:schemeClr val="tx1">
                    <a:lumMod val="75000"/>
                    <a:lumOff val="25000"/>
                  </a:schemeClr>
                </a:solidFill>
              </a:rPr>
              <a:t>th</a:t>
            </a:r>
            <a:r>
              <a:rPr lang="en-US" sz="2400" dirty="0">
                <a:solidFill>
                  <a:schemeClr val="tx1">
                    <a:lumMod val="75000"/>
                    <a:lumOff val="25000"/>
                  </a:schemeClr>
                </a:solidFill>
              </a:rPr>
              <a:t> or 14</a:t>
            </a:r>
            <a:r>
              <a:rPr lang="en-US" sz="2400" baseline="30000" dirty="0">
                <a:solidFill>
                  <a:schemeClr val="tx1">
                    <a:lumMod val="75000"/>
                    <a:lumOff val="25000"/>
                  </a:schemeClr>
                </a:solidFill>
              </a:rPr>
              <a:t>th</a:t>
            </a:r>
            <a:r>
              <a:rPr lang="en-US" sz="2400" dirty="0">
                <a:solidFill>
                  <a:schemeClr val="tx1">
                    <a:lumMod val="75000"/>
                    <a:lumOff val="25000"/>
                  </a:schemeClr>
                </a:solidFill>
              </a:rPr>
              <a:t> every year.</a:t>
            </a:r>
          </a:p>
        </p:txBody>
      </p:sp>
      <p:pic>
        <p:nvPicPr>
          <p:cNvPr id="5" name="Picture 4">
            <a:extLst>
              <a:ext uri="{FF2B5EF4-FFF2-40B4-BE49-F238E27FC236}">
                <a16:creationId xmlns:a16="http://schemas.microsoft.com/office/drawing/2014/main" id="{4449ED7C-F19B-4D7E-97CB-EAD09D4ECC5C}"/>
              </a:ext>
            </a:extLst>
          </p:cNvPr>
          <p:cNvPicPr>
            <a:picLocks noChangeAspect="1"/>
          </p:cNvPicPr>
          <p:nvPr/>
        </p:nvPicPr>
        <p:blipFill>
          <a:blip r:embed="rId3"/>
          <a:stretch>
            <a:fillRect/>
          </a:stretch>
        </p:blipFill>
        <p:spPr>
          <a:xfrm>
            <a:off x="906495" y="374904"/>
            <a:ext cx="2466975" cy="1847850"/>
          </a:xfrm>
          <a:prstGeom prst="rect">
            <a:avLst/>
          </a:prstGeom>
        </p:spPr>
      </p:pic>
      <p:pic>
        <p:nvPicPr>
          <p:cNvPr id="7" name="Picture 6">
            <a:extLst>
              <a:ext uri="{FF2B5EF4-FFF2-40B4-BE49-F238E27FC236}">
                <a16:creationId xmlns:a16="http://schemas.microsoft.com/office/drawing/2014/main" id="{4424B0E5-A0F2-4356-92F7-BC79F118C4AA}"/>
              </a:ext>
            </a:extLst>
          </p:cNvPr>
          <p:cNvPicPr>
            <a:picLocks noChangeAspect="1"/>
          </p:cNvPicPr>
          <p:nvPr/>
        </p:nvPicPr>
        <p:blipFill>
          <a:blip r:embed="rId4"/>
          <a:stretch>
            <a:fillRect/>
          </a:stretch>
        </p:blipFill>
        <p:spPr>
          <a:xfrm>
            <a:off x="625507" y="5105781"/>
            <a:ext cx="3028950" cy="1514475"/>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DB494861-F2B4-4651-85F4-9D4C744E4950}"/>
              </a:ext>
            </a:extLst>
          </p:cNvPr>
          <p:cNvPicPr>
            <a:picLocks noChangeAspect="1"/>
          </p:cNvPicPr>
          <p:nvPr/>
        </p:nvPicPr>
        <p:blipFill>
          <a:blip r:embed="rId5"/>
          <a:stretch>
            <a:fillRect/>
          </a:stretch>
        </p:blipFill>
        <p:spPr>
          <a:xfrm>
            <a:off x="1205273" y="2790820"/>
            <a:ext cx="2095500" cy="1276350"/>
          </a:xfrm>
          <a:prstGeom prst="rect">
            <a:avLst/>
          </a:prstGeom>
        </p:spPr>
      </p:pic>
      <p:sp>
        <p:nvSpPr>
          <p:cNvPr id="3" name="TextBox 2">
            <a:extLst>
              <a:ext uri="{FF2B5EF4-FFF2-40B4-BE49-F238E27FC236}">
                <a16:creationId xmlns:a16="http://schemas.microsoft.com/office/drawing/2014/main" id="{945F927F-073F-48EA-A93D-729131320D9D}"/>
              </a:ext>
            </a:extLst>
          </p:cNvPr>
          <p:cNvSpPr txBox="1"/>
          <p:nvPr/>
        </p:nvSpPr>
        <p:spPr>
          <a:xfrm>
            <a:off x="5234609" y="374905"/>
            <a:ext cx="5774048" cy="1323439"/>
          </a:xfrm>
          <a:prstGeom prst="rect">
            <a:avLst/>
          </a:prstGeom>
          <a:noFill/>
        </p:spPr>
        <p:txBody>
          <a:bodyPr wrap="square" rtlCol="0">
            <a:spAutoFit/>
          </a:bodyPr>
          <a:lstStyle/>
          <a:p>
            <a:pPr algn="ctr"/>
            <a:r>
              <a:rPr lang="en-CA" sz="4000" dirty="0">
                <a:solidFill>
                  <a:schemeClr val="accent4"/>
                </a:solidFill>
                <a:latin typeface="Copperplate Gothic Bold" panose="020E0705020206020404" pitchFamily="34" charset="0"/>
              </a:rPr>
              <a:t>What</a:t>
            </a:r>
            <a:r>
              <a:rPr lang="en-CA" sz="4000" dirty="0">
                <a:latin typeface="Copperplate Gothic Bold" panose="020E0705020206020404" pitchFamily="34" charset="0"/>
              </a:rPr>
              <a:t> </a:t>
            </a:r>
            <a:r>
              <a:rPr lang="en-CA" sz="4000" dirty="0">
                <a:solidFill>
                  <a:schemeClr val="accent4"/>
                </a:solidFill>
                <a:latin typeface="Copperplate Gothic Bold" panose="020E0705020206020404" pitchFamily="34" charset="0"/>
              </a:rPr>
              <a:t>is</a:t>
            </a:r>
            <a:r>
              <a:rPr lang="en-CA" sz="4000" dirty="0">
                <a:latin typeface="Copperplate Gothic Bold" panose="020E0705020206020404" pitchFamily="34" charset="0"/>
              </a:rPr>
              <a:t> </a:t>
            </a:r>
            <a:r>
              <a:rPr lang="en-CA" sz="4000" dirty="0">
                <a:solidFill>
                  <a:srgbClr val="92D050"/>
                </a:solidFill>
                <a:latin typeface="Copperplate Gothic Bold" panose="020E0705020206020404" pitchFamily="34" charset="0"/>
              </a:rPr>
              <a:t>Vaisakhi </a:t>
            </a:r>
          </a:p>
          <a:p>
            <a:pPr algn="ctr"/>
            <a:r>
              <a:rPr lang="en-CA" sz="4000" dirty="0">
                <a:solidFill>
                  <a:srgbClr val="92D050"/>
                </a:solidFill>
                <a:latin typeface="Copperplate Gothic Bold" panose="020E0705020206020404" pitchFamily="34" charset="0"/>
              </a:rPr>
              <a:t>      </a:t>
            </a: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417103" y="374904"/>
            <a:ext cx="7340156" cy="6108192"/>
          </a:xfrm>
        </p:spPr>
        <p:txBody>
          <a:bodyPr>
            <a:normAutofit/>
          </a:bodyPr>
          <a:lstStyle/>
          <a:p>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It commemorates the formation of Khalsa in 1699, the year Sikhism was born as a faith.</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During Vaisakhi in 1699, the tenth Guru of the Sikhs, Guru Gobind Singh Ji, chose Vaisakhi as the occasion to test the courage and faith of his followers</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During the original Vaisakhi festival in 1699, Guru Gobind Singh challenged any Sikh ready to give their lives for their religion</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5 men came forward, the Guru called these men “the beloved 5”, for their courage and bravery, he baptized these 5 men and declared them the first members of Khalsa </a:t>
            </a:r>
          </a:p>
        </p:txBody>
      </p:sp>
      <p:sp>
        <p:nvSpPr>
          <p:cNvPr id="3" name="TextBox 2">
            <a:extLst>
              <a:ext uri="{FF2B5EF4-FFF2-40B4-BE49-F238E27FC236}">
                <a16:creationId xmlns:a16="http://schemas.microsoft.com/office/drawing/2014/main" id="{945F927F-073F-48EA-A93D-729131320D9D}"/>
              </a:ext>
            </a:extLst>
          </p:cNvPr>
          <p:cNvSpPr txBox="1"/>
          <p:nvPr/>
        </p:nvSpPr>
        <p:spPr>
          <a:xfrm>
            <a:off x="4417103" y="590943"/>
            <a:ext cx="7340156" cy="523220"/>
          </a:xfrm>
          <a:prstGeom prst="rect">
            <a:avLst/>
          </a:prstGeom>
          <a:noFill/>
        </p:spPr>
        <p:txBody>
          <a:bodyPr wrap="square" rtlCol="0">
            <a:spAutoFit/>
          </a:bodyPr>
          <a:lstStyle/>
          <a:p>
            <a:pPr algn="ctr"/>
            <a:r>
              <a:rPr lang="en-CA" sz="2800" dirty="0">
                <a:solidFill>
                  <a:schemeClr val="accent4"/>
                </a:solidFill>
                <a:latin typeface="Copperplate Gothic Bold" panose="020E0705020206020404" pitchFamily="34" charset="0"/>
              </a:rPr>
              <a:t>What</a:t>
            </a:r>
            <a:r>
              <a:rPr lang="en-CA" sz="2800" dirty="0">
                <a:latin typeface="Copperplate Gothic Bold" panose="020E0705020206020404" pitchFamily="34" charset="0"/>
              </a:rPr>
              <a:t> </a:t>
            </a:r>
            <a:r>
              <a:rPr lang="en-CA" sz="2800" dirty="0">
                <a:solidFill>
                  <a:schemeClr val="accent4"/>
                </a:solidFill>
                <a:latin typeface="Copperplate Gothic Bold" panose="020E0705020206020404" pitchFamily="34" charset="0"/>
              </a:rPr>
              <a:t>are the </a:t>
            </a:r>
            <a:r>
              <a:rPr lang="en-CA" sz="2800" dirty="0">
                <a:solidFill>
                  <a:srgbClr val="92D050"/>
                </a:solidFill>
                <a:latin typeface="Copperplate Gothic Bold" panose="020E0705020206020404" pitchFamily="34" charset="0"/>
              </a:rPr>
              <a:t>origins of Vaisakhi? </a:t>
            </a:r>
          </a:p>
        </p:txBody>
      </p:sp>
      <p:pic>
        <p:nvPicPr>
          <p:cNvPr id="5" name="Picture 5" descr="A picture containing dancer, sport, colorful&#10;&#10;Description automatically generated">
            <a:extLst>
              <a:ext uri="{FF2B5EF4-FFF2-40B4-BE49-F238E27FC236}">
                <a16:creationId xmlns:a16="http://schemas.microsoft.com/office/drawing/2014/main" id="{71EDE241-15E9-4A6E-9F22-081D386A34B8}"/>
              </a:ext>
            </a:extLst>
          </p:cNvPr>
          <p:cNvPicPr>
            <a:picLocks noChangeAspect="1"/>
          </p:cNvPicPr>
          <p:nvPr/>
        </p:nvPicPr>
        <p:blipFill>
          <a:blip r:embed="rId3"/>
          <a:stretch>
            <a:fillRect/>
          </a:stretch>
        </p:blipFill>
        <p:spPr>
          <a:xfrm>
            <a:off x="842514" y="648916"/>
            <a:ext cx="2743200" cy="1275713"/>
          </a:xfrm>
          <a:prstGeom prst="rect">
            <a:avLst/>
          </a:prstGeom>
        </p:spPr>
      </p:pic>
      <p:pic>
        <p:nvPicPr>
          <p:cNvPr id="6" name="Picture 6" descr="A picture containing person, sport, dancer, painting&#10;&#10;Description automatically generated">
            <a:extLst>
              <a:ext uri="{FF2B5EF4-FFF2-40B4-BE49-F238E27FC236}">
                <a16:creationId xmlns:a16="http://schemas.microsoft.com/office/drawing/2014/main" id="{76A76745-7E75-45D7-B09E-7C1CD1970B68}"/>
              </a:ext>
            </a:extLst>
          </p:cNvPr>
          <p:cNvPicPr>
            <a:picLocks noChangeAspect="1"/>
          </p:cNvPicPr>
          <p:nvPr/>
        </p:nvPicPr>
        <p:blipFill>
          <a:blip r:embed="rId4"/>
          <a:stretch>
            <a:fillRect/>
          </a:stretch>
        </p:blipFill>
        <p:spPr>
          <a:xfrm>
            <a:off x="956813" y="4388420"/>
            <a:ext cx="2514600" cy="1819275"/>
          </a:xfrm>
          <a:prstGeom prst="rect">
            <a:avLst/>
          </a:prstGeom>
        </p:spPr>
      </p:pic>
      <p:pic>
        <p:nvPicPr>
          <p:cNvPr id="7" name="Picture 7" descr="Icon&#10;&#10;Description automatically generated">
            <a:extLst>
              <a:ext uri="{FF2B5EF4-FFF2-40B4-BE49-F238E27FC236}">
                <a16:creationId xmlns:a16="http://schemas.microsoft.com/office/drawing/2014/main" id="{59AAD444-7044-4080-9199-202C22EF393D}"/>
              </a:ext>
            </a:extLst>
          </p:cNvPr>
          <p:cNvPicPr>
            <a:picLocks noChangeAspect="1"/>
          </p:cNvPicPr>
          <p:nvPr/>
        </p:nvPicPr>
        <p:blipFill>
          <a:blip r:embed="rId5"/>
          <a:stretch>
            <a:fillRect/>
          </a:stretch>
        </p:blipFill>
        <p:spPr>
          <a:xfrm>
            <a:off x="1280663" y="1931868"/>
            <a:ext cx="1866900" cy="2447925"/>
          </a:xfrm>
          <a:prstGeom prst="rect">
            <a:avLst/>
          </a:prstGeom>
        </p:spPr>
      </p:pic>
    </p:spTree>
    <p:extLst>
      <p:ext uri="{BB962C8B-B14F-4D97-AF65-F5344CB8AC3E}">
        <p14:creationId xmlns:p14="http://schemas.microsoft.com/office/powerpoint/2010/main" val="1320483912"/>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417103" y="374904"/>
            <a:ext cx="7340156" cy="6108192"/>
          </a:xfrm>
        </p:spPr>
        <p:txBody>
          <a:bodyPr>
            <a:normAutofit/>
          </a:bodyPr>
          <a:lstStyle/>
          <a:p>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 There are many parades across BC that celebrate Vaisakhi, two of the biggest are in Surrey and Vancouver.</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These parades allow Sikhs and others to celebrate and honor Vaisakhi. </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Sikhs begin Vaisakhi with a visit and religious service at the Sikh Temple (Gurdwara).  Following the services begins a day of celebration.</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The Gurdwaras allow people of all ethnicities to come together, pray and celebrate.</a:t>
            </a:r>
            <a:br>
              <a:rPr lang="en-US" sz="2400" dirty="0">
                <a:solidFill>
                  <a:schemeClr val="tx1">
                    <a:lumMod val="75000"/>
                    <a:lumOff val="25000"/>
                  </a:schemeClr>
                </a:solidFill>
              </a:rPr>
            </a:br>
            <a:endParaRPr lang="en-US" sz="2400" dirty="0">
              <a:solidFill>
                <a:schemeClr val="tx1">
                  <a:lumMod val="75000"/>
                  <a:lumOff val="25000"/>
                </a:schemeClr>
              </a:solidFill>
            </a:endParaRPr>
          </a:p>
        </p:txBody>
      </p:sp>
      <p:pic>
        <p:nvPicPr>
          <p:cNvPr id="1026" name="Picture 2" descr="Man allegedly attacks multiple people at Okanagan Sikh Temple – Abbotsford  News">
            <a:extLst>
              <a:ext uri="{FF2B5EF4-FFF2-40B4-BE49-F238E27FC236}">
                <a16:creationId xmlns:a16="http://schemas.microsoft.com/office/drawing/2014/main" id="{76C67F0B-F934-4307-B0C3-00BC05F0B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12" y="757481"/>
            <a:ext cx="22479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rrey Vaisakhi Parade | Vancouver's Best Places">
            <a:extLst>
              <a:ext uri="{FF2B5EF4-FFF2-40B4-BE49-F238E27FC236}">
                <a16:creationId xmlns:a16="http://schemas.microsoft.com/office/drawing/2014/main" id="{EBAB665F-FD9B-460D-BEA1-9731D7279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47" y="2547237"/>
            <a:ext cx="2981325" cy="15430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2B5476A-59B7-4783-A328-34406D0103C4}"/>
              </a:ext>
            </a:extLst>
          </p:cNvPr>
          <p:cNvSpPr txBox="1"/>
          <p:nvPr/>
        </p:nvSpPr>
        <p:spPr>
          <a:xfrm>
            <a:off x="4611758" y="237744"/>
            <a:ext cx="6740730" cy="707886"/>
          </a:xfrm>
          <a:prstGeom prst="rect">
            <a:avLst/>
          </a:prstGeom>
          <a:noFill/>
        </p:spPr>
        <p:txBody>
          <a:bodyPr wrap="square" rtlCol="0">
            <a:spAutoFit/>
          </a:bodyPr>
          <a:lstStyle/>
          <a:p>
            <a:pPr algn="ctr"/>
            <a:r>
              <a:rPr lang="en-CA" sz="4000" dirty="0">
                <a:solidFill>
                  <a:srgbClr val="92D050"/>
                </a:solidFill>
                <a:latin typeface="Copperplate Gothic Bold" panose="020E0705020206020404" pitchFamily="34" charset="0"/>
              </a:rPr>
              <a:t> Vaisakhi Celebration </a:t>
            </a:r>
          </a:p>
        </p:txBody>
      </p:sp>
      <p:pic>
        <p:nvPicPr>
          <p:cNvPr id="3" name="Picture 4" descr="A picture containing sky, person, outdoor, group&#10;&#10;Description automatically generated">
            <a:extLst>
              <a:ext uri="{FF2B5EF4-FFF2-40B4-BE49-F238E27FC236}">
                <a16:creationId xmlns:a16="http://schemas.microsoft.com/office/drawing/2014/main" id="{98BA1399-3ECB-42BA-AE11-AC0616606BE8}"/>
              </a:ext>
            </a:extLst>
          </p:cNvPr>
          <p:cNvPicPr>
            <a:picLocks noChangeAspect="1"/>
          </p:cNvPicPr>
          <p:nvPr/>
        </p:nvPicPr>
        <p:blipFill>
          <a:blip r:embed="rId5"/>
          <a:stretch>
            <a:fillRect/>
          </a:stretch>
        </p:blipFill>
        <p:spPr>
          <a:xfrm>
            <a:off x="580189" y="4929762"/>
            <a:ext cx="2743200" cy="1410056"/>
          </a:xfrm>
          <a:prstGeom prst="rect">
            <a:avLst/>
          </a:prstGeom>
        </p:spPr>
      </p:pic>
    </p:spTree>
    <p:extLst>
      <p:ext uri="{BB962C8B-B14F-4D97-AF65-F5344CB8AC3E}">
        <p14:creationId xmlns:p14="http://schemas.microsoft.com/office/powerpoint/2010/main" val="1953406062"/>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417103" y="374904"/>
            <a:ext cx="7340156" cy="6012644"/>
          </a:xfrm>
        </p:spPr>
        <p:txBody>
          <a:bodyPr>
            <a:normAutofit fontScale="90000"/>
          </a:bodyPr>
          <a:lstStyle/>
          <a:p>
            <a:br>
              <a:rPr lang="en-US" sz="2400" dirty="0">
                <a:solidFill>
                  <a:schemeClr val="tx1">
                    <a:lumMod val="75000"/>
                    <a:lumOff val="25000"/>
                  </a:schemeClr>
                </a:solidFill>
              </a:rPr>
            </a:br>
            <a:br>
              <a:rPr lang="en-US" sz="2400" dirty="0">
                <a:solidFill>
                  <a:schemeClr val="tx1">
                    <a:lumMod val="75000"/>
                    <a:lumOff val="25000"/>
                  </a:schemeClr>
                </a:solidFill>
              </a:rPr>
            </a:b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a:t>
            </a:r>
            <a:br>
              <a:rPr lang="en-US" sz="2400" dirty="0">
                <a:solidFill>
                  <a:schemeClr val="tx1">
                    <a:lumMod val="75000"/>
                    <a:lumOff val="25000"/>
                  </a:schemeClr>
                </a:solidFill>
              </a:rPr>
            </a:b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People wear colorful, traditional clothing as they take part in parades through out the streets. People celebrate with singing, dancing and chanting of hymns.</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During the festival, many people perform a traditional folk dance known as the Bhangra.</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During the parades there are many activities, such as getting a turban tied, watching folk dances, honoring old battle weapons in how Khalsa members showed courage and bravery</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In honor of Vaisakhi, enjoying a wide variety of Indian sweets and Indian dishes is also an integral part of the celebration every year.</a:t>
            </a:r>
            <a:br>
              <a:rPr lang="en-US" sz="2400" dirty="0">
                <a:solidFill>
                  <a:schemeClr val="tx1">
                    <a:lumMod val="75000"/>
                    <a:lumOff val="25000"/>
                  </a:schemeClr>
                </a:solidFill>
              </a:rPr>
            </a:br>
            <a:br>
              <a:rPr lang="en-US" sz="2400" dirty="0"/>
            </a:br>
            <a:br>
              <a:rPr lang="en-US" sz="2400" dirty="0"/>
            </a:br>
            <a:r>
              <a:rPr lang="en-US" sz="2400" dirty="0">
                <a:solidFill>
                  <a:schemeClr val="tx1">
                    <a:lumMod val="75000"/>
                    <a:lumOff val="25000"/>
                  </a:schemeClr>
                </a:solidFill>
              </a:rPr>
              <a:t> </a:t>
            </a:r>
            <a:br>
              <a:rPr lang="en-US" sz="2400" dirty="0">
                <a:solidFill>
                  <a:schemeClr val="tx1">
                    <a:lumMod val="75000"/>
                    <a:lumOff val="25000"/>
                  </a:schemeClr>
                </a:solidFill>
              </a:rPr>
            </a:br>
            <a:endParaRPr lang="en-US" sz="2400" dirty="0">
              <a:solidFill>
                <a:schemeClr val="tx1">
                  <a:lumMod val="75000"/>
                  <a:lumOff val="25000"/>
                </a:schemeClr>
              </a:solidFill>
            </a:endParaRPr>
          </a:p>
        </p:txBody>
      </p:sp>
      <p:sp>
        <p:nvSpPr>
          <p:cNvPr id="12" name="TextBox 11">
            <a:extLst>
              <a:ext uri="{FF2B5EF4-FFF2-40B4-BE49-F238E27FC236}">
                <a16:creationId xmlns:a16="http://schemas.microsoft.com/office/drawing/2014/main" id="{92B5476A-59B7-4783-A328-34406D0103C4}"/>
              </a:ext>
            </a:extLst>
          </p:cNvPr>
          <p:cNvSpPr txBox="1"/>
          <p:nvPr/>
        </p:nvSpPr>
        <p:spPr>
          <a:xfrm>
            <a:off x="4417103" y="470453"/>
            <a:ext cx="7340156" cy="646331"/>
          </a:xfrm>
          <a:prstGeom prst="rect">
            <a:avLst/>
          </a:prstGeom>
          <a:noFill/>
        </p:spPr>
        <p:txBody>
          <a:bodyPr wrap="square" rtlCol="0">
            <a:spAutoFit/>
          </a:bodyPr>
          <a:lstStyle/>
          <a:p>
            <a:pPr algn="ctr"/>
            <a:r>
              <a:rPr lang="en-CA" sz="3600" dirty="0">
                <a:solidFill>
                  <a:schemeClr val="accent4"/>
                </a:solidFill>
                <a:latin typeface="Copperplate Gothic Bold" panose="020E0705020206020404" pitchFamily="34" charset="0"/>
              </a:rPr>
              <a:t>Vaisakhi </a:t>
            </a:r>
            <a:r>
              <a:rPr lang="en-CA" sz="3600" dirty="0">
                <a:solidFill>
                  <a:srgbClr val="92D050"/>
                </a:solidFill>
                <a:latin typeface="Copperplate Gothic Bold" panose="020E0705020206020404" pitchFamily="34" charset="0"/>
              </a:rPr>
              <a:t>Celebration </a:t>
            </a:r>
            <a:r>
              <a:rPr lang="en-CA" sz="3600" dirty="0" err="1">
                <a:solidFill>
                  <a:srgbClr val="92D050"/>
                </a:solidFill>
                <a:latin typeface="Copperplate Gothic Bold" panose="020E0705020206020404" pitchFamily="34" charset="0"/>
              </a:rPr>
              <a:t>con’t</a:t>
            </a:r>
            <a:endParaRPr lang="en-CA" sz="3600" dirty="0">
              <a:solidFill>
                <a:srgbClr val="92D050"/>
              </a:solidFill>
              <a:latin typeface="Copperplate Gothic Bold" panose="020E0705020206020404" pitchFamily="34" charset="0"/>
            </a:endParaRPr>
          </a:p>
        </p:txBody>
      </p:sp>
      <p:pic>
        <p:nvPicPr>
          <p:cNvPr id="5" name="Picture 5">
            <a:hlinkClick r:id="" action="ppaction://media"/>
            <a:extLst>
              <a:ext uri="{FF2B5EF4-FFF2-40B4-BE49-F238E27FC236}">
                <a16:creationId xmlns:a16="http://schemas.microsoft.com/office/drawing/2014/main" id="{DB5C6BA2-079E-41E8-9643-00763D665F9B}"/>
              </a:ext>
            </a:extLst>
          </p:cNvPr>
          <p:cNvPicPr>
            <a:picLocks noRot="1" noChangeAspect="1"/>
          </p:cNvPicPr>
          <p:nvPr>
            <a:videoFile r:link="rId1"/>
          </p:nvPr>
        </p:nvPicPr>
        <p:blipFill>
          <a:blip r:embed="rId4"/>
          <a:stretch>
            <a:fillRect/>
          </a:stretch>
        </p:blipFill>
        <p:spPr>
          <a:xfrm>
            <a:off x="126743" y="2298989"/>
            <a:ext cx="4026478" cy="2372591"/>
          </a:xfrm>
          <a:prstGeom prst="rect">
            <a:avLst/>
          </a:prstGeom>
        </p:spPr>
      </p:pic>
      <p:sp>
        <p:nvSpPr>
          <p:cNvPr id="3" name="TextBox 2">
            <a:extLst>
              <a:ext uri="{FF2B5EF4-FFF2-40B4-BE49-F238E27FC236}">
                <a16:creationId xmlns:a16="http://schemas.microsoft.com/office/drawing/2014/main" id="{FF85D83A-C9C3-CD4E-9A4E-118E2960EB4C}"/>
              </a:ext>
            </a:extLst>
          </p:cNvPr>
          <p:cNvSpPr txBox="1"/>
          <p:nvPr/>
        </p:nvSpPr>
        <p:spPr>
          <a:xfrm>
            <a:off x="1" y="4671580"/>
            <a:ext cx="4147704" cy="707886"/>
          </a:xfrm>
          <a:prstGeom prst="rect">
            <a:avLst/>
          </a:prstGeom>
          <a:noFill/>
        </p:spPr>
        <p:txBody>
          <a:bodyPr wrap="square" rtlCol="0">
            <a:spAutoFit/>
          </a:bodyPr>
          <a:lstStyle/>
          <a:p>
            <a:pPr algn="ctr"/>
            <a:r>
              <a:rPr lang="en-US" sz="4000" b="1" u="sng" dirty="0">
                <a:solidFill>
                  <a:schemeClr val="bg1"/>
                </a:solidFill>
              </a:rPr>
              <a:t>Play short video</a:t>
            </a:r>
          </a:p>
        </p:txBody>
      </p:sp>
    </p:spTree>
    <p:extLst>
      <p:ext uri="{BB962C8B-B14F-4D97-AF65-F5344CB8AC3E}">
        <p14:creationId xmlns:p14="http://schemas.microsoft.com/office/powerpoint/2010/main" val="1211588524"/>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417103" y="374904"/>
            <a:ext cx="7340156" cy="6108192"/>
          </a:xfrm>
        </p:spPr>
        <p:txBody>
          <a:bodyPr>
            <a:normAutofit/>
          </a:bodyPr>
          <a:lstStyle/>
          <a:p>
            <a:br>
              <a:rPr lang="en-US" sz="2400" dirty="0">
                <a:solidFill>
                  <a:schemeClr val="tx1">
                    <a:lumMod val="75000"/>
                    <a:lumOff val="25000"/>
                  </a:schemeClr>
                </a:solidFill>
              </a:rPr>
            </a:br>
            <a:r>
              <a:rPr lang="en-US" sz="2400" dirty="0">
                <a:solidFill>
                  <a:schemeClr val="tx1">
                    <a:lumMod val="75000"/>
                    <a:lumOff val="25000"/>
                  </a:schemeClr>
                </a:solidFill>
              </a:rPr>
              <a:t>• Vaisakhi is honored and celebrated with lots of Indian sweets and Indian dishes.  All of this food is given away for free.  Sharing and giving of food, this tradition is called “Langar”, where everyone in the community, no matter how rich or poor they are, would come together, share a meal and celebrate Vaisakhi</a:t>
            </a:r>
            <a:br>
              <a:rPr lang="en-US" sz="2400" dirty="0">
                <a:solidFill>
                  <a:schemeClr val="tx1">
                    <a:lumMod val="75000"/>
                    <a:lumOff val="25000"/>
                  </a:schemeClr>
                </a:solidFill>
              </a:rPr>
            </a:br>
            <a:br>
              <a:rPr lang="en-US" sz="2400" dirty="0">
                <a:solidFill>
                  <a:schemeClr val="tx1">
                    <a:lumMod val="75000"/>
                    <a:lumOff val="25000"/>
                  </a:schemeClr>
                </a:solidFill>
              </a:rPr>
            </a:br>
            <a:r>
              <a:rPr lang="en-US" sz="2400" dirty="0">
                <a:solidFill>
                  <a:schemeClr val="tx1">
                    <a:lumMod val="75000"/>
                    <a:lumOff val="25000"/>
                  </a:schemeClr>
                </a:solidFill>
              </a:rPr>
              <a:t>• Vaisakhi is celebrated in many different countries</a:t>
            </a:r>
          </a:p>
        </p:txBody>
      </p:sp>
      <p:sp>
        <p:nvSpPr>
          <p:cNvPr id="3" name="TextBox 2">
            <a:extLst>
              <a:ext uri="{FF2B5EF4-FFF2-40B4-BE49-F238E27FC236}">
                <a16:creationId xmlns:a16="http://schemas.microsoft.com/office/drawing/2014/main" id="{945F927F-073F-48EA-A93D-729131320D9D}"/>
              </a:ext>
            </a:extLst>
          </p:cNvPr>
          <p:cNvSpPr txBox="1"/>
          <p:nvPr/>
        </p:nvSpPr>
        <p:spPr>
          <a:xfrm>
            <a:off x="4494255" y="237745"/>
            <a:ext cx="7263004" cy="1323439"/>
          </a:xfrm>
          <a:prstGeom prst="rect">
            <a:avLst/>
          </a:prstGeom>
          <a:noFill/>
        </p:spPr>
        <p:txBody>
          <a:bodyPr wrap="square" rtlCol="0">
            <a:spAutoFit/>
          </a:bodyPr>
          <a:lstStyle/>
          <a:p>
            <a:pPr algn="ctr"/>
            <a:r>
              <a:rPr lang="en-CA" sz="4000" dirty="0" err="1">
                <a:solidFill>
                  <a:schemeClr val="accent4"/>
                </a:solidFill>
                <a:latin typeface="Copperplate Gothic Bold" panose="020E0705020206020404" pitchFamily="34" charset="0"/>
              </a:rPr>
              <a:t>Con’t</a:t>
            </a:r>
            <a:r>
              <a:rPr lang="en-CA" sz="4000" dirty="0">
                <a:solidFill>
                  <a:schemeClr val="accent4"/>
                </a:solidFill>
                <a:latin typeface="Copperplate Gothic Bold" panose="020E0705020206020404" pitchFamily="34" charset="0"/>
              </a:rPr>
              <a:t> </a:t>
            </a:r>
            <a:r>
              <a:rPr lang="en-CA" sz="4000" dirty="0" err="1">
                <a:solidFill>
                  <a:schemeClr val="accent4"/>
                </a:solidFill>
                <a:latin typeface="Copperplate Gothic Bold" panose="020E0705020206020404" pitchFamily="34" charset="0"/>
              </a:rPr>
              <a:t>Vaisahki</a:t>
            </a:r>
            <a:r>
              <a:rPr lang="en-CA" sz="4000" dirty="0">
                <a:solidFill>
                  <a:schemeClr val="accent4"/>
                </a:solidFill>
                <a:latin typeface="Copperplate Gothic Bold" panose="020E0705020206020404" pitchFamily="34" charset="0"/>
              </a:rPr>
              <a:t> </a:t>
            </a:r>
            <a:r>
              <a:rPr lang="en-CA" sz="4000" dirty="0">
                <a:solidFill>
                  <a:srgbClr val="92D050"/>
                </a:solidFill>
                <a:latin typeface="Copperplate Gothic Bold" panose="020E0705020206020404" pitchFamily="34" charset="0"/>
              </a:rPr>
              <a:t>Celebration</a:t>
            </a:r>
          </a:p>
        </p:txBody>
      </p:sp>
      <p:pic>
        <p:nvPicPr>
          <p:cNvPr id="7" name="Picture 6" descr="Vaisakhi in India in 2021 | Office Holidays">
            <a:extLst>
              <a:ext uri="{FF2B5EF4-FFF2-40B4-BE49-F238E27FC236}">
                <a16:creationId xmlns:a16="http://schemas.microsoft.com/office/drawing/2014/main" id="{43631531-9B7E-451E-ABEF-3A07A82D4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90" y="532066"/>
            <a:ext cx="3000375" cy="1533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olden Temple - Wikipedia">
            <a:extLst>
              <a:ext uri="{FF2B5EF4-FFF2-40B4-BE49-F238E27FC236}">
                <a16:creationId xmlns:a16="http://schemas.microsoft.com/office/drawing/2014/main" id="{BC15AEBC-A4F5-469A-8D1E-25B32F6EA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03" y="2568623"/>
            <a:ext cx="25717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picture containing sky, person, outdoor, group&#10;&#10;Description automatically generated">
            <a:extLst>
              <a:ext uri="{FF2B5EF4-FFF2-40B4-BE49-F238E27FC236}">
                <a16:creationId xmlns:a16="http://schemas.microsoft.com/office/drawing/2014/main" id="{267105CC-AFDF-4780-9B9C-529613CE68A8}"/>
              </a:ext>
            </a:extLst>
          </p:cNvPr>
          <p:cNvPicPr>
            <a:picLocks noChangeAspect="1"/>
          </p:cNvPicPr>
          <p:nvPr/>
        </p:nvPicPr>
        <p:blipFill>
          <a:blip r:embed="rId5"/>
          <a:stretch>
            <a:fillRect/>
          </a:stretch>
        </p:blipFill>
        <p:spPr>
          <a:xfrm>
            <a:off x="665914" y="4846888"/>
            <a:ext cx="2611856" cy="1348540"/>
          </a:xfrm>
          <a:prstGeom prst="rect">
            <a:avLst/>
          </a:prstGeom>
        </p:spPr>
      </p:pic>
    </p:spTree>
    <p:extLst>
      <p:ext uri="{BB962C8B-B14F-4D97-AF65-F5344CB8AC3E}">
        <p14:creationId xmlns:p14="http://schemas.microsoft.com/office/powerpoint/2010/main" val="2974281810"/>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8961-7122-45D7-BC7E-B85D4CBC67AA}"/>
              </a:ext>
            </a:extLst>
          </p:cNvPr>
          <p:cNvSpPr>
            <a:spLocks noGrp="1"/>
          </p:cNvSpPr>
          <p:nvPr>
            <p:ph type="ctrTitle"/>
          </p:nvPr>
        </p:nvSpPr>
        <p:spPr/>
        <p:txBody>
          <a:bodyPr/>
          <a:lstStyle/>
          <a:p>
            <a:r>
              <a:rPr lang="en-CA" dirty="0"/>
              <a:t>Activity time!</a:t>
            </a:r>
          </a:p>
        </p:txBody>
      </p:sp>
      <p:sp>
        <p:nvSpPr>
          <p:cNvPr id="3" name="Subtitle 2">
            <a:extLst>
              <a:ext uri="{FF2B5EF4-FFF2-40B4-BE49-F238E27FC236}">
                <a16:creationId xmlns:a16="http://schemas.microsoft.com/office/drawing/2014/main" id="{0C7A705E-8FC2-444A-B530-40C038FE99C6}"/>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175042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A3E45-1CCD-45CC-B503-B7324E7EE49F}"/>
              </a:ext>
            </a:extLst>
          </p:cNvPr>
          <p:cNvPicPr>
            <a:picLocks noChangeAspect="1"/>
          </p:cNvPicPr>
          <p:nvPr/>
        </p:nvPicPr>
        <p:blipFill>
          <a:blip r:embed="rId2"/>
          <a:stretch>
            <a:fillRect/>
          </a:stretch>
        </p:blipFill>
        <p:spPr>
          <a:xfrm>
            <a:off x="0" y="0"/>
            <a:ext cx="12192000" cy="6857999"/>
          </a:xfrm>
          <a:prstGeom prst="rect">
            <a:avLst/>
          </a:prstGeom>
        </p:spPr>
      </p:pic>
      <p:sp>
        <p:nvSpPr>
          <p:cNvPr id="2" name="Picture Placeholder 1">
            <a:extLst>
              <a:ext uri="{FF2B5EF4-FFF2-40B4-BE49-F238E27FC236}">
                <a16:creationId xmlns:a16="http://schemas.microsoft.com/office/drawing/2014/main" id="{10358D14-9433-4E17-B9F4-ABE0591F7FFE}"/>
              </a:ext>
            </a:extLst>
          </p:cNvPr>
          <p:cNvSpPr>
            <a:spLocks noGrp="1"/>
          </p:cNvSpPr>
          <p:nvPr>
            <p:ph type="pic" idx="1"/>
          </p:nvPr>
        </p:nvSpPr>
        <p:spPr>
          <a:xfrm>
            <a:off x="2244968" y="237744"/>
            <a:ext cx="7696201" cy="6382512"/>
          </a:xfrm>
        </p:spPr>
      </p:sp>
      <p:sp>
        <p:nvSpPr>
          <p:cNvPr id="3" name="Title 2">
            <a:extLst>
              <a:ext uri="{FF2B5EF4-FFF2-40B4-BE49-F238E27FC236}">
                <a16:creationId xmlns:a16="http://schemas.microsoft.com/office/drawing/2014/main" id="{47F194D3-167B-41F5-929A-93715BF1186C}"/>
              </a:ext>
            </a:extLst>
          </p:cNvPr>
          <p:cNvSpPr>
            <a:spLocks noGrp="1"/>
          </p:cNvSpPr>
          <p:nvPr>
            <p:ph type="title"/>
          </p:nvPr>
        </p:nvSpPr>
        <p:spPr>
          <a:xfrm>
            <a:off x="2251383" y="61898"/>
            <a:ext cx="7696201" cy="2264146"/>
          </a:xfrm>
        </p:spPr>
        <p:txBody>
          <a:bodyPr/>
          <a:lstStyle/>
          <a:p>
            <a:pPr algn="ctr"/>
            <a:r>
              <a:rPr lang="en-CA" sz="3600" b="1" u="sng" dirty="0"/>
              <a:t>Fun Facts/Interesting Facts about Vaisakhi</a:t>
            </a:r>
          </a:p>
        </p:txBody>
      </p:sp>
      <p:sp>
        <p:nvSpPr>
          <p:cNvPr id="4" name="Text Placeholder 3">
            <a:extLst>
              <a:ext uri="{FF2B5EF4-FFF2-40B4-BE49-F238E27FC236}">
                <a16:creationId xmlns:a16="http://schemas.microsoft.com/office/drawing/2014/main" id="{94617AEC-7E88-41C4-8740-217862F052DE}"/>
              </a:ext>
            </a:extLst>
          </p:cNvPr>
          <p:cNvSpPr>
            <a:spLocks noGrp="1"/>
          </p:cNvSpPr>
          <p:nvPr>
            <p:ph type="body" sz="half" idx="2"/>
          </p:nvPr>
        </p:nvSpPr>
        <p:spPr>
          <a:xfrm>
            <a:off x="2251383" y="2092641"/>
            <a:ext cx="7696201" cy="3094352"/>
          </a:xfrm>
        </p:spPr>
        <p:txBody>
          <a:bodyPr vert="horz" lIns="91440" tIns="45720" rIns="91440" bIns="45720" rtlCol="0" anchor="t">
            <a:normAutofit/>
          </a:bodyPr>
          <a:lstStyle/>
          <a:p>
            <a:r>
              <a:rPr lang="en-CA" dirty="0"/>
              <a:t>Instructions:</a:t>
            </a:r>
          </a:p>
          <a:p>
            <a:pPr marL="285750" indent="-285750">
              <a:buFontTx/>
              <a:buChar char="-"/>
            </a:pPr>
            <a:endParaRPr lang="en-CA" sz="2400" dirty="0"/>
          </a:p>
          <a:p>
            <a:pPr marL="285750" indent="-285750">
              <a:buClr>
                <a:srgbClr val="262626"/>
              </a:buClr>
              <a:buFontTx/>
              <a:buChar char="-"/>
            </a:pPr>
            <a:endParaRPr lang="en-CA" sz="2400" dirty="0"/>
          </a:p>
          <a:p>
            <a:pPr marL="285750" indent="-285750">
              <a:buClr>
                <a:srgbClr val="262626"/>
              </a:buClr>
              <a:buFontTx/>
              <a:buChar char="-"/>
            </a:pPr>
            <a:r>
              <a:rPr lang="en-CA" sz="2400" u="sng" dirty="0"/>
              <a:t>True or False Questions to share with students</a:t>
            </a:r>
          </a:p>
          <a:p>
            <a:pPr marL="285750" indent="-285750">
              <a:buFontTx/>
              <a:buChar char="-"/>
            </a:pPr>
            <a:endParaRPr lang="en-CA" dirty="0"/>
          </a:p>
        </p:txBody>
      </p:sp>
    </p:spTree>
    <p:extLst>
      <p:ext uri="{BB962C8B-B14F-4D97-AF65-F5344CB8AC3E}">
        <p14:creationId xmlns:p14="http://schemas.microsoft.com/office/powerpoint/2010/main" val="584321239"/>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d00fb86e-a52e-4f2f-9300-62c8872f870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9" ma:contentTypeDescription="Create a new document." ma:contentTypeScope="" ma:versionID="89ef8369376342eb4a23ca2d7978a5cb">
  <xsd:schema xmlns:xsd="http://www.w3.org/2001/XMLSchema" xmlns:xs="http://www.w3.org/2001/XMLSchema" xmlns:p="http://schemas.microsoft.com/office/2006/metadata/properties" xmlns:ns3="d00fb86e-a52e-4f2f-9300-62c8872f8705" targetNamespace="http://schemas.microsoft.com/office/2006/metadata/properties" ma:root="true" ma:fieldsID="75810701499c2f2e75c22b5796e439b0" ns3:_="">
    <xsd:import namespace="d00fb86e-a52e-4f2f-9300-62c8872f870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92E9E5-79AF-4029-8FCA-9C327D54FD8F}">
  <ds:schemaRefs>
    <ds:schemaRef ds:uri="http://purl.org/dc/elements/1.1/"/>
    <ds:schemaRef ds:uri="http://www.w3.org/XML/1998/namespace"/>
    <ds:schemaRef ds:uri="http://schemas.microsoft.com/office/infopath/2007/PartnerControls"/>
    <ds:schemaRef ds:uri="http://purl.org/dc/dcmitype/"/>
    <ds:schemaRef ds:uri="http://purl.org/dc/terms/"/>
    <ds:schemaRef ds:uri="http://schemas.microsoft.com/office/2006/documentManagement/types"/>
    <ds:schemaRef ds:uri="d00fb86e-a52e-4f2f-9300-62c8872f8705"/>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FDB27AA-8290-4B20-B755-95BAE3EAF4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9927E4-E194-47BE-91C2-B87D50CF51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{8E4CAF47-28E7-4E3F-9B0A-66BF7A80897E}tf56410444_win32</Template>
  <TotalTime>3503</TotalTime>
  <Words>230</Words>
  <Application>Microsoft Office PowerPoint</Application>
  <PresentationFormat>Widescreen</PresentationFormat>
  <Paragraphs>62</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Avenir Next LT Pro</vt:lpstr>
      <vt:lpstr>Avenir Next LT Pro Light</vt:lpstr>
      <vt:lpstr>Calibri</vt:lpstr>
      <vt:lpstr>Copperplate Gothic Bold</vt:lpstr>
      <vt:lpstr>Garamond</vt:lpstr>
      <vt:lpstr>SavonVTI</vt:lpstr>
      <vt:lpstr>PowerPoint Presentation</vt:lpstr>
      <vt:lpstr>Date of Celebration </vt:lpstr>
      <vt:lpstr>   • It is the Sikh New Year's Festival and is one of the most important dates in a Sikh calendar  • Vaisakhi, is also known and pronounced as Baisakhi   • Vaisakhi originated as a harvest festival, but it is so much more than that  • It serves as a reminder to the Sikh community of the Khalsa (Sikh faith) order, which promotes justice &amp; equality for the creation of a more equal and just society.  • It originated in the Punjab region (the northern part) of India, but celebrated in Sikh communities around the world.  • Celebrating is held on April 13th or 14th every year.</vt:lpstr>
      <vt:lpstr>  • It commemorates the formation of Khalsa in 1699, the year Sikhism was born as a faith.  • During Vaisakhi in 1699, the tenth Guru of the Sikhs, Guru Gobind Singh Ji, chose Vaisakhi as the occasion to test the courage and faith of his followers  • During the original Vaisakhi festival in 1699, Guru Gobind Singh challenged any Sikh ready to give their lives for their religion  • 5 men came forward, the Guru called these men “the beloved 5”, for their courage and bravery, he baptized these 5 men and declared them the first members of Khalsa </vt:lpstr>
      <vt:lpstr>   • There are many parades across BC that celebrate Vaisakhi, two of the biggest are in Surrey and Vancouver.  • These parades allow Sikhs and others to celebrate and honor Vaisakhi.   • Sikhs begin Vaisakhi with a visit and religious service at the Sikh Temple (Gurdwara).  Following the services begins a day of celebration.  • The Gurdwaras allow people of all ethnicities to come together, pray and celebrate. </vt:lpstr>
      <vt:lpstr>        • People wear colorful, traditional clothing as they take part in parades through out the streets. People celebrate with singing, dancing and chanting of hymns.  • During the festival, many people perform a traditional folk dance known as the Bhangra.  • During the parades there are many activities, such as getting a turban tied, watching folk dances, honoring old battle weapons in how Khalsa members showed courage and bravery  • In honor of Vaisakhi, enjoying a wide variety of Indian sweets and Indian dishes is also an integral part of the celebration every year.     </vt:lpstr>
      <vt:lpstr> • Vaisakhi is honored and celebrated with lots of Indian sweets and Indian dishes.  All of this food is given away for free.  Sharing and giving of food, this tradition is called “Langar”, where everyone in the community, no matter how rich or poor they are, would come together, share a meal and celebrate Vaisakhi  • Vaisakhi is celebrated in many different countries</vt:lpstr>
      <vt:lpstr>Activity time!</vt:lpstr>
      <vt:lpstr>Fun Facts/Interesting Facts about Vaisakhi</vt:lpstr>
      <vt:lpstr>1. Are Sikhs the only people who celebrate Vaisakhi?</vt:lpstr>
      <vt:lpstr>Answer: NO </vt:lpstr>
      <vt:lpstr>2.  Are India and Canada the only countries to celebrate Vaisakhi?</vt:lpstr>
      <vt:lpstr>Answer: NO </vt:lpstr>
      <vt:lpstr>3. Is Vaisakhi inclusive to all different people from all different cultures?</vt:lpstr>
      <vt:lpstr>Answer: YES</vt:lpstr>
      <vt:lpstr>4. Is Vaisakhi observed by farmers who pay their tribute by thanking God for abundant harvest?</vt:lpstr>
      <vt:lpstr>Answer: TRUE  </vt:lpstr>
      <vt:lpstr>5. Were Sikhs given the middle names Singh (for men) and Kaur (for women)?</vt:lpstr>
      <vt:lpstr>Answer: TRUE </vt:lpstr>
      <vt:lpstr>       Thank you Burnaby Central!!!   Happy Vaisakhi!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Vaisakhi celebration</dc:title>
  <dc:creator>Marcus</dc:creator>
  <cp:lastModifiedBy>Angela Basran</cp:lastModifiedBy>
  <cp:revision>276</cp:revision>
  <dcterms:created xsi:type="dcterms:W3CDTF">2021-03-31T00:27:29Z</dcterms:created>
  <dcterms:modified xsi:type="dcterms:W3CDTF">2021-04-12T21:44:04Z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