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8AF-675B-4711-A51E-04001927FB8B}" type="datetimeFigureOut">
              <a:rPr lang="en-US"/>
              <a:t>17-02-16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350F-CB02-4111-BF40-5DDFA2BD22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4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350F-CB02-4111-BF40-5DDFA2BD22A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350F-CB02-4111-BF40-5DDFA2BD22A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8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17-02-16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Burnaby District Scholarships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Deadline to apply: Wednesday, March </a:t>
            </a:r>
            <a:r>
              <a:rPr lang="en-US" sz="3200" dirty="0" smtClean="0"/>
              <a:t>29</a:t>
            </a:r>
            <a:r>
              <a:rPr lang="en-US" sz="3200" baseline="30000" dirty="0" smtClean="0"/>
              <a:t>th</a:t>
            </a:r>
          </a:p>
          <a:p>
            <a:r>
              <a:rPr lang="en-US" sz="3200" dirty="0" smtClean="0"/>
              <a:t>Submit application packages to Ms. Falsetto.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process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Submit your package to Ms. Falsetto by Wednesday, March </a:t>
            </a:r>
            <a:r>
              <a:rPr lang="en-US" sz="3200" dirty="0" smtClean="0"/>
              <a:t>29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The Byrne Creek Scholarship committee will select our TOP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candidate for each scholarship</a:t>
            </a:r>
            <a:endParaRPr lang="en-US" sz="3200" dirty="0">
              <a:solidFill>
                <a:srgbClr val="000000"/>
              </a:solidFill>
              <a:latin typeface="Calibri"/>
            </a:endParaRPr>
          </a:p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Ms. Falsetto will </a:t>
            </a: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strongly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advocate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for you at the District meeting in early April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/>
              </a:rPr>
              <a:t>Ms. Falsetto will need as much information as possible to represent you at the District level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Calibri"/>
              </a:rPr>
              <a:t>You are in competition with everyone in the District</a:t>
            </a:r>
          </a:p>
        </p:txBody>
      </p:sp>
    </p:spTree>
    <p:extLst>
      <p:ext uri="{BB962C8B-B14F-4D97-AF65-F5344CB8AC3E}">
        <p14:creationId xmlns:p14="http://schemas.microsoft.com/office/powerpoint/2010/main" val="136279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811" y="1235049"/>
            <a:ext cx="10972800" cy="9932576"/>
          </a:xfrm>
        </p:spPr>
        <p:txBody>
          <a:bodyPr>
            <a:normAutofit fontScale="90000"/>
          </a:bodyPr>
          <a:lstStyle/>
          <a:p>
            <a:r>
              <a:rPr lang="en-CA" sz="1600" b="1" dirty="0" smtClean="0"/>
              <a:t>1. BASES </a:t>
            </a:r>
            <a:r>
              <a:rPr lang="en-CA" sz="1600" b="1" dirty="0"/>
              <a:t>Burnaby Association of Senior Exempt Staff Scholarship $1000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1600" dirty="0" smtClean="0"/>
              <a:t>2. </a:t>
            </a:r>
            <a:r>
              <a:rPr lang="en-CA" sz="1600" b="1" dirty="0" smtClean="0"/>
              <a:t>Burnaby </a:t>
            </a:r>
            <a:r>
              <a:rPr lang="en-CA" sz="1600" b="1" dirty="0"/>
              <a:t>Arts Council Scholarship $</a:t>
            </a:r>
            <a:r>
              <a:rPr lang="en-CA" sz="1600" b="1" dirty="0" smtClean="0"/>
              <a:t>250</a:t>
            </a:r>
            <a:r>
              <a:rPr lang="en-CA" sz="1600" dirty="0"/>
              <a:t> </a:t>
            </a:r>
            <a:br>
              <a:rPr lang="en-CA" sz="1600" dirty="0"/>
            </a:br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1600" dirty="0" smtClean="0"/>
              <a:t>3. </a:t>
            </a:r>
            <a:r>
              <a:rPr lang="en-CA" sz="1600" b="1" dirty="0" smtClean="0"/>
              <a:t>Burnaby </a:t>
            </a:r>
            <a:r>
              <a:rPr lang="en-CA" sz="1600" b="1" dirty="0"/>
              <a:t>Civic Employee’s – CUPE Local 23 Scholarship $500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1600" dirty="0" smtClean="0"/>
              <a:t>4. </a:t>
            </a:r>
            <a:r>
              <a:rPr lang="en-CA" sz="1600" b="1" dirty="0" smtClean="0"/>
              <a:t>Burnaby </a:t>
            </a:r>
            <a:r>
              <a:rPr lang="en-CA" sz="1600" b="1" dirty="0"/>
              <a:t>South War Memorial Honour Roll </a:t>
            </a:r>
            <a:r>
              <a:rPr lang="en-CA" sz="1600" b="1" dirty="0" smtClean="0"/>
              <a:t>Bursary</a:t>
            </a:r>
            <a:r>
              <a:rPr lang="en-CA" sz="1600" b="1" dirty="0"/>
              <a:t> 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1600" dirty="0" smtClean="0"/>
              <a:t>5. </a:t>
            </a:r>
            <a:r>
              <a:rPr lang="en-CA" sz="1600" b="1" dirty="0" err="1" smtClean="0"/>
              <a:t>Lex</a:t>
            </a:r>
            <a:r>
              <a:rPr lang="en-CA" sz="1600" b="1" dirty="0" smtClean="0"/>
              <a:t> </a:t>
            </a:r>
            <a:r>
              <a:rPr lang="en-CA" sz="1600" b="1" dirty="0"/>
              <a:t>Henderson Memorial Bursary $750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1600" dirty="0" smtClean="0"/>
              <a:t>6. </a:t>
            </a:r>
            <a:r>
              <a:rPr lang="en-CA" sz="1600" b="1" dirty="0" err="1" smtClean="0"/>
              <a:t>Louella</a:t>
            </a:r>
            <a:r>
              <a:rPr lang="en-CA" sz="1600" b="1" dirty="0" smtClean="0"/>
              <a:t> </a:t>
            </a:r>
            <a:r>
              <a:rPr lang="en-CA" sz="1600" b="1" dirty="0"/>
              <a:t>Downing Visual Arts Scholarship $1000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US" sz="1600" dirty="0"/>
              <a:t> 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US" sz="1600" b="1" dirty="0"/>
              <a:t> </a:t>
            </a:r>
            <a:r>
              <a:rPr lang="en-US" sz="1600" b="1" dirty="0" smtClean="0"/>
              <a:t>7. </a:t>
            </a:r>
            <a:r>
              <a:rPr lang="en-CA" sz="1600" b="1" dirty="0" smtClean="0"/>
              <a:t>Marlene </a:t>
            </a:r>
            <a:r>
              <a:rPr lang="en-CA" sz="1600" b="1" dirty="0"/>
              <a:t>Larson Scholarship ($ TBD)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 </a:t>
            </a:r>
            <a:br>
              <a:rPr lang="en-CA" sz="1600" dirty="0"/>
            </a:br>
            <a:r>
              <a:rPr lang="en-CA" sz="1600" dirty="0" smtClean="0"/>
              <a:t>8. </a:t>
            </a:r>
            <a:r>
              <a:rPr lang="en-CA" sz="1600" b="1" dirty="0" smtClean="0"/>
              <a:t>Michael </a:t>
            </a:r>
            <a:r>
              <a:rPr lang="en-CA" sz="1600" b="1" dirty="0"/>
              <a:t>J. Fox Visual &amp; Performing Arts Scholarship – more information will be posted when available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US" sz="1600" dirty="0"/>
              <a:t> 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>9. </a:t>
            </a:r>
            <a:r>
              <a:rPr lang="en-CA" sz="1600" b="1" dirty="0" err="1" smtClean="0"/>
              <a:t>Parkcrest</a:t>
            </a:r>
            <a:r>
              <a:rPr lang="en-CA" sz="1600" b="1" dirty="0" smtClean="0"/>
              <a:t> </a:t>
            </a:r>
            <a:r>
              <a:rPr lang="en-CA" sz="1600" b="1" dirty="0"/>
              <a:t>Children’s Centre Scholarship – more information will be posted when available 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 </a:t>
            </a:r>
            <a:br>
              <a:rPr lang="en-CA" sz="1600" dirty="0"/>
            </a:br>
            <a:r>
              <a:rPr lang="en-CA" sz="1600" dirty="0" smtClean="0"/>
              <a:t>10. </a:t>
            </a:r>
            <a:r>
              <a:rPr lang="en-CA" sz="1600" b="1" dirty="0" smtClean="0"/>
              <a:t>Dr</a:t>
            </a:r>
            <a:r>
              <a:rPr lang="en-CA" sz="1600" b="1" dirty="0"/>
              <a:t>. &amp; Mrs. A. H. </a:t>
            </a:r>
            <a:r>
              <a:rPr lang="en-CA" sz="1600" b="1" dirty="0" err="1"/>
              <a:t>Pontifex</a:t>
            </a:r>
            <a:r>
              <a:rPr lang="en-CA" sz="1600" b="1" dirty="0"/>
              <a:t> $500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 </a:t>
            </a:r>
            <a:br>
              <a:rPr lang="en-CA" sz="1600" dirty="0"/>
            </a:br>
            <a:r>
              <a:rPr lang="en-CA" sz="1600" dirty="0" smtClean="0"/>
              <a:t>11. </a:t>
            </a:r>
            <a:r>
              <a:rPr lang="en-CA" sz="1600" b="1" dirty="0" smtClean="0"/>
              <a:t>RCMP </a:t>
            </a:r>
            <a:r>
              <a:rPr lang="en-CA" sz="1600" b="1" dirty="0"/>
              <a:t>Scholarship (TBD)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US" sz="1600" dirty="0"/>
              <a:t> 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>12.</a:t>
            </a:r>
            <a:r>
              <a:rPr lang="en-US" sz="1600" dirty="0"/>
              <a:t> </a:t>
            </a:r>
            <a:r>
              <a:rPr lang="en-CA" sz="1600" b="1" dirty="0" smtClean="0"/>
              <a:t>RICOH </a:t>
            </a:r>
            <a:r>
              <a:rPr lang="en-CA" sz="1600" b="1" dirty="0"/>
              <a:t>$250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 </a:t>
            </a:r>
            <a:br>
              <a:rPr lang="en-CA" sz="1600" dirty="0"/>
            </a:br>
            <a:r>
              <a:rPr lang="en-CA" sz="1600" dirty="0" smtClean="0"/>
              <a:t>13. </a:t>
            </a:r>
            <a:r>
              <a:rPr lang="en-CA" sz="1600" b="1" dirty="0" smtClean="0"/>
              <a:t>Rotary </a:t>
            </a:r>
            <a:r>
              <a:rPr lang="en-CA" sz="1600" b="1" dirty="0"/>
              <a:t>Club of Burnaby Bursary $1000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> 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 smtClean="0"/>
              <a:t>14. </a:t>
            </a:r>
            <a:r>
              <a:rPr lang="en-CA" sz="1600" b="1" dirty="0" smtClean="0"/>
              <a:t>Ted </a:t>
            </a:r>
            <a:r>
              <a:rPr lang="en-CA" sz="1600" b="1" dirty="0" err="1"/>
              <a:t>Elphick</a:t>
            </a:r>
            <a:r>
              <a:rPr lang="en-CA" sz="1600" b="1" dirty="0"/>
              <a:t> Memorial Bursary ($ TBD)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US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US" dirty="0"/>
              <a:t> </a:t>
            </a:r>
            <a:r>
              <a:rPr lang="en-CA" dirty="0"/>
              <a:t/>
            </a:r>
            <a:br>
              <a:rPr lang="en-CA" dirty="0"/>
            </a:br>
            <a:r>
              <a:rPr lang="en-CA" b="1" dirty="0"/>
              <a:t> 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application package must include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Calibri Light"/>
              </a:rPr>
              <a:t>(TYPED and in this order):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Cover letter listing the scholarships you are applying for</a:t>
            </a:r>
          </a:p>
          <a:p>
            <a:r>
              <a:rPr lang="en-US" dirty="0"/>
              <a:t>Scholarship/Awards Applicant Form </a:t>
            </a:r>
            <a:r>
              <a:rPr lang="en-US" dirty="0" smtClean="0"/>
              <a:t> (found on our website)</a:t>
            </a:r>
            <a:endParaRPr lang="en-US" dirty="0"/>
          </a:p>
          <a:p>
            <a:pPr lvl="1"/>
            <a:r>
              <a:rPr lang="en-US" dirty="0"/>
              <a:t>Be </a:t>
            </a:r>
            <a:r>
              <a:rPr lang="en-US" dirty="0" smtClean="0"/>
              <a:t>as detailed as possible</a:t>
            </a:r>
            <a:endParaRPr lang="en-US" dirty="0"/>
          </a:p>
          <a:p>
            <a:r>
              <a:rPr lang="en-US" dirty="0"/>
              <a:t>Application form for </a:t>
            </a:r>
            <a:r>
              <a:rPr lang="en-US" dirty="0" smtClean="0"/>
              <a:t>EACH specific </a:t>
            </a:r>
            <a:r>
              <a:rPr lang="en-US" dirty="0"/>
              <a:t>scholarship</a:t>
            </a:r>
          </a:p>
          <a:p>
            <a:pPr lvl="1"/>
            <a:r>
              <a:rPr lang="en-US" dirty="0"/>
              <a:t>Example: Lex Henderson Memorial Bursary, Marlene Larson Scholarship...</a:t>
            </a:r>
          </a:p>
          <a:p>
            <a:r>
              <a:rPr lang="en-US" dirty="0"/>
              <a:t>Financial need statement</a:t>
            </a:r>
          </a:p>
          <a:p>
            <a:pPr lvl="1"/>
            <a:r>
              <a:rPr lang="en-US" dirty="0"/>
              <a:t>Do you live in a single-income home? Do you work part-time to help with family responsibilities? What is the nature of your parent's job?  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Updated Resume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Copy of your grade 11 and 12 transcripts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Minimum of THREE reference letters to support community and school service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/>
              </a:rPr>
              <a:t>Be sure to ask your reference to include the NUMBER OF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HOURS, duration and details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of your involvement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/>
              </a:rPr>
              <a:t>Include documentation like certificates, pictures of trophies or medals...</a:t>
            </a: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574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you know if you won?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Results will be announced at your Grad Ceremony on Tuesday, May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You must pay your $80 Grad Fee and $25 Student Activity fee before Wednesday, March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5930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</TotalTime>
  <Words>164</Words>
  <Application>Microsoft Macintosh PowerPoint</Application>
  <PresentationFormat>Custom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Burnaby District Scholarships</vt:lpstr>
      <vt:lpstr>How does the process work?</vt:lpstr>
      <vt:lpstr>1. BASES Burnaby Association of Senior Exempt Staff Scholarship $1000  2. Burnaby Arts Council Scholarship $250   3. Burnaby Civic Employee’s – CUPE Local 23 Scholarship $500  4. Burnaby South War Memorial Honour Roll Bursary   5. Lex Henderson Memorial Bursary $750  6. Louella Downing Visual Arts Scholarship $1000    7. Marlene Larson Scholarship ($ TBD)   8. Michael J. Fox Visual &amp; Performing Arts Scholarship – more information will be posted when available   9. Parkcrest Children’s Centre Scholarship – more information will be posted when available    10. Dr. &amp; Mrs. A. H. Pontifex $500   11. RCMP Scholarship (TBD)   12. RICOH $250   13. Rotary Club of Burnaby Bursary $1000   14. Ted Elphick Memorial Bursary ($ TBD)                   </vt:lpstr>
      <vt:lpstr>Your application package must include (TYPED and in this order):</vt:lpstr>
      <vt:lpstr>When will you know if you won?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Laida Falsetto</cp:lastModifiedBy>
  <cp:revision>7</cp:revision>
  <dcterms:created xsi:type="dcterms:W3CDTF">2013-07-15T20:26:40Z</dcterms:created>
  <dcterms:modified xsi:type="dcterms:W3CDTF">2017-02-16T17:28:53Z</dcterms:modified>
</cp:coreProperties>
</file>