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79" r:id="rId3"/>
    <p:sldId id="280" r:id="rId4"/>
    <p:sldId id="261" r:id="rId5"/>
    <p:sldId id="257" r:id="rId6"/>
    <p:sldId id="258" r:id="rId7"/>
    <p:sldId id="262" r:id="rId8"/>
    <p:sldId id="263" r:id="rId9"/>
    <p:sldId id="264" r:id="rId10"/>
    <p:sldId id="278" r:id="rId11"/>
    <p:sldId id="265" r:id="rId12"/>
    <p:sldId id="266" r:id="rId13"/>
    <p:sldId id="267" r:id="rId14"/>
    <p:sldId id="268" r:id="rId15"/>
    <p:sldId id="270" r:id="rId16"/>
    <p:sldId id="272" r:id="rId17"/>
    <p:sldId id="273" r:id="rId18"/>
    <p:sldId id="275" r:id="rId19"/>
    <p:sldId id="277" r:id="rId20"/>
    <p:sldId id="276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F3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45" d="100"/>
          <a:sy n="45" d="100"/>
        </p:scale>
        <p:origin x="-2312" y="-7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EADA1-502E-BC48-AE26-37268FACFD04}" type="datetimeFigureOut">
              <a:rPr lang="en-US" smtClean="0"/>
              <a:t>16-10-03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83E9B-EBD1-374C-9E32-46AF3C133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79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83E9B-EBD1-374C-9E32-46AF3C1332B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60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83E9B-EBD1-374C-9E32-46AF3C1332B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41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A21E-E4ED-2E45-A826-64C472886C3B}" type="datetimeFigureOut">
              <a:rPr lang="en-US" smtClean="0"/>
              <a:t>16-10-03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EC7B-6F4D-BD42-9453-99C695BA2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A21E-E4ED-2E45-A826-64C472886C3B}" type="datetimeFigureOut">
              <a:rPr lang="en-US" smtClean="0"/>
              <a:t>16-10-03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EC7B-6F4D-BD42-9453-99C695BA2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A21E-E4ED-2E45-A826-64C472886C3B}" type="datetimeFigureOut">
              <a:rPr lang="en-US" smtClean="0"/>
              <a:t>16-10-03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EC7B-6F4D-BD42-9453-99C695BA2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A21E-E4ED-2E45-A826-64C472886C3B}" type="datetimeFigureOut">
              <a:rPr lang="en-US" smtClean="0"/>
              <a:t>16-10-03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EC7B-6F4D-BD42-9453-99C695BA2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A21E-E4ED-2E45-A826-64C472886C3B}" type="datetimeFigureOut">
              <a:rPr lang="en-US" smtClean="0"/>
              <a:t>16-10-03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EC7B-6F4D-BD42-9453-99C695BA2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A21E-E4ED-2E45-A826-64C472886C3B}" type="datetimeFigureOut">
              <a:rPr lang="en-US" smtClean="0"/>
              <a:t>16-10-03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EC7B-6F4D-BD42-9453-99C695BA2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A21E-E4ED-2E45-A826-64C472886C3B}" type="datetimeFigureOut">
              <a:rPr lang="en-US" smtClean="0"/>
              <a:t>16-10-03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EC7B-6F4D-BD42-9453-99C695BA2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A21E-E4ED-2E45-A826-64C472886C3B}" type="datetimeFigureOut">
              <a:rPr lang="en-US" smtClean="0"/>
              <a:t>16-10-03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EC7B-6F4D-BD42-9453-99C695BA2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A21E-E4ED-2E45-A826-64C472886C3B}" type="datetimeFigureOut">
              <a:rPr lang="en-US" smtClean="0"/>
              <a:t>16-10-03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EC7B-6F4D-BD42-9453-99C695BA24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A21E-E4ED-2E45-A826-64C472886C3B}" type="datetimeFigureOut">
              <a:rPr lang="en-US" smtClean="0"/>
              <a:t>16-10-03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EC7B-6F4D-BD42-9453-99C695BA24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4A21E-E4ED-2E45-A826-64C472886C3B}" type="datetimeFigureOut">
              <a:rPr lang="en-US" smtClean="0"/>
              <a:t>16-10-03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F7EC7B-6F4D-BD42-9453-99C695BA244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3F7EC7B-6F4D-BD42-9453-99C695BA244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E4A21E-E4ED-2E45-A826-64C472886C3B}" type="datetimeFigureOut">
              <a:rPr lang="en-US" smtClean="0"/>
              <a:t>16-10-03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logs.sd41.bc.ca/byrnecreek-scholarships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40605"/>
            <a:ext cx="8229600" cy="1671922"/>
          </a:xfrm>
        </p:spPr>
        <p:txBody>
          <a:bodyPr/>
          <a:lstStyle/>
          <a:p>
            <a:pPr algn="r"/>
            <a:r>
              <a:rPr lang="en-US" sz="5400" b="1" dirty="0" smtClean="0"/>
              <a:t>Scholarship Information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4164713"/>
            <a:ext cx="7149347" cy="1633142"/>
          </a:xfrm>
        </p:spPr>
        <p:txBody>
          <a:bodyPr>
            <a:noAutofit/>
          </a:bodyPr>
          <a:lstStyle/>
          <a:p>
            <a:pPr algn="r"/>
            <a:r>
              <a:rPr lang="en-US" sz="3200" dirty="0" smtClean="0">
                <a:latin typeface="+mj-lt"/>
              </a:rPr>
              <a:t>Byrne Creek Community School</a:t>
            </a:r>
          </a:p>
          <a:p>
            <a:pPr algn="r"/>
            <a:r>
              <a:rPr lang="en-US" sz="3200" dirty="0" smtClean="0">
                <a:latin typeface="+mj-lt"/>
              </a:rPr>
              <a:t>2016-2017</a:t>
            </a:r>
            <a:endParaRPr lang="en-US" sz="3200" dirty="0">
              <a:latin typeface="+mj-lt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47926"/>
            <a:ext cx="1957535" cy="1695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078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r>
              <a:rPr lang="en-US" b="1" dirty="0" smtClean="0"/>
              <a:t>Ministry Scholarships</a:t>
            </a:r>
            <a:endParaRPr lang="en-US" b="1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274807"/>
              </p:ext>
            </p:extLst>
          </p:nvPr>
        </p:nvGraphicFramePr>
        <p:xfrm>
          <a:off x="457200" y="1281757"/>
          <a:ext cx="7620000" cy="5074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Scholarship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Amount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Application Required?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Application Process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Winners</a:t>
                      </a:r>
                      <a:r>
                        <a:rPr lang="en-US" baseline="0" dirty="0" smtClean="0">
                          <a:latin typeface="+mj-lt"/>
                        </a:rPr>
                        <a:t> Selection by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Vouchers</a:t>
                      </a:r>
                      <a:r>
                        <a:rPr lang="en-US" baseline="0" dirty="0" smtClean="0">
                          <a:latin typeface="+mj-lt"/>
                        </a:rPr>
                        <a:t> mailed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Dogwood/District Authority 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$1250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Yes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Student applies to District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District , validated</a:t>
                      </a:r>
                      <a:r>
                        <a:rPr lang="en-US" baseline="0" dirty="0" smtClean="0">
                          <a:latin typeface="+mj-lt"/>
                        </a:rPr>
                        <a:t> by Ministry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October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BC Excellence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$5000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Yes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School selects</a:t>
                      </a:r>
                      <a:r>
                        <a:rPr lang="en-US" baseline="0" dirty="0" smtClean="0">
                          <a:latin typeface="+mj-lt"/>
                        </a:rPr>
                        <a:t> nominee to apply to Ministry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Ministr</a:t>
                      </a:r>
                      <a:r>
                        <a:rPr lang="en-US" baseline="0" dirty="0" smtClean="0">
                          <a:latin typeface="+mj-lt"/>
                        </a:rPr>
                        <a:t>y Committee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September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BC </a:t>
                      </a:r>
                      <a:r>
                        <a:rPr lang="en-US" sz="1500" dirty="0" smtClean="0">
                          <a:latin typeface="+mj-lt"/>
                        </a:rPr>
                        <a:t>Achievement</a:t>
                      </a:r>
                      <a:endParaRPr lang="en-US" sz="15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 $1250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No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None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Ministry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October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Pathway to Education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$5000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Yes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Student applies to Ministry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Ministry Committee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September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03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015"/>
            <a:ext cx="9144000" cy="1143000"/>
          </a:xfrm>
        </p:spPr>
        <p:txBody>
          <a:bodyPr>
            <a:noAutofit/>
          </a:bodyPr>
          <a:lstStyle/>
          <a:p>
            <a:r>
              <a:rPr lang="en-US" sz="3400" b="1" dirty="0" smtClean="0"/>
              <a:t>2. Sponsored by Post-Secondary Institutions</a:t>
            </a:r>
            <a:endParaRPr lang="en-US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472" y="960050"/>
            <a:ext cx="6264527" cy="52947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+mj-lt"/>
              </a:rPr>
              <a:t>Scholarships</a:t>
            </a:r>
          </a:p>
          <a:p>
            <a:r>
              <a:rPr lang="en-US" sz="2800" dirty="0" smtClean="0">
                <a:latin typeface="+mj-lt"/>
              </a:rPr>
              <a:t>Most are due in February</a:t>
            </a:r>
          </a:p>
          <a:p>
            <a:r>
              <a:rPr lang="en-US" sz="2800" dirty="0" smtClean="0">
                <a:latin typeface="+mj-lt"/>
              </a:rPr>
              <a:t>Mostly based on marks</a:t>
            </a:r>
          </a:p>
          <a:p>
            <a:r>
              <a:rPr lang="en-US" sz="2800" dirty="0" smtClean="0">
                <a:latin typeface="+mj-lt"/>
              </a:rPr>
              <a:t>Major awards often require “other” involvement</a:t>
            </a:r>
          </a:p>
          <a:p>
            <a:r>
              <a:rPr lang="en-US" sz="2800" dirty="0" smtClean="0">
                <a:latin typeface="+mj-lt"/>
              </a:rPr>
              <a:t>Student writes academic and personal profile</a:t>
            </a:r>
            <a:endParaRPr lang="en-US" sz="1050" dirty="0" smtClean="0">
              <a:latin typeface="+mj-lt"/>
            </a:endParaRPr>
          </a:p>
          <a:p>
            <a:pPr marL="0" indent="0">
              <a:buNone/>
            </a:pPr>
            <a:r>
              <a:rPr lang="en-US" sz="2800" b="1" dirty="0" smtClean="0">
                <a:latin typeface="+mj-lt"/>
              </a:rPr>
              <a:t>Bursaries</a:t>
            </a:r>
          </a:p>
          <a:p>
            <a:r>
              <a:rPr lang="en-US" sz="2800" dirty="0" smtClean="0">
                <a:latin typeface="+mj-lt"/>
              </a:rPr>
              <a:t>Must demonstrate financial need</a:t>
            </a:r>
          </a:p>
          <a:p>
            <a:r>
              <a:rPr lang="en-US" sz="2800" dirty="0" smtClean="0">
                <a:latin typeface="+mj-lt"/>
              </a:rPr>
              <a:t>Need must be above and beyond “ordinary”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7135" y="6254785"/>
            <a:ext cx="3151044" cy="4839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1776" y="960050"/>
            <a:ext cx="896403" cy="12232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7567" y="4745375"/>
            <a:ext cx="2190612" cy="7762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7685" y="2803384"/>
            <a:ext cx="1140494" cy="114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2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74329" cy="1325562"/>
          </a:xfrm>
        </p:spPr>
        <p:txBody>
          <a:bodyPr>
            <a:noAutofit/>
          </a:bodyPr>
          <a:lstStyle/>
          <a:p>
            <a:r>
              <a:rPr lang="en-US" sz="3900" b="1" dirty="0" smtClean="0"/>
              <a:t>3. Sponsored by Private Organizations</a:t>
            </a:r>
            <a:endParaRPr lang="en-US" sz="3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j-lt"/>
              </a:rPr>
              <a:t>Community involvement </a:t>
            </a:r>
            <a:endParaRPr lang="en-US" sz="3200" dirty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Interests or skills</a:t>
            </a:r>
          </a:p>
          <a:p>
            <a:r>
              <a:rPr lang="en-US" sz="3200" dirty="0" smtClean="0">
                <a:latin typeface="+mj-lt"/>
              </a:rPr>
              <a:t>See our website for updates</a:t>
            </a:r>
          </a:p>
          <a:p>
            <a:pPr lvl="1"/>
            <a:r>
              <a:rPr lang="en-US" dirty="0" smtClean="0">
                <a:latin typeface="+mj-lt"/>
              </a:rPr>
              <a:t>Ex. Horatio Alger, TD Canada Trust, </a:t>
            </a:r>
            <a:r>
              <a:rPr lang="en-US" dirty="0" err="1" smtClean="0">
                <a:latin typeface="+mj-lt"/>
              </a:rPr>
              <a:t>Remax</a:t>
            </a:r>
            <a:r>
              <a:rPr lang="en-US" dirty="0" smtClean="0">
                <a:latin typeface="+mj-lt"/>
              </a:rPr>
              <a:t> Quest for Excellence, AES…</a:t>
            </a:r>
          </a:p>
          <a:p>
            <a:r>
              <a:rPr lang="en-US" sz="3200" dirty="0" smtClean="0">
                <a:latin typeface="+mj-lt"/>
              </a:rPr>
              <a:t>Contact your consulate if your family is not from Canada</a:t>
            </a:r>
          </a:p>
          <a:p>
            <a:r>
              <a:rPr lang="en-US" sz="3200" dirty="0" smtClean="0">
                <a:latin typeface="+mj-lt"/>
              </a:rPr>
              <a:t>Ask your parents’ place of work</a:t>
            </a:r>
          </a:p>
        </p:txBody>
      </p:sp>
    </p:spTree>
    <p:extLst>
      <p:ext uri="{BB962C8B-B14F-4D97-AF65-F5344CB8AC3E}">
        <p14:creationId xmlns:p14="http://schemas.microsoft.com/office/powerpoint/2010/main" val="375167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540173"/>
            <a:ext cx="8506047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F387D"/>
                </a:solidFill>
              </a:rPr>
              <a:t>4. Sponsored by Byrne Creek</a:t>
            </a:r>
            <a:endParaRPr lang="en-US" b="1" dirty="0">
              <a:solidFill>
                <a:srgbClr val="0F38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j-lt"/>
              </a:rPr>
              <a:t>Provided by donations</a:t>
            </a:r>
          </a:p>
          <a:p>
            <a:r>
              <a:rPr lang="en-US" sz="3600" dirty="0" smtClean="0">
                <a:latin typeface="+mj-lt"/>
              </a:rPr>
              <a:t>Set up for various reasons</a:t>
            </a:r>
          </a:p>
          <a:p>
            <a:r>
              <a:rPr lang="en-US" sz="3600" b="1" u="sng" dirty="0" smtClean="0">
                <a:latin typeface="+mj-lt"/>
              </a:rPr>
              <a:t>Thousands</a:t>
            </a:r>
            <a:r>
              <a:rPr lang="en-US" sz="3600" dirty="0" smtClean="0">
                <a:latin typeface="+mj-lt"/>
              </a:rPr>
              <a:t> of dollars are available in this category</a:t>
            </a:r>
            <a:endParaRPr lang="en-US" sz="2800" dirty="0" smtClean="0">
              <a:latin typeface="+mj-lt"/>
            </a:endParaRPr>
          </a:p>
          <a:p>
            <a:pPr lvl="1"/>
            <a:r>
              <a:rPr lang="en-US" sz="2400" dirty="0" smtClean="0">
                <a:latin typeface="+mj-lt"/>
              </a:rPr>
              <a:t>Example: PAC, Leo Club, Student Government, Athlete of the Year, Byrne Creek Alumni, VPA, Department awards…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125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592" y="442344"/>
            <a:ext cx="8480139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F387D"/>
                </a:solidFill>
              </a:rPr>
              <a:t>Helpful Websites for Financial Aid</a:t>
            </a:r>
            <a:endParaRPr lang="en-US" sz="4000" b="1" dirty="0">
              <a:solidFill>
                <a:srgbClr val="0F387D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2" y="1585344"/>
            <a:ext cx="790508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 </a:t>
            </a:r>
            <a:r>
              <a:rPr lang="en-US" sz="3200" dirty="0">
                <a:latin typeface="+mj-lt"/>
              </a:rPr>
              <a:t>http://</a:t>
            </a:r>
            <a:r>
              <a:rPr lang="en-US" sz="3200" dirty="0" err="1">
                <a:latin typeface="+mj-lt"/>
              </a:rPr>
              <a:t>www.studentawards.com</a:t>
            </a:r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• http://</a:t>
            </a:r>
            <a:r>
              <a:rPr lang="en-US" sz="3200" dirty="0" err="1">
                <a:latin typeface="+mj-lt"/>
              </a:rPr>
              <a:t>www.schoolfinder.com</a:t>
            </a:r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• http://</a:t>
            </a:r>
            <a:r>
              <a:rPr lang="en-US" sz="3200" dirty="0" err="1">
                <a:latin typeface="+mj-lt"/>
              </a:rPr>
              <a:t>www.fastweb.com</a:t>
            </a:r>
            <a:r>
              <a:rPr lang="en-US" sz="3200" dirty="0">
                <a:latin typeface="+mj-lt"/>
              </a:rPr>
              <a:t>/</a:t>
            </a:r>
            <a:r>
              <a:rPr lang="en-US" sz="3200" dirty="0" err="1">
                <a:latin typeface="+mj-lt"/>
              </a:rPr>
              <a:t>canada</a:t>
            </a:r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• http://</a:t>
            </a:r>
            <a:r>
              <a:rPr lang="en-US" sz="3200" dirty="0" err="1">
                <a:latin typeface="+mj-lt"/>
              </a:rPr>
              <a:t>www.scholarshipscanada.com</a:t>
            </a:r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• http://</a:t>
            </a:r>
            <a:r>
              <a:rPr lang="en-US" sz="3200" dirty="0" err="1">
                <a:latin typeface="+mj-lt"/>
              </a:rPr>
              <a:t>www.achievebc.ca</a:t>
            </a:r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• http://</a:t>
            </a:r>
            <a:r>
              <a:rPr lang="en-US" sz="3200" dirty="0" err="1">
                <a:latin typeface="+mj-lt"/>
              </a:rPr>
              <a:t>www.pas.bc.ca</a:t>
            </a:r>
            <a:r>
              <a:rPr lang="en-US" sz="3200" dirty="0">
                <a:latin typeface="+mj-lt"/>
              </a:rPr>
              <a:t>/resources/</a:t>
            </a:r>
            <a:r>
              <a:rPr lang="en-US" sz="3200" dirty="0" err="1">
                <a:latin typeface="+mj-lt"/>
              </a:rPr>
              <a:t>financial.htm</a:t>
            </a:r>
            <a:r>
              <a:rPr lang="en-US" sz="3200" dirty="0">
                <a:latin typeface="+mj-lt"/>
              </a:rPr>
              <a:t> (apply online)</a:t>
            </a:r>
          </a:p>
          <a:p>
            <a:r>
              <a:rPr lang="en-US" sz="3200" dirty="0">
                <a:latin typeface="+mj-lt"/>
              </a:rPr>
              <a:t>• http://</a:t>
            </a:r>
            <a:r>
              <a:rPr lang="en-US" sz="3200" dirty="0" err="1">
                <a:latin typeface="+mj-lt"/>
              </a:rPr>
              <a:t>www.edupass.org</a:t>
            </a:r>
            <a:r>
              <a:rPr lang="en-US" sz="3200" dirty="0">
                <a:latin typeface="+mj-lt"/>
              </a:rPr>
              <a:t> (for students bound for the United States)</a:t>
            </a:r>
          </a:p>
        </p:txBody>
      </p:sp>
    </p:spTree>
    <p:extLst>
      <p:ext uri="{BB962C8B-B14F-4D97-AF65-F5344CB8AC3E}">
        <p14:creationId xmlns:p14="http://schemas.microsoft.com/office/powerpoint/2010/main" val="1068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F387D"/>
                </a:solidFill>
              </a:rPr>
              <a:t>Reference Letters</a:t>
            </a:r>
            <a:endParaRPr lang="en-US" b="1" dirty="0">
              <a:solidFill>
                <a:srgbClr val="0F38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7620000" cy="4800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+mj-lt"/>
              </a:rPr>
              <a:t>Very important that the letter indicates</a:t>
            </a:r>
          </a:p>
          <a:p>
            <a:pPr lvl="1"/>
            <a:r>
              <a:rPr lang="en-US" sz="2400" dirty="0">
                <a:latin typeface="+mj-lt"/>
              </a:rPr>
              <a:t>SPECIFICS of what you did</a:t>
            </a:r>
          </a:p>
          <a:p>
            <a:pPr lvl="1"/>
            <a:r>
              <a:rPr lang="en-US" sz="2400" dirty="0">
                <a:latin typeface="+mj-lt"/>
              </a:rPr>
              <a:t>How often you volunteered/worked</a:t>
            </a:r>
          </a:p>
          <a:p>
            <a:pPr lvl="1"/>
            <a:r>
              <a:rPr lang="en-US" sz="2400" dirty="0">
                <a:latin typeface="+mj-lt"/>
              </a:rPr>
              <a:t>Number of hours you contributed</a:t>
            </a:r>
          </a:p>
          <a:p>
            <a:pPr lvl="1"/>
            <a:endParaRPr lang="en-US" sz="26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Provide your referee with your “bragging sheet”</a:t>
            </a:r>
          </a:p>
          <a:p>
            <a:pPr lvl="1"/>
            <a:r>
              <a:rPr lang="en-US" sz="2600" dirty="0">
                <a:latin typeface="+mj-lt"/>
              </a:rPr>
              <a:t>Template is provided for </a:t>
            </a:r>
            <a:r>
              <a:rPr lang="en-US" sz="2600" dirty="0" smtClean="0">
                <a:latin typeface="+mj-lt"/>
              </a:rPr>
              <a:t>you</a:t>
            </a:r>
          </a:p>
          <a:p>
            <a:pPr marL="411480" lvl="1" indent="0">
              <a:buNone/>
            </a:pPr>
            <a:endParaRPr lang="en-US" sz="26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Give your referee 2 weeks to write a </a:t>
            </a:r>
            <a:r>
              <a:rPr lang="en-US" sz="2800" b="1" u="sng" dirty="0" smtClean="0">
                <a:latin typeface="+mj-lt"/>
              </a:rPr>
              <a:t>good</a:t>
            </a:r>
            <a:r>
              <a:rPr lang="en-US" sz="2800" dirty="0" smtClean="0">
                <a:latin typeface="+mj-lt"/>
              </a:rPr>
              <a:t> letter for you</a:t>
            </a:r>
          </a:p>
          <a:p>
            <a:pPr marL="411480" lvl="1" indent="0">
              <a:buNone/>
            </a:pPr>
            <a:endParaRPr lang="en-US" sz="28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5428" y="-1"/>
            <a:ext cx="1895428" cy="273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24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1540"/>
            <a:ext cx="76200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F387D"/>
                </a:solidFill>
              </a:rPr>
              <a:t>External Applications</a:t>
            </a:r>
            <a:endParaRPr lang="en-US" b="1" dirty="0">
              <a:solidFill>
                <a:srgbClr val="0F38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23247"/>
            <a:ext cx="7620000" cy="5322687"/>
          </a:xfrm>
        </p:spPr>
        <p:txBody>
          <a:bodyPr/>
          <a:lstStyle/>
          <a:p>
            <a:r>
              <a:rPr lang="en-US" sz="2800" dirty="0">
                <a:latin typeface="+mj-lt"/>
              </a:rPr>
              <a:t>Follow the instructions on the </a:t>
            </a:r>
            <a:r>
              <a:rPr lang="en-US" sz="2800" dirty="0" smtClean="0">
                <a:latin typeface="+mj-lt"/>
              </a:rPr>
              <a:t>application</a:t>
            </a:r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You are </a:t>
            </a:r>
            <a:r>
              <a:rPr lang="en-US" sz="2800" dirty="0">
                <a:latin typeface="+mj-lt"/>
              </a:rPr>
              <a:t>responsible for gathering </a:t>
            </a:r>
            <a:r>
              <a:rPr lang="en-US" sz="2800" dirty="0" smtClean="0">
                <a:latin typeface="+mj-lt"/>
              </a:rPr>
              <a:t>info</a:t>
            </a:r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You are </a:t>
            </a:r>
            <a:r>
              <a:rPr lang="en-US" sz="2800" dirty="0">
                <a:latin typeface="+mj-lt"/>
              </a:rPr>
              <a:t>responsible for meeting the </a:t>
            </a:r>
            <a:r>
              <a:rPr lang="en-US" sz="2800" dirty="0" smtClean="0">
                <a:latin typeface="+mj-lt"/>
              </a:rPr>
              <a:t>deadline</a:t>
            </a:r>
          </a:p>
          <a:p>
            <a:r>
              <a:rPr lang="en-US" sz="2800" dirty="0" smtClean="0">
                <a:latin typeface="+mj-lt"/>
              </a:rPr>
              <a:t>You are responsible for mailing the application</a:t>
            </a:r>
          </a:p>
          <a:p>
            <a:r>
              <a:rPr lang="en-US" sz="2800" dirty="0" smtClean="0">
                <a:latin typeface="+mj-lt"/>
              </a:rPr>
              <a:t>Send the applications </a:t>
            </a:r>
            <a:r>
              <a:rPr lang="en-US" sz="2800" b="1" u="sng" dirty="0" smtClean="0">
                <a:latin typeface="+mj-lt"/>
              </a:rPr>
              <a:t>before</a:t>
            </a:r>
            <a:r>
              <a:rPr lang="en-US" sz="2800" dirty="0" smtClean="0">
                <a:latin typeface="+mj-lt"/>
              </a:rPr>
              <a:t> the deadline. They will </a:t>
            </a:r>
            <a:r>
              <a:rPr lang="en-US" sz="2800" b="1" u="sng" dirty="0" smtClean="0">
                <a:latin typeface="+mj-lt"/>
              </a:rPr>
              <a:t>not</a:t>
            </a:r>
            <a:r>
              <a:rPr lang="en-US" sz="2800" dirty="0" smtClean="0">
                <a:latin typeface="+mj-lt"/>
              </a:rPr>
              <a:t> look at your application if it arrives on the due date.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1859" y="0"/>
            <a:ext cx="2217246" cy="181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24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58642"/>
            <a:ext cx="76200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F387D"/>
                </a:solidFill>
              </a:rPr>
              <a:t>Internal Applications</a:t>
            </a:r>
            <a:endParaRPr lang="en-US" b="1" dirty="0">
              <a:solidFill>
                <a:srgbClr val="0F38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1642"/>
            <a:ext cx="8074212" cy="4787153"/>
          </a:xfrm>
        </p:spPr>
        <p:txBody>
          <a:bodyPr/>
          <a:lstStyle/>
          <a:p>
            <a:pPr marL="114300" indent="0">
              <a:buNone/>
            </a:pPr>
            <a:r>
              <a:rPr lang="en-US" sz="3200" b="1" dirty="0" smtClean="0">
                <a:latin typeface="+mj-lt"/>
              </a:rPr>
              <a:t>The Byrne Creek Scholarship Committee will look very closely at your:</a:t>
            </a:r>
          </a:p>
          <a:p>
            <a:pPr marL="114300" indent="0">
              <a:buNone/>
            </a:pPr>
            <a:endParaRPr lang="en-US" sz="400" b="1" dirty="0" smtClean="0">
              <a:latin typeface="+mj-lt"/>
            </a:endParaRPr>
          </a:p>
          <a:p>
            <a:pPr lvl="1"/>
            <a:r>
              <a:rPr lang="en-US" sz="2800" dirty="0">
                <a:latin typeface="+mj-lt"/>
              </a:rPr>
              <a:t>P</a:t>
            </a:r>
            <a:r>
              <a:rPr lang="en-US" sz="2800" dirty="0" smtClean="0">
                <a:latin typeface="+mj-lt"/>
              </a:rPr>
              <a:t>ersonal profile</a:t>
            </a:r>
          </a:p>
          <a:p>
            <a:pPr lvl="1"/>
            <a:r>
              <a:rPr lang="en-US" sz="2800" dirty="0" smtClean="0">
                <a:latin typeface="+mj-lt"/>
              </a:rPr>
              <a:t>Extracurricular involvement</a:t>
            </a:r>
          </a:p>
          <a:p>
            <a:pPr lvl="1"/>
            <a:r>
              <a:rPr lang="en-US" sz="2800" dirty="0" smtClean="0">
                <a:latin typeface="+mj-lt"/>
              </a:rPr>
              <a:t>Financial need</a:t>
            </a:r>
          </a:p>
          <a:p>
            <a:pPr lvl="1"/>
            <a:r>
              <a:rPr lang="en-US" sz="2800" dirty="0" smtClean="0">
                <a:latin typeface="+mj-lt"/>
              </a:rPr>
              <a:t>Marks from grades 10-12</a:t>
            </a:r>
          </a:p>
          <a:p>
            <a:pPr lvl="1"/>
            <a:r>
              <a:rPr lang="en-US" sz="2800" dirty="0" smtClean="0">
                <a:latin typeface="+mj-lt"/>
              </a:rPr>
              <a:t>Special circumstances</a:t>
            </a:r>
          </a:p>
          <a:p>
            <a:pPr lvl="1"/>
            <a:r>
              <a:rPr lang="en-US" sz="2800" dirty="0" smtClean="0">
                <a:latin typeface="+mj-lt"/>
              </a:rPr>
              <a:t>Reference letters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1859" y="0"/>
            <a:ext cx="2217246" cy="181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8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1214"/>
            <a:ext cx="7620000" cy="1143000"/>
          </a:xfrm>
        </p:spPr>
        <p:txBody>
          <a:bodyPr/>
          <a:lstStyle/>
          <a:p>
            <a:r>
              <a:rPr lang="en-US" b="1" dirty="0" smtClean="0"/>
              <a:t>Why bother to apply?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9273"/>
            <a:ext cx="8481622" cy="5298727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There are </a:t>
            </a:r>
            <a:r>
              <a:rPr lang="en-US" sz="2800" b="1" dirty="0">
                <a:latin typeface="+mj-lt"/>
              </a:rPr>
              <a:t>millions</a:t>
            </a:r>
            <a:r>
              <a:rPr lang="en-US" sz="2800" dirty="0">
                <a:latin typeface="+mj-lt"/>
              </a:rPr>
              <a:t> of dollars </a:t>
            </a:r>
            <a:r>
              <a:rPr lang="en-US" sz="2800" dirty="0" smtClean="0">
                <a:latin typeface="+mj-lt"/>
              </a:rPr>
              <a:t>out there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for scholarships… you just have to look for it</a:t>
            </a:r>
          </a:p>
          <a:p>
            <a:r>
              <a:rPr lang="en-US" sz="2800" dirty="0">
                <a:latin typeface="+mj-lt"/>
              </a:rPr>
              <a:t>t</a:t>
            </a:r>
            <a:r>
              <a:rPr lang="en-US" sz="2800" dirty="0" smtClean="0">
                <a:latin typeface="+mj-lt"/>
              </a:rPr>
              <a:t>he scholarships are often given as a </a:t>
            </a:r>
            <a:r>
              <a:rPr lang="en-US" sz="2800" dirty="0" err="1" smtClean="0">
                <a:latin typeface="+mj-lt"/>
              </a:rPr>
              <a:t>cheque</a:t>
            </a:r>
            <a:r>
              <a:rPr lang="en-US" sz="2800" dirty="0" smtClean="0">
                <a:latin typeface="+mj-lt"/>
              </a:rPr>
              <a:t> DIRECTLY to you</a:t>
            </a:r>
          </a:p>
          <a:p>
            <a:r>
              <a:rPr lang="en-US" sz="2800" dirty="0" smtClean="0">
                <a:latin typeface="+mj-lt"/>
              </a:rPr>
              <a:t>There are scholarships for </a:t>
            </a:r>
            <a:r>
              <a:rPr lang="en-US" sz="2800" b="1" dirty="0">
                <a:latin typeface="+mj-lt"/>
              </a:rPr>
              <a:t>every</a:t>
            </a:r>
            <a:r>
              <a:rPr lang="en-US" sz="2800" dirty="0">
                <a:latin typeface="+mj-lt"/>
              </a:rPr>
              <a:t> kind of student from academic, ACE-IT, the Arts, Applied Skills </a:t>
            </a:r>
            <a:r>
              <a:rPr lang="en-US" sz="2800" dirty="0" smtClean="0">
                <a:latin typeface="+mj-lt"/>
              </a:rPr>
              <a:t>to Physical Education and more </a:t>
            </a:r>
          </a:p>
          <a:p>
            <a:r>
              <a:rPr lang="en-US" sz="2800" dirty="0" smtClean="0">
                <a:latin typeface="+mj-lt"/>
              </a:rPr>
              <a:t>Most scholarships </a:t>
            </a:r>
            <a:r>
              <a:rPr lang="en-US" sz="2800" dirty="0">
                <a:latin typeface="+mj-lt"/>
              </a:rPr>
              <a:t>want a lot of volunteerism in the school and community rather than grades. 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0370" y="262342"/>
            <a:ext cx="2611252" cy="119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39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76" y="274638"/>
            <a:ext cx="7620000" cy="1143000"/>
          </a:xfrm>
        </p:spPr>
        <p:txBody>
          <a:bodyPr/>
          <a:lstStyle/>
          <a:p>
            <a:r>
              <a:rPr lang="en-US" sz="4000" b="1" dirty="0" smtClean="0"/>
              <a:t>Why bother with the </a:t>
            </a:r>
            <a:r>
              <a:rPr lang="en-US" sz="4000" b="1" i="1" dirty="0" smtClean="0"/>
              <a:t>long</a:t>
            </a:r>
            <a:r>
              <a:rPr lang="en-US" sz="4000" b="1" dirty="0" smtClean="0"/>
              <a:t> applications?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1041"/>
            <a:ext cx="7620000" cy="4800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They ask about the most significant things you have </a:t>
            </a:r>
            <a:r>
              <a:rPr lang="en-US" sz="2800" b="1" dirty="0" smtClean="0">
                <a:latin typeface="+mj-lt"/>
              </a:rPr>
              <a:t>learned</a:t>
            </a:r>
          </a:p>
          <a:p>
            <a:r>
              <a:rPr lang="en-US" sz="2800" dirty="0" smtClean="0">
                <a:latin typeface="+mj-lt"/>
              </a:rPr>
              <a:t>They get you to </a:t>
            </a:r>
            <a:r>
              <a:rPr lang="en-US" sz="2800" b="1" dirty="0" smtClean="0">
                <a:latin typeface="+mj-lt"/>
              </a:rPr>
              <a:t>think</a:t>
            </a:r>
            <a:r>
              <a:rPr lang="en-US" sz="2800" dirty="0" smtClean="0">
                <a:latin typeface="+mj-lt"/>
              </a:rPr>
              <a:t> about what is most important to you</a:t>
            </a:r>
          </a:p>
          <a:p>
            <a:r>
              <a:rPr lang="en-US" sz="2800" dirty="0" smtClean="0">
                <a:latin typeface="+mj-lt"/>
              </a:rPr>
              <a:t>They get you to </a:t>
            </a:r>
            <a:r>
              <a:rPr lang="en-US" sz="2800" b="1" dirty="0" smtClean="0">
                <a:latin typeface="+mj-lt"/>
              </a:rPr>
              <a:t>think</a:t>
            </a:r>
            <a:r>
              <a:rPr lang="en-US" sz="2800" dirty="0" smtClean="0">
                <a:latin typeface="+mj-lt"/>
              </a:rPr>
              <a:t> about what you want… not just what career you think you want to do</a:t>
            </a:r>
          </a:p>
          <a:p>
            <a:r>
              <a:rPr lang="en-US" sz="2800" dirty="0" smtClean="0">
                <a:latin typeface="+mj-lt"/>
              </a:rPr>
              <a:t>The applications encourage you to pause and </a:t>
            </a:r>
            <a:r>
              <a:rPr lang="en-US" sz="2800" b="1" dirty="0" smtClean="0">
                <a:latin typeface="+mj-lt"/>
              </a:rPr>
              <a:t>reflect</a:t>
            </a:r>
            <a:r>
              <a:rPr lang="en-US" sz="2800" dirty="0" smtClean="0">
                <a:latin typeface="+mj-lt"/>
              </a:rPr>
              <a:t> on your life</a:t>
            </a:r>
          </a:p>
          <a:p>
            <a:r>
              <a:rPr lang="en-US" sz="2800" dirty="0" smtClean="0">
                <a:solidFill>
                  <a:srgbClr val="0F387D"/>
                </a:solidFill>
                <a:latin typeface="+mj-lt"/>
              </a:rPr>
              <a:t>They help you know yourself better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2587" y="215837"/>
            <a:ext cx="1427101" cy="143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44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Who, me? Yes, you!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7"/>
            <a:ext cx="7357035" cy="489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78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120729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F387D"/>
                </a:solidFill>
              </a:rPr>
              <a:t>What do you need to do </a:t>
            </a:r>
            <a:r>
              <a:rPr lang="en-US" b="1" u="sng" dirty="0" smtClean="0">
                <a:solidFill>
                  <a:srgbClr val="0F387D"/>
                </a:solidFill>
              </a:rPr>
              <a:t>now</a:t>
            </a:r>
            <a:r>
              <a:rPr lang="en-US" b="1" dirty="0" smtClean="0">
                <a:solidFill>
                  <a:srgbClr val="0F387D"/>
                </a:solidFill>
              </a:rPr>
              <a:t>?</a:t>
            </a:r>
            <a:endParaRPr lang="en-US" b="1" dirty="0">
              <a:solidFill>
                <a:srgbClr val="0F38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577928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sz="2800" dirty="0" smtClean="0">
                <a:latin typeface="+mj-lt"/>
              </a:rPr>
              <a:t>1. Complete a Student Profile Sheet</a:t>
            </a:r>
          </a:p>
          <a:p>
            <a:pPr marL="114300" indent="0">
              <a:buNone/>
            </a:pPr>
            <a:r>
              <a:rPr lang="en-US" sz="2800" dirty="0" smtClean="0">
                <a:latin typeface="+mj-lt"/>
              </a:rPr>
              <a:t>2. Follow @</a:t>
            </a:r>
            <a:r>
              <a:rPr lang="en-US" sz="2800" dirty="0" err="1" smtClean="0">
                <a:latin typeface="+mj-lt"/>
              </a:rPr>
              <a:t>MsFalsettoByrne</a:t>
            </a:r>
            <a:r>
              <a:rPr lang="en-US" sz="2800" dirty="0" smtClean="0">
                <a:latin typeface="+mj-lt"/>
              </a:rPr>
              <a:t> for Scholarship Updates</a:t>
            </a:r>
          </a:p>
          <a:p>
            <a:pPr marL="114300" indent="0">
              <a:buNone/>
            </a:pPr>
            <a:r>
              <a:rPr lang="en-US" sz="2800" dirty="0" smtClean="0">
                <a:latin typeface="+mj-lt"/>
              </a:rPr>
              <a:t>3. </a:t>
            </a:r>
            <a:r>
              <a:rPr lang="en-US" sz="2800" dirty="0">
                <a:latin typeface="+mj-lt"/>
              </a:rPr>
              <a:t>Check </a:t>
            </a:r>
            <a:r>
              <a:rPr lang="en-US" sz="2800" dirty="0">
                <a:latin typeface="+mj-lt"/>
                <a:hlinkClick r:id="rId2"/>
              </a:rPr>
              <a:t>http://blogs.sd41.bc.ca/byrnecreek-scholarships</a:t>
            </a:r>
            <a:r>
              <a:rPr lang="en-US" sz="2800" dirty="0" smtClean="0">
                <a:latin typeface="+mj-lt"/>
                <a:hlinkClick r:id="rId2"/>
              </a:rPr>
              <a:t>/</a:t>
            </a:r>
            <a:endParaRPr lang="en-US" sz="2800" dirty="0" smtClean="0">
              <a:latin typeface="+mj-lt"/>
            </a:endParaRPr>
          </a:p>
          <a:p>
            <a:pPr marL="114300" indent="0">
              <a:buNone/>
            </a:pPr>
            <a:r>
              <a:rPr lang="en-US" sz="2800" dirty="0" smtClean="0">
                <a:latin typeface="+mj-lt"/>
              </a:rPr>
              <a:t>4. Start </a:t>
            </a:r>
            <a:r>
              <a:rPr lang="en-US" sz="2800" dirty="0" err="1">
                <a:latin typeface="+mj-lt"/>
              </a:rPr>
              <a:t>G</a:t>
            </a:r>
            <a:r>
              <a:rPr lang="en-US" sz="2800" dirty="0" err="1" smtClean="0">
                <a:latin typeface="+mj-lt"/>
              </a:rPr>
              <a:t>oogling</a:t>
            </a:r>
            <a:r>
              <a:rPr lang="en-US" sz="2800" dirty="0" smtClean="0">
                <a:latin typeface="+mj-lt"/>
              </a:rPr>
              <a:t> BC Scholarships to see what’s out there</a:t>
            </a:r>
          </a:p>
          <a:p>
            <a:pPr marL="114300" indent="0">
              <a:buNone/>
            </a:pPr>
            <a:r>
              <a:rPr lang="en-US" sz="2800" dirty="0">
                <a:latin typeface="+mj-lt"/>
              </a:rPr>
              <a:t>5</a:t>
            </a:r>
            <a:r>
              <a:rPr lang="en-US" sz="2800" dirty="0" smtClean="0">
                <a:latin typeface="+mj-lt"/>
              </a:rPr>
              <a:t>. Type Ms. Falsetto’s email into your contacts: laida.falsetto@sd41.bc.ca</a:t>
            </a:r>
            <a:endParaRPr lang="en-US" sz="2800" dirty="0">
              <a:latin typeface="+mj-lt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3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0044"/>
            <a:ext cx="7620000" cy="657691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F387D"/>
                </a:solidFill>
              </a:rPr>
              <a:t>Timeline: take a picture of this slide</a:t>
            </a:r>
            <a:endParaRPr lang="en-US" sz="3200" b="1" dirty="0">
              <a:solidFill>
                <a:srgbClr val="0F387D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504167"/>
              </p:ext>
            </p:extLst>
          </p:nvPr>
        </p:nvGraphicFramePr>
        <p:xfrm>
          <a:off x="457200" y="733630"/>
          <a:ext cx="7620000" cy="6045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7035"/>
                <a:gridCol w="53429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Month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To Do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October/November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 smtClean="0">
                          <a:latin typeface="+mj-lt"/>
                        </a:rPr>
                        <a:t>- Complete Personal</a:t>
                      </a:r>
                      <a:r>
                        <a:rPr lang="en-US" baseline="0" dirty="0" smtClean="0">
                          <a:latin typeface="+mj-lt"/>
                        </a:rPr>
                        <a:t> Profile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 smtClean="0">
                          <a:latin typeface="+mj-lt"/>
                        </a:rPr>
                        <a:t>          – due Friday, November 4</a:t>
                      </a:r>
                      <a:r>
                        <a:rPr lang="en-US" baseline="30000" dirty="0" smtClean="0">
                          <a:latin typeface="+mj-lt"/>
                        </a:rPr>
                        <a:t>th</a:t>
                      </a:r>
                      <a:r>
                        <a:rPr lang="en-US" baseline="0" dirty="0" smtClean="0">
                          <a:latin typeface="+mj-lt"/>
                        </a:rPr>
                        <a:t> to Ms. Falsetto</a:t>
                      </a:r>
                    </a:p>
                    <a:p>
                      <a:r>
                        <a:rPr lang="en-US" baseline="0" dirty="0" smtClean="0">
                          <a:latin typeface="+mj-lt"/>
                        </a:rPr>
                        <a:t>- Check if your parents’ work offer scholarships</a:t>
                      </a:r>
                    </a:p>
                    <a:p>
                      <a:r>
                        <a:rPr lang="en-US" baseline="0" dirty="0" smtClean="0">
                          <a:latin typeface="+mj-lt"/>
                        </a:rPr>
                        <a:t>- Prepare your resume</a:t>
                      </a:r>
                    </a:p>
                    <a:p>
                      <a:r>
                        <a:rPr lang="en-US" baseline="0" dirty="0" smtClean="0">
                          <a:latin typeface="+mj-lt"/>
                        </a:rPr>
                        <a:t>- Line up teacher references</a:t>
                      </a:r>
                    </a:p>
                    <a:p>
                      <a:r>
                        <a:rPr lang="en-US" baseline="0" dirty="0" smtClean="0">
                          <a:latin typeface="+mj-lt"/>
                        </a:rPr>
                        <a:t>- Check Byrne Creek Scholarship website and @</a:t>
                      </a:r>
                      <a:r>
                        <a:rPr lang="en-US" baseline="0" dirty="0" err="1" smtClean="0">
                          <a:latin typeface="+mj-lt"/>
                        </a:rPr>
                        <a:t>MsFalsettoByrne</a:t>
                      </a:r>
                      <a:r>
                        <a:rPr lang="en-US" baseline="0" dirty="0" smtClean="0">
                          <a:latin typeface="+mj-lt"/>
                        </a:rPr>
                        <a:t> regularly for updates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>
                          <a:latin typeface="+mj-lt"/>
                        </a:rPr>
                        <a:t>Search internet for financial aid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>
                          <a:latin typeface="+mj-lt"/>
                        </a:rPr>
                        <a:t>Start applying for scholarships </a:t>
                      </a:r>
                      <a:r>
                        <a:rPr lang="en-US" baseline="0" dirty="0" smtClean="0">
                          <a:latin typeface="+mj-lt"/>
                          <a:sym typeface="Wingdings"/>
                        </a:rPr>
                        <a:t> 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December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- Apply for major entrance</a:t>
                      </a:r>
                      <a:r>
                        <a:rPr lang="en-US" baseline="0" dirty="0" smtClean="0">
                          <a:latin typeface="+mj-lt"/>
                        </a:rPr>
                        <a:t> scholarships to </a:t>
                      </a:r>
                      <a:r>
                        <a:rPr lang="en-US" dirty="0" smtClean="0">
                          <a:latin typeface="+mj-lt"/>
                        </a:rPr>
                        <a:t>PSI,</a:t>
                      </a:r>
                      <a:r>
                        <a:rPr lang="en-US" baseline="0" dirty="0" smtClean="0">
                          <a:latin typeface="+mj-lt"/>
                        </a:rPr>
                        <a:t> where necessary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January/February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- Watch for announcements from PSI’s</a:t>
                      </a:r>
                    </a:p>
                    <a:p>
                      <a:r>
                        <a:rPr lang="en-US" dirty="0" smtClean="0">
                          <a:latin typeface="+mj-lt"/>
                        </a:rPr>
                        <a:t>- Update</a:t>
                      </a:r>
                      <a:r>
                        <a:rPr lang="en-US" baseline="0" dirty="0" smtClean="0">
                          <a:latin typeface="+mj-lt"/>
                        </a:rPr>
                        <a:t> your Personal Profile with Ms. Falsetto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March/April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- Keep your eyes open for PSI</a:t>
                      </a:r>
                      <a:r>
                        <a:rPr lang="en-US" baseline="0" dirty="0" smtClean="0">
                          <a:latin typeface="+mj-lt"/>
                        </a:rPr>
                        <a:t> announcements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j-lt"/>
                        </a:rPr>
                        <a:t>- Make sure Ms. Falsetto has your Personal Profile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>
                          <a:latin typeface="+mj-lt"/>
                        </a:rPr>
                        <a:t>Many applications are due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>
                          <a:latin typeface="+mj-lt"/>
                        </a:rPr>
                        <a:t>Send thank you cards to those who awarded you with a scholarship!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May/June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Tell Ms. Falsetto when you have won an award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09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20000" cy="2026303"/>
          </a:xfrm>
        </p:spPr>
        <p:txBody>
          <a:bodyPr/>
          <a:lstStyle/>
          <a:p>
            <a:pPr algn="ctr"/>
            <a:r>
              <a:rPr lang="en-US" sz="4400" b="1" dirty="0" smtClean="0"/>
              <a:t>How much money in scholarships did Byrne Creek Grads earn last year?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6906"/>
            <a:ext cx="7620000" cy="4800600"/>
          </a:xfrm>
        </p:spPr>
        <p:txBody>
          <a:bodyPr>
            <a:normAutofit/>
          </a:bodyPr>
          <a:lstStyle/>
          <a:p>
            <a:pPr marL="571500" indent="-457200">
              <a:buAutoNum type="alphaUcPeriod"/>
            </a:pPr>
            <a:r>
              <a:rPr lang="en-US" sz="4400" dirty="0" smtClean="0">
                <a:latin typeface="+mj-lt"/>
              </a:rPr>
              <a:t>$60, 000</a:t>
            </a:r>
          </a:p>
          <a:p>
            <a:pPr marL="571500" indent="-457200">
              <a:buAutoNum type="alphaUcPeriod"/>
            </a:pPr>
            <a:r>
              <a:rPr lang="en-US" sz="4400" dirty="0" smtClean="0">
                <a:latin typeface="+mj-lt"/>
              </a:rPr>
              <a:t>$100, 000</a:t>
            </a:r>
          </a:p>
          <a:p>
            <a:pPr marL="571500" indent="-457200">
              <a:buAutoNum type="alphaUcPeriod"/>
            </a:pPr>
            <a:r>
              <a:rPr lang="en-US" sz="4400" dirty="0" smtClean="0">
                <a:latin typeface="+mj-lt"/>
              </a:rPr>
              <a:t>$255,600</a:t>
            </a:r>
          </a:p>
          <a:p>
            <a:pPr marL="571500" indent="-457200">
              <a:buAutoNum type="alphaUcPeriod"/>
            </a:pPr>
            <a:r>
              <a:rPr lang="en-US" sz="4400" dirty="0" smtClean="0">
                <a:latin typeface="+mj-lt"/>
              </a:rPr>
              <a:t>$349,190</a:t>
            </a:r>
            <a:endParaRPr lang="en-US" sz="44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80000" y="3048000"/>
            <a:ext cx="267447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+mj-lt"/>
              </a:rPr>
              <a:t>Answer:</a:t>
            </a:r>
          </a:p>
          <a:p>
            <a:pPr algn="ctr"/>
            <a:r>
              <a:rPr lang="en-US" sz="5400" dirty="0" smtClean="0">
                <a:latin typeface="+mj-lt"/>
              </a:rPr>
              <a:t>D!</a:t>
            </a:r>
            <a:endParaRPr lang="en-US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8887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F387D"/>
                </a:solidFill>
              </a:rPr>
              <a:t>Types of Scholarships</a:t>
            </a:r>
            <a:endParaRPr lang="en-US" b="1" dirty="0">
              <a:solidFill>
                <a:srgbClr val="0F38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76964" cy="4800600"/>
          </a:xfrm>
        </p:spPr>
        <p:txBody>
          <a:bodyPr/>
          <a:lstStyle/>
          <a:p>
            <a:pPr marL="857250" indent="-742950">
              <a:lnSpc>
                <a:spcPct val="140000"/>
              </a:lnSpc>
              <a:buFont typeface="+mj-lt"/>
              <a:buAutoNum type="arabicPeriod"/>
            </a:pPr>
            <a:r>
              <a:rPr lang="en-US" sz="3600" dirty="0" smtClean="0">
                <a:latin typeface="+mj-lt"/>
              </a:rPr>
              <a:t>Ministry of Education</a:t>
            </a:r>
          </a:p>
          <a:p>
            <a:pPr marL="857250" indent="-742950">
              <a:lnSpc>
                <a:spcPct val="140000"/>
              </a:lnSpc>
              <a:buFont typeface="+mj-lt"/>
              <a:buAutoNum type="arabicPeriod"/>
            </a:pPr>
            <a:r>
              <a:rPr lang="en-US" sz="3600" dirty="0" smtClean="0">
                <a:latin typeface="+mj-lt"/>
              </a:rPr>
              <a:t>Post-Secondary Institutions (PSI’s)</a:t>
            </a:r>
          </a:p>
          <a:p>
            <a:pPr marL="857250" indent="-742950">
              <a:lnSpc>
                <a:spcPct val="140000"/>
              </a:lnSpc>
              <a:buFont typeface="+mj-lt"/>
              <a:buAutoNum type="arabicPeriod"/>
            </a:pPr>
            <a:r>
              <a:rPr lang="en-US" sz="3600" dirty="0" smtClean="0">
                <a:latin typeface="+mj-lt"/>
              </a:rPr>
              <a:t>Private Organizations</a:t>
            </a:r>
          </a:p>
          <a:p>
            <a:pPr marL="857250" indent="-742950">
              <a:lnSpc>
                <a:spcPct val="140000"/>
              </a:lnSpc>
              <a:buFont typeface="+mj-lt"/>
              <a:buAutoNum type="arabicPeriod"/>
            </a:pPr>
            <a:r>
              <a:rPr lang="en-US" sz="3600" dirty="0" smtClean="0">
                <a:latin typeface="+mj-lt"/>
              </a:rPr>
              <a:t>Byrne Creek Community School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84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7638"/>
            <a:ext cx="76200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F387D"/>
                </a:solidFill>
              </a:rPr>
              <a:t>1. Ministry of Education</a:t>
            </a:r>
            <a:endParaRPr lang="en-US" b="1" dirty="0">
              <a:solidFill>
                <a:srgbClr val="0F38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87" y="2953146"/>
            <a:ext cx="8364861" cy="4800600"/>
          </a:xfrm>
        </p:spPr>
        <p:txBody>
          <a:bodyPr>
            <a:normAutofit/>
          </a:bodyPr>
          <a:lstStyle/>
          <a:p>
            <a:pPr marL="628650" indent="-514350">
              <a:buFont typeface="+mj-lt"/>
              <a:buAutoNum type="alphaUcPeriod"/>
            </a:pPr>
            <a:r>
              <a:rPr lang="en-US" sz="2800" dirty="0" smtClean="0">
                <a:latin typeface="+mj-lt"/>
              </a:rPr>
              <a:t>Dogwood/District Authority Scholarships - $</a:t>
            </a:r>
            <a:r>
              <a:rPr lang="en-US" sz="2800" b="1" dirty="0" smtClean="0">
                <a:latin typeface="+mj-lt"/>
              </a:rPr>
              <a:t>1250 </a:t>
            </a:r>
            <a:endParaRPr lang="en-US" sz="2800" dirty="0" smtClean="0">
              <a:latin typeface="+mj-lt"/>
            </a:endParaRPr>
          </a:p>
          <a:p>
            <a:pPr marL="628650" indent="-514350">
              <a:buFont typeface="+mj-lt"/>
              <a:buAutoNum type="alphaUcPeriod"/>
            </a:pPr>
            <a:r>
              <a:rPr lang="en-US" sz="2800" dirty="0" smtClean="0">
                <a:latin typeface="+mj-lt"/>
              </a:rPr>
              <a:t>BC Excellence Scholarship - $</a:t>
            </a:r>
            <a:r>
              <a:rPr lang="en-US" sz="2800" b="1" dirty="0" smtClean="0">
                <a:latin typeface="+mj-lt"/>
              </a:rPr>
              <a:t>5000</a:t>
            </a:r>
          </a:p>
          <a:p>
            <a:pPr marL="628650" indent="-514350">
              <a:buFont typeface="+mj-lt"/>
              <a:buAutoNum type="alphaUcPeriod"/>
            </a:pPr>
            <a:r>
              <a:rPr lang="en-US" sz="2800" dirty="0" smtClean="0">
                <a:latin typeface="+mj-lt"/>
              </a:rPr>
              <a:t>BC Achievement Scholarship - $</a:t>
            </a:r>
            <a:r>
              <a:rPr lang="en-US" sz="2800" b="1" dirty="0" smtClean="0">
                <a:latin typeface="+mj-lt"/>
              </a:rPr>
              <a:t>1250</a:t>
            </a:r>
          </a:p>
          <a:p>
            <a:pPr marL="628650" indent="-514350">
              <a:buFont typeface="+mj-lt"/>
              <a:buAutoNum type="alphaUcPeriod"/>
            </a:pPr>
            <a:r>
              <a:rPr lang="en-US" sz="2800" dirty="0" smtClean="0">
                <a:latin typeface="+mj-lt"/>
              </a:rPr>
              <a:t>Pathway to Teacher Education School - $</a:t>
            </a:r>
            <a:r>
              <a:rPr lang="en-US" sz="2800" b="1" dirty="0" smtClean="0">
                <a:latin typeface="+mj-lt"/>
              </a:rPr>
              <a:t>5000 </a:t>
            </a:r>
            <a:endParaRPr lang="en-US" sz="2800" dirty="0" smtClean="0">
              <a:latin typeface="+mj-lt"/>
            </a:endParaRPr>
          </a:p>
          <a:p>
            <a:pPr marL="457200" lvl="1" indent="0">
              <a:buNone/>
            </a:pPr>
            <a:endParaRPr lang="en-US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9177" y="254000"/>
            <a:ext cx="3180272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2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955"/>
            <a:ext cx="7620000" cy="1143000"/>
          </a:xfrm>
        </p:spPr>
        <p:txBody>
          <a:bodyPr/>
          <a:lstStyle/>
          <a:p>
            <a:r>
              <a:rPr lang="en-US" sz="4000" b="1" dirty="0" smtClean="0"/>
              <a:t>A. Dogwood Scholarships - $1250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1688"/>
            <a:ext cx="7620000" cy="5257800"/>
          </a:xfrm>
        </p:spPr>
        <p:txBody>
          <a:bodyPr>
            <a:no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2800" dirty="0" smtClean="0">
                <a:latin typeface="+mj-lt"/>
              </a:rPr>
              <a:t>Applied Skills, Fine Arts, Community Service, Physical Activity, Languages, Tech and Trades, Indigenous Language and Culture</a:t>
            </a:r>
          </a:p>
          <a:p>
            <a:r>
              <a:rPr lang="en-US" sz="2800" b="1" dirty="0" smtClean="0">
                <a:latin typeface="+mj-lt"/>
              </a:rPr>
              <a:t>Requirements</a:t>
            </a:r>
          </a:p>
          <a:p>
            <a:pPr lvl="1"/>
            <a:r>
              <a:rPr lang="en-US" sz="2800" dirty="0" smtClean="0">
                <a:latin typeface="+mj-lt"/>
              </a:rPr>
              <a:t>Concentration of 5 courses leading to a career in that area</a:t>
            </a:r>
          </a:p>
          <a:p>
            <a:pPr lvl="1"/>
            <a:r>
              <a:rPr lang="en-US" sz="2800" dirty="0" smtClean="0">
                <a:latin typeface="+mj-lt"/>
              </a:rPr>
              <a:t>At least C+ (2.5 GPA)</a:t>
            </a:r>
          </a:p>
          <a:p>
            <a:pPr lvl="1"/>
            <a:r>
              <a:rPr lang="en-US" sz="2800" dirty="0" smtClean="0">
                <a:latin typeface="+mj-lt"/>
              </a:rPr>
              <a:t>Good attendance and attitude</a:t>
            </a:r>
          </a:p>
          <a:p>
            <a:pPr lvl="1"/>
            <a:r>
              <a:rPr lang="en-US" sz="2800" dirty="0" smtClean="0">
                <a:latin typeface="+mj-lt"/>
              </a:rPr>
              <a:t>Canadian Citizen or Landed </a:t>
            </a:r>
            <a:r>
              <a:rPr lang="en-US" sz="2800" dirty="0">
                <a:latin typeface="+mj-lt"/>
              </a:rPr>
              <a:t>I</a:t>
            </a:r>
            <a:r>
              <a:rPr lang="en-US" sz="2800" dirty="0" smtClean="0">
                <a:latin typeface="+mj-lt"/>
              </a:rPr>
              <a:t>mmigrant</a:t>
            </a:r>
          </a:p>
          <a:p>
            <a:pPr lvl="1"/>
            <a:r>
              <a:rPr lang="en-US" sz="2800" b="1" dirty="0" smtClean="0">
                <a:latin typeface="+mj-lt"/>
              </a:rPr>
              <a:t>30</a:t>
            </a:r>
            <a:r>
              <a:rPr lang="en-US" sz="2800" dirty="0" smtClean="0">
                <a:latin typeface="+mj-lt"/>
              </a:rPr>
              <a:t> grads at Byrne were awarded this last year</a:t>
            </a:r>
            <a:endParaRPr lang="en-US" sz="28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9479" y="3660588"/>
            <a:ext cx="1321041" cy="83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76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29" y="-19847"/>
            <a:ext cx="8456706" cy="1143000"/>
          </a:xfrm>
        </p:spPr>
        <p:txBody>
          <a:bodyPr/>
          <a:lstStyle/>
          <a:p>
            <a:r>
              <a:rPr lang="en-US" sz="4000" b="1" dirty="0" smtClean="0"/>
              <a:t>B. BC Excellence Scholarship- $5000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153"/>
            <a:ext cx="7620000" cy="48006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+mj-lt"/>
              </a:rPr>
              <a:t>Recognizes 55 students in BC for excellence in community service in and out of school</a:t>
            </a:r>
          </a:p>
          <a:p>
            <a:pPr lvl="1"/>
            <a:r>
              <a:rPr lang="en-US" sz="2600" dirty="0" smtClean="0">
                <a:latin typeface="+mj-lt"/>
              </a:rPr>
              <a:t>commitment to their chosen career</a:t>
            </a:r>
          </a:p>
          <a:p>
            <a:r>
              <a:rPr lang="en-US" sz="2800" b="1" dirty="0" smtClean="0">
                <a:latin typeface="+mj-lt"/>
              </a:rPr>
              <a:t>Requirements</a:t>
            </a:r>
            <a:r>
              <a:rPr lang="en-US" sz="2800" dirty="0" smtClean="0">
                <a:latin typeface="+mj-lt"/>
              </a:rPr>
              <a:t>:</a:t>
            </a:r>
          </a:p>
          <a:p>
            <a:pPr lvl="1"/>
            <a:r>
              <a:rPr lang="en-US" sz="2800" dirty="0" smtClean="0">
                <a:latin typeface="+mj-lt"/>
              </a:rPr>
              <a:t>School must nominate student</a:t>
            </a:r>
          </a:p>
          <a:p>
            <a:pPr lvl="1"/>
            <a:r>
              <a:rPr lang="en-US" sz="2800" dirty="0" smtClean="0">
                <a:latin typeface="+mj-lt"/>
              </a:rPr>
              <a:t>Canadian Citizen or Landed </a:t>
            </a:r>
            <a:r>
              <a:rPr lang="en-US" sz="2800" dirty="0">
                <a:latin typeface="+mj-lt"/>
              </a:rPr>
              <a:t>I</a:t>
            </a:r>
            <a:r>
              <a:rPr lang="en-US" sz="2800" dirty="0" smtClean="0">
                <a:latin typeface="+mj-lt"/>
              </a:rPr>
              <a:t>mmigrant</a:t>
            </a:r>
          </a:p>
          <a:p>
            <a:pPr lvl="1"/>
            <a:r>
              <a:rPr lang="en-US" sz="2800" dirty="0" smtClean="0">
                <a:latin typeface="+mj-lt"/>
              </a:rPr>
              <a:t>BC resident</a:t>
            </a:r>
          </a:p>
          <a:p>
            <a:pPr lvl="1"/>
            <a:r>
              <a:rPr lang="en-US" sz="2800" dirty="0" smtClean="0">
                <a:latin typeface="+mj-lt"/>
              </a:rPr>
              <a:t>B average; C+ average in certain courses</a:t>
            </a:r>
          </a:p>
          <a:p>
            <a:pPr lvl="1"/>
            <a:r>
              <a:rPr lang="en-US" sz="2800" dirty="0" smtClean="0">
                <a:latin typeface="+mj-lt"/>
              </a:rPr>
              <a:t>Complete resume</a:t>
            </a:r>
          </a:p>
          <a:p>
            <a:pPr lvl="1"/>
            <a:r>
              <a:rPr lang="en-US" sz="2800" dirty="0" smtClean="0">
                <a:latin typeface="+mj-lt"/>
              </a:rPr>
              <a:t>Two references</a:t>
            </a:r>
          </a:p>
        </p:txBody>
      </p:sp>
    </p:spTree>
    <p:extLst>
      <p:ext uri="{BB962C8B-B14F-4D97-AF65-F5344CB8AC3E}">
        <p14:creationId xmlns:p14="http://schemas.microsoft.com/office/powerpoint/2010/main" val="107662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258" y="-1"/>
            <a:ext cx="8072807" cy="1461443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C. BC Achievement Scholarships - $1250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7112"/>
            <a:ext cx="7620000" cy="48006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+mj-lt"/>
              </a:rPr>
              <a:t>Recognizes 3000 BC Grads with </a:t>
            </a:r>
            <a:r>
              <a:rPr lang="en-US" sz="2800" b="1" dirty="0" smtClean="0">
                <a:latin typeface="+mj-lt"/>
              </a:rPr>
              <a:t>highest</a:t>
            </a:r>
            <a:r>
              <a:rPr lang="en-US" sz="2800" dirty="0" smtClean="0">
                <a:latin typeface="+mj-lt"/>
              </a:rPr>
              <a:t> cumulative average requirements based on courses required for graduation from grades 10-12</a:t>
            </a:r>
          </a:p>
          <a:p>
            <a:r>
              <a:rPr lang="en-US" sz="2800" b="1" dirty="0" smtClean="0">
                <a:latin typeface="+mj-lt"/>
              </a:rPr>
              <a:t>Requirements</a:t>
            </a:r>
            <a:r>
              <a:rPr lang="en-US" sz="2800" dirty="0" smtClean="0">
                <a:latin typeface="+mj-lt"/>
              </a:rPr>
              <a:t>:</a:t>
            </a:r>
          </a:p>
          <a:p>
            <a:pPr lvl="1"/>
            <a:r>
              <a:rPr lang="en-US" sz="2800" dirty="0" smtClean="0">
                <a:latin typeface="+mj-lt"/>
              </a:rPr>
              <a:t>At least 73% in English 12 or Communications 12</a:t>
            </a:r>
          </a:p>
          <a:p>
            <a:pPr lvl="1"/>
            <a:r>
              <a:rPr lang="en-US" sz="2800" dirty="0" smtClean="0">
                <a:latin typeface="+mj-lt"/>
              </a:rPr>
              <a:t>Canadian Citizen or Landed Immigrant</a:t>
            </a:r>
          </a:p>
          <a:p>
            <a:pPr lvl="1"/>
            <a:r>
              <a:rPr lang="en-US" sz="2800" dirty="0" smtClean="0">
                <a:latin typeface="+mj-lt"/>
              </a:rPr>
              <a:t>BC Resident</a:t>
            </a:r>
          </a:p>
          <a:p>
            <a:pPr lvl="1"/>
            <a:r>
              <a:rPr lang="en-US" sz="2800" dirty="0" smtClean="0">
                <a:latin typeface="+mj-lt"/>
              </a:rPr>
              <a:t>Ministry will determine recipients based on </a:t>
            </a:r>
            <a:r>
              <a:rPr lang="en-US" sz="2800" b="1" dirty="0" smtClean="0">
                <a:latin typeface="+mj-lt"/>
              </a:rPr>
              <a:t>marks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9861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74638"/>
            <a:ext cx="8441765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D. Pathway to Teacher Education Scholarship - $5000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+mj-lt"/>
              </a:rPr>
              <a:t>Recognizes 20 Grads who want to be a teacher</a:t>
            </a:r>
          </a:p>
          <a:p>
            <a:r>
              <a:rPr lang="en-US" sz="3200" dirty="0" smtClean="0">
                <a:latin typeface="+mj-lt"/>
              </a:rPr>
              <a:t> </a:t>
            </a:r>
            <a:r>
              <a:rPr lang="en-US" sz="3200" b="1" dirty="0" smtClean="0">
                <a:latin typeface="+mj-lt"/>
              </a:rPr>
              <a:t>Requirements</a:t>
            </a:r>
            <a:r>
              <a:rPr lang="en-US" sz="3200" dirty="0" smtClean="0">
                <a:latin typeface="+mj-lt"/>
              </a:rPr>
              <a:t>:</a:t>
            </a:r>
          </a:p>
          <a:p>
            <a:pPr lvl="1"/>
            <a:r>
              <a:rPr lang="en-US" sz="2800" dirty="0" smtClean="0">
                <a:latin typeface="+mj-lt"/>
              </a:rPr>
              <a:t>Must who evidence of commitment to and aptitude for a teaching career</a:t>
            </a:r>
          </a:p>
          <a:p>
            <a:pPr lvl="1"/>
            <a:r>
              <a:rPr lang="en-US" sz="2800" dirty="0" smtClean="0">
                <a:latin typeface="+mj-lt"/>
              </a:rPr>
              <a:t>Maintain B average in all courses with no more than one grade 12 course at the C+ level</a:t>
            </a:r>
          </a:p>
          <a:p>
            <a:pPr lvl="1"/>
            <a:r>
              <a:rPr lang="en-US" sz="2800" dirty="0" smtClean="0">
                <a:latin typeface="+mj-lt"/>
              </a:rPr>
              <a:t>resume</a:t>
            </a:r>
          </a:p>
          <a:p>
            <a:pPr lvl="1"/>
            <a:r>
              <a:rPr lang="en-US" sz="2800" dirty="0" smtClean="0">
                <a:latin typeface="+mj-lt"/>
              </a:rPr>
              <a:t>Two reference letters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64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1350</TotalTime>
  <Words>1092</Words>
  <Application>Microsoft Macintosh PowerPoint</Application>
  <PresentationFormat>On-screen Show (4:3)</PresentationFormat>
  <Paragraphs>182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Adjacency</vt:lpstr>
      <vt:lpstr>Scholarship Information</vt:lpstr>
      <vt:lpstr>Who, me? Yes, you!</vt:lpstr>
      <vt:lpstr>How much money in scholarships did Byrne Creek Grads earn last year? </vt:lpstr>
      <vt:lpstr>Types of Scholarships</vt:lpstr>
      <vt:lpstr>1. Ministry of Education</vt:lpstr>
      <vt:lpstr>A. Dogwood Scholarships - $1250</vt:lpstr>
      <vt:lpstr>B. BC Excellence Scholarship- $5000</vt:lpstr>
      <vt:lpstr>C. BC Achievement Scholarships - $1250</vt:lpstr>
      <vt:lpstr>D. Pathway to Teacher Education Scholarship - $5000</vt:lpstr>
      <vt:lpstr>Ministry Scholarships</vt:lpstr>
      <vt:lpstr>2. Sponsored by Post-Secondary Institutions</vt:lpstr>
      <vt:lpstr>3. Sponsored by Private Organizations</vt:lpstr>
      <vt:lpstr>4. Sponsored by Byrne Creek</vt:lpstr>
      <vt:lpstr>Helpful Websites for Financial Aid</vt:lpstr>
      <vt:lpstr>Reference Letters</vt:lpstr>
      <vt:lpstr>External Applications</vt:lpstr>
      <vt:lpstr>Internal Applications</vt:lpstr>
      <vt:lpstr>Why bother to apply?</vt:lpstr>
      <vt:lpstr>Why bother with the long applications?</vt:lpstr>
      <vt:lpstr>What do you need to do now?</vt:lpstr>
      <vt:lpstr>Timeline: take a picture of this slide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Scholarship Information</dc:title>
  <dc:creator>Laida Falsetto</dc:creator>
  <cp:lastModifiedBy>Laida Falsetto</cp:lastModifiedBy>
  <cp:revision>70</cp:revision>
  <cp:lastPrinted>2016-10-02T18:05:11Z</cp:lastPrinted>
  <dcterms:created xsi:type="dcterms:W3CDTF">2016-10-01T00:59:30Z</dcterms:created>
  <dcterms:modified xsi:type="dcterms:W3CDTF">2016-10-04T01:58:24Z</dcterms:modified>
</cp:coreProperties>
</file>