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4" r:id="rId5"/>
    <p:sldId id="259" r:id="rId6"/>
    <p:sldId id="274" r:id="rId7"/>
    <p:sldId id="270" r:id="rId8"/>
    <p:sldId id="273" r:id="rId9"/>
    <p:sldId id="275" r:id="rId10"/>
    <p:sldId id="272" r:id="rId11"/>
    <p:sldId id="266" r:id="rId12"/>
    <p:sldId id="269" r:id="rId13"/>
    <p:sldId id="260" r:id="rId14"/>
    <p:sldId id="262" r:id="rId15"/>
    <p:sldId id="265" r:id="rId16"/>
    <p:sldId id="267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0DD4-8089-49C6-9AD0-D0BD4578371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29EE-9C6A-4A73-91A0-079495AF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8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0DD4-8089-49C6-9AD0-D0BD4578371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29EE-9C6A-4A73-91A0-079495AF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2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0DD4-8089-49C6-9AD0-D0BD4578371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29EE-9C6A-4A73-91A0-079495AF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0DD4-8089-49C6-9AD0-D0BD4578371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29EE-9C6A-4A73-91A0-079495AF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0DD4-8089-49C6-9AD0-D0BD4578371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29EE-9C6A-4A73-91A0-079495AF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7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0DD4-8089-49C6-9AD0-D0BD4578371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29EE-9C6A-4A73-91A0-079495AF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5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0DD4-8089-49C6-9AD0-D0BD4578371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29EE-9C6A-4A73-91A0-079495AF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1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0DD4-8089-49C6-9AD0-D0BD4578371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29EE-9C6A-4A73-91A0-079495AF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8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0DD4-8089-49C6-9AD0-D0BD4578371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29EE-9C6A-4A73-91A0-079495AF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5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0DD4-8089-49C6-9AD0-D0BD4578371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29EE-9C6A-4A73-91A0-079495AF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1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0DD4-8089-49C6-9AD0-D0BD4578371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29EE-9C6A-4A73-91A0-079495AF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90DD4-8089-49C6-9AD0-D0BD4578371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729EE-9C6A-4A73-91A0-079495AF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5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outlook.sd41.bc.ca/owa/redir.aspx?C=NIySc5hA1US-ml8kVF304yxdbACittEIlt0Z9pTiD8FgBXfUbXcqYVq-5kJmxmzwOTIQxRwTt6w.&amp;URL=mailto:karla.gamble@sd41.bc.c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lphascholarships.wordpres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Scholarships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Alpha Secondary School</a:t>
            </a:r>
          </a:p>
          <a:p>
            <a:r>
              <a:rPr lang="en-CA" dirty="0" smtClean="0"/>
              <a:t>2016-2017</a:t>
            </a:r>
            <a:endParaRPr lang="en-CA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387" y="4695825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		Awards for Aboriginal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</a:t>
            </a:r>
            <a:r>
              <a:rPr lang="en-CA" dirty="0" smtClean="0"/>
              <a:t>nformation </a:t>
            </a:r>
            <a:r>
              <a:rPr lang="en-CA" dirty="0"/>
              <a:t>regarding </a:t>
            </a:r>
            <a:r>
              <a:rPr lang="en-CA" dirty="0" smtClean="0"/>
              <a:t>scholarships and bursaries for </a:t>
            </a:r>
            <a:r>
              <a:rPr lang="en-CA" dirty="0"/>
              <a:t>a</a:t>
            </a:r>
            <a:r>
              <a:rPr lang="en-CA" dirty="0" smtClean="0"/>
              <a:t>boriginal students is available </a:t>
            </a:r>
            <a:r>
              <a:rPr lang="en-CA" dirty="0"/>
              <a:t>through Karla Gamble, the Secondary Resource Teacher</a:t>
            </a:r>
            <a:r>
              <a:rPr lang="en-CA" dirty="0" smtClean="0"/>
              <a:t>.</a:t>
            </a:r>
            <a:endParaRPr lang="en-CA" dirty="0"/>
          </a:p>
          <a:p>
            <a:r>
              <a:rPr lang="en-CA" dirty="0"/>
              <a:t>Contact Information:</a:t>
            </a:r>
          </a:p>
          <a:p>
            <a:r>
              <a:rPr lang="en-CA" dirty="0">
                <a:hlinkClick r:id="rId2"/>
              </a:rPr>
              <a:t>karla.gamble@sd41.bc.ca</a:t>
            </a:r>
            <a:endParaRPr lang="en-CA" dirty="0"/>
          </a:p>
          <a:p>
            <a:r>
              <a:rPr lang="en-CA" dirty="0"/>
              <a:t>604-760-8154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787" y="365125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33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		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Opportunities exist for everyone!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Although common criteria for awards is academic performance and/or financial need, scholarships are awarded to </a:t>
            </a:r>
            <a:r>
              <a:rPr lang="en-CA" dirty="0"/>
              <a:t>students </a:t>
            </a:r>
            <a:r>
              <a:rPr lang="en-CA" dirty="0" smtClean="0"/>
              <a:t>who excel in a variety of areas, including those that are non-academic, such as:</a:t>
            </a:r>
          </a:p>
          <a:p>
            <a:pPr marL="457200" lvl="1" indent="0">
              <a:buNone/>
            </a:pPr>
            <a:r>
              <a:rPr lang="en-CA" dirty="0" smtClean="0"/>
              <a:t>athletics, visual and performing arts, community service, environmental activism, technology, and trades like auto-mechanics or culinary arts.</a:t>
            </a:r>
          </a:p>
          <a:p>
            <a:r>
              <a:rPr lang="en-CA" dirty="0" smtClean="0"/>
              <a:t>It’s not always about the marks…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The emphasis for the vast majority of scholarships is on recognizing</a:t>
            </a:r>
          </a:p>
          <a:p>
            <a:pPr marL="457200" lvl="1" indent="0">
              <a:buNone/>
            </a:pPr>
            <a:r>
              <a:rPr lang="en-CA" dirty="0" smtClean="0"/>
              <a:t>   </a:t>
            </a:r>
            <a:r>
              <a:rPr lang="en-CA" dirty="0" smtClean="0">
                <a:solidFill>
                  <a:srgbClr val="FF0000"/>
                </a:solidFill>
              </a:rPr>
              <a:t>well-rounded </a:t>
            </a:r>
            <a:r>
              <a:rPr lang="en-CA" dirty="0" smtClean="0"/>
              <a:t>young people who balance school and life.</a:t>
            </a:r>
          </a:p>
          <a:p>
            <a:pPr marL="457200" lvl="1" indent="0">
              <a:buNone/>
            </a:pPr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87" y="465931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		How does my child get a scholarship?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Apply.</a:t>
            </a:r>
            <a:r>
              <a:rPr lang="en-CA" dirty="0" smtClean="0"/>
              <a:t>  It’s that simple.  Many students assume they won’t win, so they don’t apply.  That’s why many scholarships (and hundreds of thousands of dollars!) go untouched every year.</a:t>
            </a:r>
          </a:p>
          <a:p>
            <a:r>
              <a:rPr lang="en-CA" dirty="0" smtClean="0"/>
              <a:t>The chances of winning a scholarship are high if a student works hard and applies to as many as he or she is qualified for.  The more awards applied for, the more chances there are to win!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87" y="465931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		Where do I find scholarships?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CA" dirty="0" smtClean="0"/>
              <a:t>Be proactive!</a:t>
            </a:r>
          </a:p>
          <a:p>
            <a:r>
              <a:rPr lang="en-CA" dirty="0" smtClean="0"/>
              <a:t>Search the internet:</a:t>
            </a:r>
          </a:p>
          <a:p>
            <a:pPr marL="0" indent="0">
              <a:buNone/>
            </a:pPr>
            <a:r>
              <a:rPr lang="en-CA" dirty="0" smtClean="0"/>
              <a:t>	-</a:t>
            </a:r>
            <a:r>
              <a:rPr lang="en-CA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www.scholarshipscanada.com</a:t>
            </a:r>
            <a:endParaRPr lang="en-CA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</a:t>
            </a:r>
            <a:r>
              <a:rPr lang="en-CA" dirty="0" smtClean="0">
                <a:solidFill>
                  <a:srgbClr val="0070C0"/>
                </a:solidFill>
              </a:rPr>
              <a:t>www.studentawards.com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</a:t>
            </a:r>
            <a:r>
              <a:rPr lang="en-CA" dirty="0" smtClean="0">
                <a:solidFill>
                  <a:srgbClr val="0070C0"/>
                </a:solidFill>
              </a:rPr>
              <a:t>www.edupass.org</a:t>
            </a:r>
            <a:r>
              <a:rPr lang="en-CA" dirty="0" smtClean="0"/>
              <a:t> (for US bound students)</a:t>
            </a:r>
          </a:p>
          <a:p>
            <a:r>
              <a:rPr lang="en-CA" dirty="0" smtClean="0"/>
              <a:t>Sign up to follow the </a:t>
            </a:r>
            <a:r>
              <a:rPr lang="en-CA" dirty="0" smtClean="0">
                <a:solidFill>
                  <a:srgbClr val="FF0000"/>
                </a:solidFill>
              </a:rPr>
              <a:t>Alpha Scholarship Blog</a:t>
            </a:r>
          </a:p>
          <a:p>
            <a:r>
              <a:rPr lang="en-CA" dirty="0" smtClean="0"/>
              <a:t>Check out the websites of post-secondary institutions.  Scholarship information is usually found under “Financial </a:t>
            </a:r>
            <a:r>
              <a:rPr lang="en-CA" dirty="0"/>
              <a:t>A</a:t>
            </a:r>
            <a:r>
              <a:rPr lang="en-CA" dirty="0" smtClean="0"/>
              <a:t>id.”</a:t>
            </a:r>
          </a:p>
          <a:p>
            <a:r>
              <a:rPr lang="en-CA" dirty="0" smtClean="0"/>
              <a:t>Ask at your place of work.  Many companies, unions and community groups offer scholarships for students of employees.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887" y="465931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12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		When are applications due?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Due dates vary </a:t>
            </a:r>
            <a:r>
              <a:rPr lang="en-CA" dirty="0" smtClean="0"/>
              <a:t>considerably.  Some scholarships are due early in the school year, in October and November, others are in the spring.  Keep your eyes and ears open!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Deadlines are firm</a:t>
            </a:r>
            <a:r>
              <a:rPr lang="en-CA" dirty="0" smtClean="0"/>
              <a:t>.  Applications are due before the due date – no exceptions!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65931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4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		What do students need to apply?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Transcripts</a:t>
            </a:r>
            <a:r>
              <a:rPr lang="en-CA" dirty="0" smtClean="0"/>
              <a:t> (available from Alpha’s main office)</a:t>
            </a:r>
          </a:p>
          <a:p>
            <a:r>
              <a:rPr lang="en-CA" b="1" dirty="0" smtClean="0"/>
              <a:t>References</a:t>
            </a:r>
            <a:r>
              <a:rPr lang="en-CA" dirty="0" smtClean="0"/>
              <a:t> (at least one, and sometimes as many as three)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-teachers, coaches, employers, or community organization leaders that can speak to the student’s qualifications and strengths.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-allow at least </a:t>
            </a:r>
            <a:r>
              <a:rPr lang="en-CA" dirty="0" smtClean="0">
                <a:solidFill>
                  <a:srgbClr val="FF0000"/>
                </a:solidFill>
              </a:rPr>
              <a:t>two weeks </a:t>
            </a:r>
            <a:r>
              <a:rPr lang="en-CA" dirty="0" smtClean="0"/>
              <a:t>notice for letters to be written.</a:t>
            </a:r>
          </a:p>
          <a:p>
            <a:r>
              <a:rPr lang="en-CA" b="1" dirty="0" smtClean="0"/>
              <a:t>Personal Essays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-ex. “Describe one challenge you have faced in your life and how you dealt with it” or “Why is education important to you?”</a:t>
            </a:r>
            <a:r>
              <a:rPr lang="en-US" dirty="0" smtClean="0"/>
              <a:t> or “What is your strongest leadership skill?”</a:t>
            </a:r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87" y="465931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		What should I be doing for my child?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Make sure you child has completed </a:t>
            </a:r>
            <a:r>
              <a:rPr lang="en-CA" dirty="0"/>
              <a:t>a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FF0000"/>
                </a:solidFill>
              </a:rPr>
              <a:t>Student </a:t>
            </a:r>
            <a:r>
              <a:rPr lang="en-CA" dirty="0" smtClean="0">
                <a:solidFill>
                  <a:srgbClr val="FF0000"/>
                </a:solidFill>
              </a:rPr>
              <a:t>Profile</a:t>
            </a:r>
            <a:r>
              <a:rPr lang="en-CA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profiles are kept secure and private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profiles list a students’ academic progress, volunteer work, work experience, extra-curricular interests and post-secondary aspirations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information in the profiles is used to match students with scholarships.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the profile is also a great place to organize information that will be asked by  other scholarship applications.</a:t>
            </a:r>
          </a:p>
          <a:p>
            <a:r>
              <a:rPr lang="en-CA" dirty="0" smtClean="0"/>
              <a:t>Check at your place of work for scholarships that might be available.</a:t>
            </a:r>
          </a:p>
          <a:p>
            <a:r>
              <a:rPr lang="en-CA" dirty="0" smtClean="0"/>
              <a:t>Follow the </a:t>
            </a:r>
            <a:r>
              <a:rPr lang="en-CA" dirty="0" smtClean="0">
                <a:solidFill>
                  <a:srgbClr val="FF0000"/>
                </a:solidFill>
              </a:rPr>
              <a:t>Alpha Scholarship Blog</a:t>
            </a:r>
            <a:r>
              <a:rPr lang="en-CA" dirty="0" smtClean="0"/>
              <a:t> for the latest information regarding scholarships.</a:t>
            </a:r>
          </a:p>
          <a:p>
            <a:r>
              <a:rPr lang="en-CA" b="1" dirty="0" smtClean="0"/>
              <a:t>Encourage your child to APPLY! APPLY! </a:t>
            </a:r>
            <a:r>
              <a:rPr lang="en-CA" b="1" dirty="0" err="1" smtClean="0"/>
              <a:t>APPLY</a:t>
            </a:r>
            <a:r>
              <a:rPr lang="en-CA" b="1" dirty="0" smtClean="0"/>
              <a:t>!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87" y="465931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4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		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Adrienne McChesney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Room 325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smtClean="0"/>
              <a:t>604 </a:t>
            </a:r>
            <a:r>
              <a:rPr lang="en-CA" smtClean="0"/>
              <a:t>296 6865</a:t>
            </a:r>
            <a:endParaRPr lang="en-C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	</a:t>
            </a:r>
            <a:r>
              <a:rPr lang="en-CA" dirty="0" smtClean="0">
                <a:solidFill>
                  <a:srgbClr val="FF0000"/>
                </a:solidFill>
              </a:rPr>
              <a:t>adrienne.mcchesney@sd41.bc.ca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287" y="465931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3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the information presented tonight can be found on the </a:t>
            </a:r>
            <a:r>
              <a:rPr lang="en-CA" dirty="0" smtClean="0">
                <a:solidFill>
                  <a:srgbClr val="FF0000"/>
                </a:solidFill>
              </a:rPr>
              <a:t>Alpha Scholarship Blog </a:t>
            </a:r>
            <a:r>
              <a:rPr lang="en-CA" dirty="0" smtClean="0"/>
              <a:t>which can be accessed through the school website.  </a:t>
            </a:r>
            <a:r>
              <a:rPr lang="en-CA" smtClean="0"/>
              <a:t>Click </a:t>
            </a:r>
            <a:r>
              <a:rPr lang="en-CA" dirty="0" smtClean="0"/>
              <a:t>on “Students” and then “Scholarship”:</a:t>
            </a:r>
          </a:p>
          <a:p>
            <a:endParaRPr lang="en-CA" dirty="0" smtClean="0"/>
          </a:p>
          <a:p>
            <a:pPr marL="0" indent="0" algn="ctr">
              <a:buNone/>
            </a:pPr>
            <a:r>
              <a:rPr lang="en-CA" sz="4000" dirty="0" smtClean="0">
                <a:hlinkClick r:id="rId2"/>
              </a:rPr>
              <a:t>www.alphascholarships.wordpress.com</a:t>
            </a:r>
            <a:endParaRPr lang="en-CA" sz="4000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87" y="465931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		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are scholarships and bursaries?</a:t>
            </a:r>
          </a:p>
          <a:p>
            <a:r>
              <a:rPr lang="en-CA" dirty="0" smtClean="0"/>
              <a:t>Types of scholarships</a:t>
            </a:r>
          </a:p>
          <a:p>
            <a:r>
              <a:rPr lang="en-CA" dirty="0" smtClean="0"/>
              <a:t>Is my child eligible for scholarships?</a:t>
            </a:r>
          </a:p>
          <a:p>
            <a:r>
              <a:rPr lang="en-CA" dirty="0" smtClean="0"/>
              <a:t>How does my child get a scholarship?</a:t>
            </a:r>
          </a:p>
          <a:p>
            <a:r>
              <a:rPr lang="en-CA" dirty="0" smtClean="0"/>
              <a:t>Where do I find scholarships?</a:t>
            </a:r>
          </a:p>
          <a:p>
            <a:r>
              <a:rPr lang="en-CA" dirty="0" smtClean="0"/>
              <a:t>When are applications due?</a:t>
            </a:r>
          </a:p>
          <a:p>
            <a:r>
              <a:rPr lang="en-CA" dirty="0" smtClean="0"/>
              <a:t>What do students need to apply?</a:t>
            </a:r>
          </a:p>
          <a:p>
            <a:r>
              <a:rPr lang="en-CA" dirty="0" smtClean="0"/>
              <a:t>What should I be doing for my child?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87" y="365125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8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		What are scholarships and bursaries?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Scholarships </a:t>
            </a:r>
            <a:r>
              <a:rPr lang="en-CA" dirty="0" smtClean="0"/>
              <a:t>are </a:t>
            </a:r>
            <a:r>
              <a:rPr lang="en-CA" dirty="0"/>
              <a:t>grants or payments made to support a student’s education, awarded on the basis of academic </a:t>
            </a:r>
            <a:r>
              <a:rPr lang="en-CA" dirty="0" smtClean="0"/>
              <a:t>achievement, financial need, community service, leadership ability, etc.</a:t>
            </a:r>
          </a:p>
          <a:p>
            <a:r>
              <a:rPr lang="en-CA" dirty="0" smtClean="0"/>
              <a:t>Bursaries are awarded solely on the basis of financial need.</a:t>
            </a:r>
          </a:p>
          <a:p>
            <a:r>
              <a:rPr lang="en-CA" dirty="0" smtClean="0"/>
              <a:t>Both mean </a:t>
            </a:r>
            <a:r>
              <a:rPr lang="en-CA" dirty="0" smtClean="0">
                <a:solidFill>
                  <a:srgbClr val="FF0000"/>
                </a:solidFill>
              </a:rPr>
              <a:t>free money</a:t>
            </a:r>
            <a:r>
              <a:rPr lang="en-CA" dirty="0" smtClean="0"/>
              <a:t>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87" y="465931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		Types of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School</a:t>
            </a:r>
          </a:p>
          <a:p>
            <a:r>
              <a:rPr lang="en-CA" dirty="0" smtClean="0"/>
              <a:t>District </a:t>
            </a:r>
          </a:p>
          <a:p>
            <a:r>
              <a:rPr lang="en-CA" dirty="0" smtClean="0"/>
              <a:t>Government (Provincial and Federal)</a:t>
            </a:r>
          </a:p>
          <a:p>
            <a:r>
              <a:rPr lang="en-CA" dirty="0" smtClean="0"/>
              <a:t>Post-Secondary Institutions (Entrance Scholarships)</a:t>
            </a:r>
          </a:p>
          <a:p>
            <a:r>
              <a:rPr lang="en-CA" dirty="0" smtClean="0"/>
              <a:t>Private Organizations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87" y="465931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             School and District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School-based Scholarships</a:t>
            </a:r>
          </a:p>
          <a:p>
            <a:pPr lvl="1"/>
            <a:r>
              <a:rPr lang="en-CA" dirty="0" smtClean="0"/>
              <a:t>Grad council awards</a:t>
            </a:r>
          </a:p>
          <a:p>
            <a:pPr lvl="1"/>
            <a:r>
              <a:rPr lang="en-CA" dirty="0" smtClean="0"/>
              <a:t>PAC awards</a:t>
            </a:r>
          </a:p>
          <a:p>
            <a:pPr lvl="1"/>
            <a:r>
              <a:rPr lang="en-CA" dirty="0" smtClean="0"/>
              <a:t>Alpha staff awards</a:t>
            </a:r>
          </a:p>
          <a:p>
            <a:pPr lvl="1"/>
            <a:r>
              <a:rPr lang="en-CA" dirty="0" smtClean="0"/>
              <a:t>Memorial awards and awards from local businesses</a:t>
            </a:r>
          </a:p>
          <a:p>
            <a:r>
              <a:rPr lang="en-CA" dirty="0" smtClean="0"/>
              <a:t>District Scholarships</a:t>
            </a:r>
          </a:p>
          <a:p>
            <a:pPr lvl="1"/>
            <a:r>
              <a:rPr lang="en-CA" dirty="0" smtClean="0"/>
              <a:t>Burnaby Arts Council</a:t>
            </a:r>
          </a:p>
          <a:p>
            <a:pPr lvl="1"/>
            <a:r>
              <a:rPr lang="en-CA" dirty="0" smtClean="0"/>
              <a:t>Burnaby Teacher’s Association</a:t>
            </a:r>
          </a:p>
          <a:p>
            <a:pPr lvl="1"/>
            <a:r>
              <a:rPr lang="en-CA" dirty="0" smtClean="0"/>
              <a:t>Burnaby Retired Teachers</a:t>
            </a:r>
          </a:p>
          <a:p>
            <a:pPr lvl="1"/>
            <a:r>
              <a:rPr lang="en-CA" dirty="0" smtClean="0"/>
              <a:t>Rotary Club of Burnaby</a:t>
            </a:r>
          </a:p>
          <a:p>
            <a:pPr lvl="1"/>
            <a:r>
              <a:rPr lang="en-CA" dirty="0" smtClean="0"/>
              <a:t>Memorial awards and awards from local businesses</a:t>
            </a:r>
          </a:p>
          <a:p>
            <a:endParaRPr lang="en-CA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87" y="465931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3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		Provincial Awards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589880"/>
            <a:ext cx="11557000" cy="49125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CA" sz="8000" b="1" dirty="0" smtClean="0">
                <a:solidFill>
                  <a:schemeClr val="accent5"/>
                </a:solidFill>
              </a:rPr>
              <a:t>BC Excellence Scholarships – 55 @ $5000</a:t>
            </a:r>
            <a:endParaRPr lang="en-CA" sz="8000" b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CA" sz="8000" dirty="0" smtClean="0"/>
              <a:t>These </a:t>
            </a:r>
            <a:r>
              <a:rPr lang="en-CA" sz="8000" dirty="0"/>
              <a:t>scholarships recognize </a:t>
            </a:r>
            <a:r>
              <a:rPr lang="en-CA" sz="8000" dirty="0">
                <a:solidFill>
                  <a:srgbClr val="FF0000"/>
                </a:solidFill>
              </a:rPr>
              <a:t>well-rounded B.C. </a:t>
            </a:r>
            <a:r>
              <a:rPr lang="en-CA" sz="8000" dirty="0" smtClean="0">
                <a:solidFill>
                  <a:srgbClr val="FF0000"/>
                </a:solidFill>
              </a:rPr>
              <a:t>graduates </a:t>
            </a:r>
            <a:r>
              <a:rPr lang="en-CA" sz="8000" dirty="0" smtClean="0"/>
              <a:t>who have </a:t>
            </a:r>
            <a:r>
              <a:rPr lang="en-CA" sz="8000" dirty="0"/>
              <a:t>demonstrated community service, both inside and outside their schools, and shown aptitude and commitment to their chosen career paths. Students must be nominated for this scholarship by their school</a:t>
            </a:r>
            <a:r>
              <a:rPr lang="en-CA" sz="8000" dirty="0" smtClean="0"/>
              <a:t>.</a:t>
            </a:r>
          </a:p>
          <a:p>
            <a:pPr marL="0" indent="0">
              <a:buNone/>
            </a:pPr>
            <a:r>
              <a:rPr lang="en-CA" sz="8000" b="1" dirty="0" smtClean="0">
                <a:solidFill>
                  <a:schemeClr val="accent5"/>
                </a:solidFill>
              </a:rPr>
              <a:t>BC Achievement Scholarships – </a:t>
            </a:r>
            <a:r>
              <a:rPr lang="en-CA" sz="8000" b="1" dirty="0" smtClean="0">
                <a:solidFill>
                  <a:schemeClr val="accent5"/>
                </a:solidFill>
              </a:rPr>
              <a:t>8000 </a:t>
            </a:r>
            <a:r>
              <a:rPr lang="en-CA" sz="8000" b="1" dirty="0" smtClean="0">
                <a:solidFill>
                  <a:schemeClr val="accent5"/>
                </a:solidFill>
              </a:rPr>
              <a:t>@ $1250</a:t>
            </a:r>
            <a:endParaRPr lang="en-CA" sz="8000" dirty="0" smtClean="0"/>
          </a:p>
          <a:p>
            <a:pPr marL="0" indent="0">
              <a:buNone/>
            </a:pPr>
            <a:r>
              <a:rPr lang="en-CA" sz="8000" dirty="0" smtClean="0"/>
              <a:t>Awarded to graduates </a:t>
            </a:r>
            <a:r>
              <a:rPr lang="en-CA" sz="8000" dirty="0"/>
              <a:t>with the </a:t>
            </a:r>
            <a:r>
              <a:rPr lang="en-CA" sz="8000" dirty="0">
                <a:solidFill>
                  <a:srgbClr val="FF0000"/>
                </a:solidFill>
              </a:rPr>
              <a:t>highest cumulative </a:t>
            </a:r>
            <a:r>
              <a:rPr lang="en-CA" sz="8000" dirty="0" smtClean="0">
                <a:solidFill>
                  <a:srgbClr val="FF0000"/>
                </a:solidFill>
              </a:rPr>
              <a:t>average</a:t>
            </a:r>
            <a:r>
              <a:rPr lang="en-CA" sz="8000" dirty="0" smtClean="0"/>
              <a:t>.  The </a:t>
            </a:r>
            <a:r>
              <a:rPr lang="en-CA" sz="8000" dirty="0"/>
              <a:t>Ministry </a:t>
            </a:r>
            <a:r>
              <a:rPr lang="en-CA" sz="8000" dirty="0" smtClean="0"/>
              <a:t>of Education will </a:t>
            </a:r>
            <a:r>
              <a:rPr lang="en-CA" sz="8000" dirty="0"/>
              <a:t>determine recipients based on students’ achievement in Grades 10, 11, and 12 courses that satisfy graduation program requirements (including elective courses). </a:t>
            </a:r>
            <a:r>
              <a:rPr lang="en-CA" sz="8000" dirty="0" smtClean="0"/>
              <a:t>Students do not apply for this scholarship.</a:t>
            </a:r>
            <a:r>
              <a:rPr lang="en-CA" sz="8000" b="1" dirty="0" smtClean="0"/>
              <a:t/>
            </a:r>
            <a:br>
              <a:rPr lang="en-CA" sz="8000" b="1" dirty="0" smtClean="0"/>
            </a:br>
            <a:r>
              <a:rPr lang="en-CA" sz="8000" b="1" dirty="0" smtClean="0">
                <a:solidFill>
                  <a:schemeClr val="accent5"/>
                </a:solidFill>
              </a:rPr>
              <a:t/>
            </a:r>
            <a:br>
              <a:rPr lang="en-CA" sz="8000" b="1" dirty="0" smtClean="0">
                <a:solidFill>
                  <a:schemeClr val="accent5"/>
                </a:solidFill>
              </a:rPr>
            </a:br>
            <a:r>
              <a:rPr lang="en-CA" sz="8000" b="1" dirty="0" smtClean="0">
                <a:solidFill>
                  <a:schemeClr val="accent5"/>
                </a:solidFill>
              </a:rPr>
              <a:t>Dogwood/ District Authority Scholarships – </a:t>
            </a:r>
            <a:r>
              <a:rPr lang="en-CA" sz="8000" b="1" dirty="0" smtClean="0">
                <a:solidFill>
                  <a:schemeClr val="accent5"/>
                </a:solidFill>
              </a:rPr>
              <a:t>5500 @ $</a:t>
            </a:r>
            <a:r>
              <a:rPr lang="en-CA" sz="8000" b="1" dirty="0" smtClean="0">
                <a:solidFill>
                  <a:schemeClr val="accent5"/>
                </a:solidFill>
              </a:rPr>
              <a:t>1250</a:t>
            </a:r>
            <a:endParaRPr lang="en-CA" sz="8000" dirty="0" smtClean="0"/>
          </a:p>
          <a:p>
            <a:pPr marL="0" indent="0">
              <a:buNone/>
            </a:pPr>
            <a:r>
              <a:rPr lang="en-CA" sz="8000" dirty="0"/>
              <a:t>S</a:t>
            </a:r>
            <a:r>
              <a:rPr lang="en-CA" sz="8000" dirty="0" smtClean="0"/>
              <a:t>cholarships awarded </a:t>
            </a:r>
            <a:r>
              <a:rPr lang="en-CA" sz="8000" dirty="0"/>
              <a:t>to </a:t>
            </a:r>
            <a:r>
              <a:rPr lang="en-CA" sz="8000" dirty="0" smtClean="0"/>
              <a:t>graduates who excel in </a:t>
            </a:r>
            <a:r>
              <a:rPr lang="en-CA" sz="8000" dirty="0" smtClean="0">
                <a:solidFill>
                  <a:srgbClr val="FF0000"/>
                </a:solidFill>
              </a:rPr>
              <a:t>non-academic disciplines</a:t>
            </a:r>
            <a:r>
              <a:rPr lang="en-CA" sz="8000" dirty="0" smtClean="0"/>
              <a:t>: Fine </a:t>
            </a:r>
            <a:r>
              <a:rPr lang="en-CA" sz="8000" dirty="0"/>
              <a:t>A</a:t>
            </a:r>
            <a:r>
              <a:rPr lang="en-CA" sz="8000" dirty="0" smtClean="0"/>
              <a:t>rts</a:t>
            </a:r>
            <a:r>
              <a:rPr lang="en-CA" sz="8000" dirty="0"/>
              <a:t>, </a:t>
            </a:r>
            <a:r>
              <a:rPr lang="en-CA" sz="8000" dirty="0" smtClean="0"/>
              <a:t>Applied </a:t>
            </a:r>
            <a:r>
              <a:rPr lang="en-CA" sz="8000" dirty="0"/>
              <a:t>S</a:t>
            </a:r>
            <a:r>
              <a:rPr lang="en-CA" sz="8000" dirty="0" smtClean="0"/>
              <a:t>kills</a:t>
            </a:r>
            <a:r>
              <a:rPr lang="en-CA" sz="8000" dirty="0"/>
              <a:t>, </a:t>
            </a:r>
            <a:r>
              <a:rPr lang="en-CA" sz="8000" dirty="0" smtClean="0"/>
              <a:t>Physical Activity, Second Languages, Community Service, Technical and Trades Training, and Indigenous Languages and Culture.</a:t>
            </a:r>
            <a:r>
              <a:rPr lang="en-CA" sz="8000" dirty="0"/>
              <a:t/>
            </a:r>
            <a:br>
              <a:rPr lang="en-CA" sz="8000" dirty="0"/>
            </a:br>
            <a:r>
              <a:rPr lang="en-CA" sz="8000" dirty="0"/>
              <a:t/>
            </a:r>
            <a:br>
              <a:rPr lang="en-CA" sz="8000" dirty="0"/>
            </a:br>
            <a:r>
              <a:rPr lang="en-CA" sz="8000" b="1" dirty="0" smtClean="0">
                <a:solidFill>
                  <a:schemeClr val="accent5"/>
                </a:solidFill>
              </a:rPr>
              <a:t>Pathway to Teacher Education Scholarship – 20 @ $5000</a:t>
            </a:r>
          </a:p>
          <a:p>
            <a:pPr marL="0" indent="0">
              <a:buNone/>
            </a:pPr>
            <a:r>
              <a:rPr lang="en-CA" sz="8000" dirty="0"/>
              <a:t>A</a:t>
            </a:r>
            <a:r>
              <a:rPr lang="en-CA" sz="8000" dirty="0" smtClean="0"/>
              <a:t>warded </a:t>
            </a:r>
            <a:r>
              <a:rPr lang="en-CA" sz="8000" dirty="0"/>
              <a:t>to </a:t>
            </a:r>
            <a:r>
              <a:rPr lang="en-CA" sz="8000" dirty="0" smtClean="0"/>
              <a:t>high </a:t>
            </a:r>
            <a:r>
              <a:rPr lang="en-CA" sz="8000" dirty="0"/>
              <a:t>school graduates who have demonstrated a commitment and aptitude for </a:t>
            </a:r>
            <a:r>
              <a:rPr lang="en-CA" sz="8000" dirty="0">
                <a:solidFill>
                  <a:srgbClr val="FF0000"/>
                </a:solidFill>
              </a:rPr>
              <a:t>a career path in K-12 </a:t>
            </a:r>
            <a:r>
              <a:rPr lang="en-CA" sz="8000" dirty="0" smtClean="0">
                <a:solidFill>
                  <a:srgbClr val="FF0000"/>
                </a:solidFill>
              </a:rPr>
              <a:t>teaching</a:t>
            </a:r>
            <a:r>
              <a:rPr lang="en-CA" sz="8000" dirty="0" smtClean="0">
                <a:solidFill>
                  <a:srgbClr val="FF0000"/>
                </a:solidFill>
              </a:rPr>
              <a:t>.</a:t>
            </a:r>
            <a:endParaRPr lang="en-CA" sz="80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287" y="465931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5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              Post-Secondary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Entrance Awards are awarded by most post-secondary institutions.</a:t>
            </a:r>
          </a:p>
          <a:p>
            <a:pPr marL="0" indent="0">
              <a:buNone/>
            </a:pPr>
            <a:endParaRPr lang="en-CA" dirty="0" smtClean="0"/>
          </a:p>
          <a:p>
            <a:pPr lvl="1"/>
            <a:r>
              <a:rPr lang="en-CA" sz="2800" dirty="0" smtClean="0">
                <a:solidFill>
                  <a:srgbClr val="00B0F0"/>
                </a:solidFill>
              </a:rPr>
              <a:t>SFU</a:t>
            </a:r>
            <a:r>
              <a:rPr lang="en-CA" sz="2800" dirty="0" smtClean="0"/>
              <a:t> –</a:t>
            </a:r>
            <a:r>
              <a:rPr lang="en-CA" sz="2800" dirty="0"/>
              <a:t> </a:t>
            </a:r>
            <a:r>
              <a:rPr lang="en-CA" sz="2800" dirty="0" smtClean="0"/>
              <a:t>Deadline </a:t>
            </a:r>
            <a:r>
              <a:rPr lang="en-CA" sz="2800" b="1" dirty="0" smtClean="0">
                <a:solidFill>
                  <a:srgbClr val="FF0000"/>
                </a:solidFill>
              </a:rPr>
              <a:t>January </a:t>
            </a:r>
            <a:r>
              <a:rPr lang="en-CA" sz="2800" b="1" dirty="0" smtClean="0">
                <a:solidFill>
                  <a:srgbClr val="FF0000"/>
                </a:solidFill>
              </a:rPr>
              <a:t>31</a:t>
            </a:r>
            <a:r>
              <a:rPr lang="en-CA" sz="2800" b="1" baseline="30000" dirty="0" smtClean="0">
                <a:solidFill>
                  <a:srgbClr val="FF0000"/>
                </a:solidFill>
              </a:rPr>
              <a:t>st</a:t>
            </a:r>
            <a:r>
              <a:rPr lang="en-CA" sz="2800" b="1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CA" sz="2800" dirty="0" smtClean="0">
                <a:solidFill>
                  <a:srgbClr val="00B0F0"/>
                </a:solidFill>
              </a:rPr>
              <a:t>UBC</a:t>
            </a:r>
            <a:r>
              <a:rPr lang="en-CA" sz="2800" dirty="0" smtClean="0"/>
              <a:t> </a:t>
            </a:r>
            <a:r>
              <a:rPr lang="en-CA" sz="2800" dirty="0" smtClean="0"/>
              <a:t>– Deadline</a:t>
            </a:r>
            <a:r>
              <a:rPr lang="en-CA" sz="2800" dirty="0"/>
              <a:t> </a:t>
            </a:r>
            <a:r>
              <a:rPr lang="en-CA" sz="2800" b="1" dirty="0">
                <a:solidFill>
                  <a:srgbClr val="FF0000"/>
                </a:solidFill>
              </a:rPr>
              <a:t>December </a:t>
            </a:r>
            <a:r>
              <a:rPr lang="en-CA" sz="2800" b="1" dirty="0" smtClean="0">
                <a:solidFill>
                  <a:srgbClr val="FF0000"/>
                </a:solidFill>
              </a:rPr>
              <a:t>1</a:t>
            </a:r>
            <a:r>
              <a:rPr lang="en-CA" sz="2800" b="1" baseline="30000" dirty="0" smtClean="0">
                <a:solidFill>
                  <a:srgbClr val="FF0000"/>
                </a:solidFill>
              </a:rPr>
              <a:t>st</a:t>
            </a:r>
            <a:r>
              <a:rPr lang="en-CA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287" y="465931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5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                Awards from Private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Non-profit organizations</a:t>
            </a:r>
          </a:p>
          <a:p>
            <a:r>
              <a:rPr lang="en-CA" dirty="0" smtClean="0"/>
              <a:t>Community organizations</a:t>
            </a:r>
          </a:p>
          <a:p>
            <a:r>
              <a:rPr lang="en-CA" dirty="0" smtClean="0"/>
              <a:t>Businesses</a:t>
            </a:r>
          </a:p>
          <a:p>
            <a:r>
              <a:rPr lang="en-CA" dirty="0" smtClean="0"/>
              <a:t>Banks</a:t>
            </a:r>
          </a:p>
          <a:p>
            <a:r>
              <a:rPr lang="en-CA" dirty="0" smtClean="0"/>
              <a:t>Unions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87" y="465931"/>
            <a:ext cx="1419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2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467</TotalTime>
  <Words>636</Words>
  <Application>Microsoft Office PowerPoint</Application>
  <PresentationFormat>Widescreen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Scholarships</vt:lpstr>
      <vt:lpstr>PowerPoint Presentation</vt:lpstr>
      <vt:lpstr>  Overview</vt:lpstr>
      <vt:lpstr>  What are scholarships and bursaries?</vt:lpstr>
      <vt:lpstr>  Types of Scholarships</vt:lpstr>
      <vt:lpstr>              School and District Scholarships</vt:lpstr>
      <vt:lpstr>  Provincial Awards Program</vt:lpstr>
      <vt:lpstr>               Post-Secondary Institutions</vt:lpstr>
      <vt:lpstr>                 Awards from Private Organizations</vt:lpstr>
      <vt:lpstr>  Awards for Aboriginal Students</vt:lpstr>
      <vt:lpstr>  Eligibility</vt:lpstr>
      <vt:lpstr>  How does my child get a scholarship?</vt:lpstr>
      <vt:lpstr>  Where do I find scholarships?</vt:lpstr>
      <vt:lpstr>  When are applications due?</vt:lpstr>
      <vt:lpstr>  What do students need to apply? </vt:lpstr>
      <vt:lpstr>  What should I be doing for my child?</vt:lpstr>
      <vt:lpstr>  Contact Information</vt:lpstr>
    </vt:vector>
  </TitlesOfParts>
  <Company>Burnaby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Scholarships</dc:title>
  <dc:creator>Adrienne McChesney</dc:creator>
  <cp:lastModifiedBy>Adrienne McChesney</cp:lastModifiedBy>
  <cp:revision>62</cp:revision>
  <dcterms:created xsi:type="dcterms:W3CDTF">2014-10-03T16:30:40Z</dcterms:created>
  <dcterms:modified xsi:type="dcterms:W3CDTF">2016-09-16T17:16:25Z</dcterms:modified>
</cp:coreProperties>
</file>